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7" r:id="rId1"/>
  </p:sldMasterIdLst>
  <p:notesMasterIdLst>
    <p:notesMasterId r:id="rId99"/>
  </p:notesMasterIdLst>
  <p:handoutMasterIdLst>
    <p:handoutMasterId r:id="rId100"/>
  </p:handoutMasterIdLst>
  <p:sldIdLst>
    <p:sldId id="1155" r:id="rId2"/>
    <p:sldId id="637" r:id="rId3"/>
    <p:sldId id="540" r:id="rId4"/>
    <p:sldId id="542" r:id="rId5"/>
    <p:sldId id="543" r:id="rId6"/>
    <p:sldId id="544" r:id="rId7"/>
    <p:sldId id="545" r:id="rId8"/>
    <p:sldId id="548" r:id="rId9"/>
    <p:sldId id="547" r:id="rId10"/>
    <p:sldId id="546" r:id="rId11"/>
    <p:sldId id="550" r:id="rId12"/>
    <p:sldId id="551" r:id="rId13"/>
    <p:sldId id="552" r:id="rId14"/>
    <p:sldId id="553" r:id="rId15"/>
    <p:sldId id="554" r:id="rId16"/>
    <p:sldId id="955" r:id="rId17"/>
    <p:sldId id="1181" r:id="rId18"/>
    <p:sldId id="1182" r:id="rId19"/>
    <p:sldId id="555" r:id="rId20"/>
    <p:sldId id="710" r:id="rId21"/>
    <p:sldId id="711" r:id="rId22"/>
    <p:sldId id="712" r:id="rId23"/>
    <p:sldId id="954" r:id="rId24"/>
    <p:sldId id="1174" r:id="rId25"/>
    <p:sldId id="1175" r:id="rId26"/>
    <p:sldId id="1176" r:id="rId27"/>
    <p:sldId id="1177" r:id="rId28"/>
    <p:sldId id="1178" r:id="rId29"/>
    <p:sldId id="580" r:id="rId30"/>
    <p:sldId id="581" r:id="rId31"/>
    <p:sldId id="583" r:id="rId32"/>
    <p:sldId id="584" r:id="rId33"/>
    <p:sldId id="585" r:id="rId34"/>
    <p:sldId id="586" r:id="rId35"/>
    <p:sldId id="587" r:id="rId36"/>
    <p:sldId id="1183" r:id="rId37"/>
    <p:sldId id="678" r:id="rId38"/>
    <p:sldId id="588" r:id="rId39"/>
    <p:sldId id="679" r:id="rId40"/>
    <p:sldId id="589" r:id="rId41"/>
    <p:sldId id="1012" r:id="rId42"/>
    <p:sldId id="590" r:id="rId43"/>
    <p:sldId id="591" r:id="rId44"/>
    <p:sldId id="592" r:id="rId45"/>
    <p:sldId id="713" r:id="rId46"/>
    <p:sldId id="720" r:id="rId47"/>
    <p:sldId id="721" r:id="rId48"/>
    <p:sldId id="722" r:id="rId49"/>
    <p:sldId id="723" r:id="rId50"/>
    <p:sldId id="724" r:id="rId51"/>
    <p:sldId id="683" r:id="rId52"/>
    <p:sldId id="684" r:id="rId53"/>
    <p:sldId id="685" r:id="rId54"/>
    <p:sldId id="690" r:id="rId55"/>
    <p:sldId id="691" r:id="rId56"/>
    <p:sldId id="692" r:id="rId57"/>
    <p:sldId id="686" r:id="rId58"/>
    <p:sldId id="687" r:id="rId59"/>
    <p:sldId id="694" r:id="rId60"/>
    <p:sldId id="688" r:id="rId61"/>
    <p:sldId id="696" r:id="rId62"/>
    <p:sldId id="697" r:id="rId63"/>
    <p:sldId id="695" r:id="rId64"/>
    <p:sldId id="714" r:id="rId65"/>
    <p:sldId id="698" r:id="rId66"/>
    <p:sldId id="719" r:id="rId67"/>
    <p:sldId id="1000" r:id="rId68"/>
    <p:sldId id="699" r:id="rId69"/>
    <p:sldId id="726" r:id="rId70"/>
    <p:sldId id="727" r:id="rId71"/>
    <p:sldId id="728" r:id="rId72"/>
    <p:sldId id="729" r:id="rId73"/>
    <p:sldId id="730" r:id="rId74"/>
    <p:sldId id="731" r:id="rId75"/>
    <p:sldId id="732" r:id="rId76"/>
    <p:sldId id="759" r:id="rId77"/>
    <p:sldId id="760" r:id="rId78"/>
    <p:sldId id="733" r:id="rId79"/>
    <p:sldId id="761" r:id="rId80"/>
    <p:sldId id="750" r:id="rId81"/>
    <p:sldId id="751" r:id="rId82"/>
    <p:sldId id="752" r:id="rId83"/>
    <p:sldId id="758" r:id="rId84"/>
    <p:sldId id="753" r:id="rId85"/>
    <p:sldId id="1170" r:id="rId86"/>
    <p:sldId id="757" r:id="rId87"/>
    <p:sldId id="755" r:id="rId88"/>
    <p:sldId id="756" r:id="rId89"/>
    <p:sldId id="754" r:id="rId90"/>
    <p:sldId id="1164" r:id="rId91"/>
    <p:sldId id="1165" r:id="rId92"/>
    <p:sldId id="1166" r:id="rId93"/>
    <p:sldId id="1167" r:id="rId94"/>
    <p:sldId id="1168" r:id="rId95"/>
    <p:sldId id="1171" r:id="rId96"/>
    <p:sldId id="1172" r:id="rId97"/>
    <p:sldId id="1173" r:id="rId98"/>
  </p:sldIdLst>
  <p:sldSz cx="9144000" cy="6858000" type="screen4x3"/>
  <p:notesSz cx="6858000" cy="9144000"/>
  <p:embeddedFontLst>
    <p:embeddedFont>
      <p:font typeface="Arial Unicode MS" panose="02010600030101010101" charset="-122"/>
      <p:regular r:id="rId101"/>
    </p:embeddedFont>
    <p:embeddedFont>
      <p:font typeface="Bitstream Vera Sans" panose="02010600030101010101" charset="-122"/>
      <p:regular r:id="rId102"/>
      <p:italic r:id="rId103"/>
    </p:embeddedFont>
    <p:embeddedFont>
      <p:font typeface="Monotype Sorts" panose="02010600030101010101" charset="-122"/>
      <p:regular r:id="rId104"/>
      <p:bold r:id="rId105"/>
    </p:embeddedFont>
    <p:embeddedFont>
      <p:font typeface="Palatino" panose="02010600030101010101" charset="-122"/>
      <p:bold r:id="rId106"/>
      <p:italic r:id="rId107"/>
      <p:boldItalic r:id="rId108"/>
    </p:embeddedFont>
    <p:embeddedFont>
      <p:font typeface="新細明體" panose="02010600030101010101" charset="-120"/>
      <p:regular r:id="rId109"/>
    </p:embeddedFont>
    <p:embeddedFont>
      <p:font typeface="Calibri" panose="020F0502020204030204" pitchFamily="34" charset="0"/>
      <p:regular r:id="rId110"/>
      <p:bold r:id="rId111"/>
      <p:italic r:id="rId112"/>
      <p:boldItalic r:id="rId113"/>
    </p:embeddedFont>
    <p:embeddedFont>
      <p:font typeface="Cambria Math" panose="02040503050406030204" pitchFamily="18" charset="0"/>
      <p:regular r:id="rId114"/>
    </p:embeddedFont>
    <p:embeddedFont>
      <p:font typeface="Century Gothic" panose="020B0502020202020204" pitchFamily="34" charset="0"/>
      <p:regular r:id="rId115"/>
      <p:bold r:id="rId116"/>
      <p:italic r:id="rId117"/>
      <p:boldItalic r:id="rId118"/>
    </p:embeddedFont>
    <p:embeddedFont>
      <p:font typeface="Comic Sans MS" panose="030F0702030302020204" pitchFamily="66" charset="0"/>
      <p:regular r:id="rId119"/>
      <p:bold r:id="rId120"/>
      <p:italic r:id="rId121"/>
      <p:boldItalic r:id="rId122"/>
    </p:embeddedFont>
    <p:embeddedFont>
      <p:font typeface="Miriam" panose="02010600030101010101" charset="-79"/>
      <p:regular r:id="rId123"/>
    </p:embeddedFont>
    <p:embeddedFont>
      <p:font typeface="Palatino Linotype" panose="02040502050505030304" pitchFamily="18" charset="0"/>
      <p:regular r:id="rId124"/>
      <p:bold r:id="rId125"/>
      <p:italic r:id="rId126"/>
      <p:boldItalic r:id="rId127"/>
    </p:embeddedFont>
    <p:embeddedFont>
      <p:font typeface="Tahoma" panose="020B0604030504040204" pitchFamily="34" charset="0"/>
      <p:regular r:id="rId128"/>
      <p:bold r:id="rId129"/>
    </p:embeddedFont>
    <p:embeddedFont>
      <p:font typeface="Times" panose="02020603050405020304" pitchFamily="18" charset="0"/>
      <p:regular r:id="rId130"/>
      <p:bold r:id="rId131"/>
      <p:italic r:id="rId132"/>
      <p:boldItalic r:id="rId133"/>
    </p:embeddedFont>
    <p:embeddedFont>
      <p:font typeface="Verdana" panose="020B0604030504040204" pitchFamily="34" charset="0"/>
      <p:regular r:id="rId134"/>
      <p:bold r:id="rId135"/>
      <p:italic r:id="rId136"/>
      <p:boldItalic r:id="rId137"/>
    </p:embeddedFont>
    <p:embeddedFont>
      <p:font typeface="方正兰亭中黑_GBK" panose="02000000000000000000" pitchFamily="2" charset="-122"/>
      <p:regular r:id="rId138"/>
    </p:embeddedFont>
    <p:embeddedFont>
      <p:font typeface="黑体" panose="02010609060101010101" pitchFamily="49" charset="-122"/>
      <p:regular r:id="rId139"/>
    </p:embeddedFont>
    <p:embeddedFont>
      <p:font typeface="黑体" panose="02010609060101010101" pitchFamily="49" charset="-122"/>
      <p:regular r:id="rId139"/>
    </p:embeddedFont>
    <p:embeddedFont>
      <p:font typeface="微软雅黑" panose="020B0503020204020204" pitchFamily="34" charset="-122"/>
      <p:regular r:id="rId140"/>
      <p:bold r:id="rId141"/>
    </p:embeddedFont>
  </p:embeddedFontLst>
  <p:defaultTextStyle>
    <a:defPPr>
      <a:defRPr lang="zh-CN"/>
    </a:defPPr>
    <a:lvl1pPr algn="ctr" rtl="0" fontAlgn="base">
      <a:spcBef>
        <a:spcPct val="0"/>
      </a:spcBef>
      <a:spcAft>
        <a:spcPct val="0"/>
      </a:spcAft>
      <a:defRPr b="1" kern="1200">
        <a:solidFill>
          <a:schemeClr val="tx1"/>
        </a:solidFill>
        <a:latin typeface="Verdana" pitchFamily="34" charset="0"/>
        <a:ea typeface="宋体" pitchFamily="2" charset="-122"/>
        <a:cs typeface="+mn-cs"/>
      </a:defRPr>
    </a:lvl1pPr>
    <a:lvl2pPr marL="457200" algn="ctr" rtl="0" fontAlgn="base">
      <a:spcBef>
        <a:spcPct val="0"/>
      </a:spcBef>
      <a:spcAft>
        <a:spcPct val="0"/>
      </a:spcAft>
      <a:defRPr b="1" kern="1200">
        <a:solidFill>
          <a:schemeClr val="tx1"/>
        </a:solidFill>
        <a:latin typeface="Verdana" pitchFamily="34" charset="0"/>
        <a:ea typeface="宋体" pitchFamily="2" charset="-122"/>
        <a:cs typeface="+mn-cs"/>
      </a:defRPr>
    </a:lvl2pPr>
    <a:lvl3pPr marL="914400" algn="ctr" rtl="0" fontAlgn="base">
      <a:spcBef>
        <a:spcPct val="0"/>
      </a:spcBef>
      <a:spcAft>
        <a:spcPct val="0"/>
      </a:spcAft>
      <a:defRPr b="1" kern="1200">
        <a:solidFill>
          <a:schemeClr val="tx1"/>
        </a:solidFill>
        <a:latin typeface="Verdana" pitchFamily="34" charset="0"/>
        <a:ea typeface="宋体" pitchFamily="2" charset="-122"/>
        <a:cs typeface="+mn-cs"/>
      </a:defRPr>
    </a:lvl3pPr>
    <a:lvl4pPr marL="1371600" algn="ctr" rtl="0" fontAlgn="base">
      <a:spcBef>
        <a:spcPct val="0"/>
      </a:spcBef>
      <a:spcAft>
        <a:spcPct val="0"/>
      </a:spcAft>
      <a:defRPr b="1" kern="1200">
        <a:solidFill>
          <a:schemeClr val="tx1"/>
        </a:solidFill>
        <a:latin typeface="Verdana" pitchFamily="34" charset="0"/>
        <a:ea typeface="宋体" pitchFamily="2" charset="-122"/>
        <a:cs typeface="+mn-cs"/>
      </a:defRPr>
    </a:lvl4pPr>
    <a:lvl5pPr marL="1828800" algn="ctr" rtl="0" fontAlgn="base">
      <a:spcBef>
        <a:spcPct val="0"/>
      </a:spcBef>
      <a:spcAft>
        <a:spcPct val="0"/>
      </a:spcAft>
      <a:defRPr b="1" kern="1200">
        <a:solidFill>
          <a:schemeClr val="tx1"/>
        </a:solidFill>
        <a:latin typeface="Verdana" pitchFamily="34" charset="0"/>
        <a:ea typeface="宋体" pitchFamily="2" charset="-122"/>
        <a:cs typeface="+mn-cs"/>
      </a:defRPr>
    </a:lvl5pPr>
    <a:lvl6pPr marL="2286000" algn="l" defTabSz="914400" rtl="0" eaLnBrk="1" latinLnBrk="0" hangingPunct="1">
      <a:defRPr b="1" kern="1200">
        <a:solidFill>
          <a:schemeClr val="tx1"/>
        </a:solidFill>
        <a:latin typeface="Verdana" pitchFamily="34" charset="0"/>
        <a:ea typeface="宋体" pitchFamily="2" charset="-122"/>
        <a:cs typeface="+mn-cs"/>
      </a:defRPr>
    </a:lvl6pPr>
    <a:lvl7pPr marL="2743200" algn="l" defTabSz="914400" rtl="0" eaLnBrk="1" latinLnBrk="0" hangingPunct="1">
      <a:defRPr b="1" kern="1200">
        <a:solidFill>
          <a:schemeClr val="tx1"/>
        </a:solidFill>
        <a:latin typeface="Verdana" pitchFamily="34" charset="0"/>
        <a:ea typeface="宋体" pitchFamily="2" charset="-122"/>
        <a:cs typeface="+mn-cs"/>
      </a:defRPr>
    </a:lvl7pPr>
    <a:lvl8pPr marL="3200400" algn="l" defTabSz="914400" rtl="0" eaLnBrk="1" latinLnBrk="0" hangingPunct="1">
      <a:defRPr b="1" kern="1200">
        <a:solidFill>
          <a:schemeClr val="tx1"/>
        </a:solidFill>
        <a:latin typeface="Verdana" pitchFamily="34" charset="0"/>
        <a:ea typeface="宋体" pitchFamily="2" charset="-122"/>
        <a:cs typeface="+mn-cs"/>
      </a:defRPr>
    </a:lvl8pPr>
    <a:lvl9pPr marL="3657600" algn="l" defTabSz="914400" rtl="0" eaLnBrk="1" latinLnBrk="0" hangingPunct="1">
      <a:defRPr b="1"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557AE"/>
    <a:srgbClr val="0000FF"/>
    <a:srgbClr val="003399"/>
    <a:srgbClr val="F9FCFE"/>
    <a:srgbClr val="FF9933"/>
    <a:srgbClr val="FFFFE7"/>
    <a:srgbClr val="FFFFCC"/>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0376" autoAdjust="0"/>
  </p:normalViewPr>
  <p:slideViewPr>
    <p:cSldViewPr>
      <p:cViewPr varScale="1">
        <p:scale>
          <a:sx n="88" d="100"/>
          <a:sy n="88" d="100"/>
        </p:scale>
        <p:origin x="2079" y="75"/>
      </p:cViewPr>
      <p:guideLst>
        <p:guide orient="horz" pos="2160"/>
        <p:guide pos="2880"/>
      </p:guideLst>
    </p:cSldViewPr>
  </p:slideViewPr>
  <p:outlineViewPr>
    <p:cViewPr>
      <p:scale>
        <a:sx n="33" d="100"/>
        <a:sy n="33" d="100"/>
      </p:scale>
      <p:origin x="0" y="-102272"/>
    </p:cViewPr>
  </p:outlineViewPr>
  <p:notesTextViewPr>
    <p:cViewPr>
      <p:scale>
        <a:sx n="100" d="100"/>
        <a:sy n="100" d="100"/>
      </p:scale>
      <p:origin x="0" y="0"/>
    </p:cViewPr>
  </p:notesTextViewPr>
  <p:sorterViewPr>
    <p:cViewPr>
      <p:scale>
        <a:sx n="66" d="100"/>
        <a:sy n="66" d="100"/>
      </p:scale>
      <p:origin x="0" y="108"/>
    </p:cViewPr>
  </p:sorterViewPr>
  <p:notesViewPr>
    <p:cSldViewPr>
      <p:cViewPr varScale="1">
        <p:scale>
          <a:sx n="57" d="100"/>
          <a:sy n="57" d="100"/>
        </p:scale>
        <p:origin x="-1836" y="-96"/>
      </p:cViewPr>
      <p:guideLst>
        <p:guide orient="horz" pos="2880"/>
        <p:guide pos="216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7.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38.fntdata"/><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2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font" Target="fonts/font18.fntdata"/><Relationship Id="rId134" Type="http://schemas.openxmlformats.org/officeDocument/2006/relationships/font" Target="fonts/font34.fntdata"/><Relationship Id="rId139" Type="http://schemas.openxmlformats.org/officeDocument/2006/relationships/font" Target="fonts/font3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129" Type="http://schemas.openxmlformats.org/officeDocument/2006/relationships/font" Target="fonts/font2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40.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0.fntdata"/><Relationship Id="rId135" Type="http://schemas.openxmlformats.org/officeDocument/2006/relationships/font" Target="fonts/font3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font" Target="fonts/font25.fntdata"/><Relationship Id="rId141" Type="http://schemas.openxmlformats.org/officeDocument/2006/relationships/font" Target="fonts/font4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 Id="rId131" Type="http://schemas.openxmlformats.org/officeDocument/2006/relationships/font" Target="fonts/font31.fntdata"/><Relationship Id="rId136" Type="http://schemas.openxmlformats.org/officeDocument/2006/relationships/font" Target="fonts/font3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font" Target="fonts/font5.fntdata"/><Relationship Id="rId12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1.fntdata"/><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6.fntdata"/><Relationship Id="rId137" Type="http://schemas.openxmlformats.org/officeDocument/2006/relationships/font" Target="fonts/font3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32" Type="http://schemas.openxmlformats.org/officeDocument/2006/relationships/font" Target="fonts/font3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 Id="rId12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1.fntdata"/><Relationship Id="rId122" Type="http://schemas.openxmlformats.org/officeDocument/2006/relationships/font" Target="fonts/font22.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2.fntdata"/><Relationship Id="rId133" Type="http://schemas.openxmlformats.org/officeDocument/2006/relationships/font" Target="fonts/font3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font" Target="fonts/font2.fntdata"/><Relationship Id="rId123" Type="http://schemas.openxmlformats.org/officeDocument/2006/relationships/font" Target="fonts/font23.fntdata"/><Relationship Id="rId14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image" Target="../media/image14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68.wmf"/><Relationship Id="rId3" Type="http://schemas.openxmlformats.org/officeDocument/2006/relationships/image" Target="../media/image58.wmf"/><Relationship Id="rId7" Type="http://schemas.openxmlformats.org/officeDocument/2006/relationships/image" Target="../media/image62.wmf"/><Relationship Id="rId12" Type="http://schemas.openxmlformats.org/officeDocument/2006/relationships/image" Target="../media/image67.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11" Type="http://schemas.openxmlformats.org/officeDocument/2006/relationships/image" Target="../media/image66.wmf"/><Relationship Id="rId5" Type="http://schemas.openxmlformats.org/officeDocument/2006/relationships/image" Target="../media/image60.wmf"/><Relationship Id="rId10" Type="http://schemas.openxmlformats.org/officeDocument/2006/relationships/image" Target="../media/image65.wmf"/><Relationship Id="rId4" Type="http://schemas.openxmlformats.org/officeDocument/2006/relationships/image" Target="../media/image59.wmf"/><Relationship Id="rId9" Type="http://schemas.openxmlformats.org/officeDocument/2006/relationships/image" Target="../media/image64.wmf"/><Relationship Id="rId14"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10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b="0">
                <a:latin typeface="Arial" charset="0"/>
              </a:defRPr>
            </a:lvl1pPr>
          </a:lstStyle>
          <a:p>
            <a:pPr>
              <a:defRPr/>
            </a:pPr>
            <a:endParaRPr lang="en-US" altLang="zh-CN"/>
          </a:p>
        </p:txBody>
      </p:sp>
      <p:sp>
        <p:nvSpPr>
          <p:cNvPr id="696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latin typeface="Arial" charset="0"/>
              </a:defRPr>
            </a:lvl1pPr>
          </a:lstStyle>
          <a:p>
            <a:pPr>
              <a:defRPr/>
            </a:pPr>
            <a:endParaRPr lang="en-US" altLang="zh-CN"/>
          </a:p>
        </p:txBody>
      </p:sp>
      <p:sp>
        <p:nvSpPr>
          <p:cNvPr id="696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a:latin typeface="Arial" charset="0"/>
              </a:defRPr>
            </a:lvl1pPr>
          </a:lstStyle>
          <a:p>
            <a:pPr>
              <a:defRPr/>
            </a:pPr>
            <a:endParaRPr lang="en-US" altLang="zh-CN"/>
          </a:p>
        </p:txBody>
      </p:sp>
      <p:sp>
        <p:nvSpPr>
          <p:cNvPr id="696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latin typeface="Arial" charset="0"/>
              </a:defRPr>
            </a:lvl1pPr>
          </a:lstStyle>
          <a:p>
            <a:pPr>
              <a:defRPr/>
            </a:pPr>
            <a:fld id="{4C795F8D-C088-4BBF-BAEE-785997BBC821}" type="slidenum">
              <a:rPr lang="en-US" altLang="zh-CN"/>
              <a:t>‹#›</a:t>
            </a:fld>
            <a:endParaRPr lang="en-US" altLang="zh-CN"/>
          </a:p>
        </p:txBody>
      </p:sp>
    </p:spTree>
    <p:extLst>
      <p:ext uri="{BB962C8B-B14F-4D97-AF65-F5344CB8AC3E}">
        <p14:creationId xmlns:p14="http://schemas.microsoft.com/office/powerpoint/2010/main" val="18523340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3-11-12T05:26:50.594"/>
    </inkml:context>
    <inkml:brush xml:id="br0">
      <inkml:brushProperty name="width" value="0.1" units="cm"/>
      <inkml:brushProperty name="height" value="0.1" units="cm"/>
      <inkml:brushProperty name="color" value="#ED1C24"/>
      <inkml:brushProperty name="fitToCurve" value="1"/>
    </inkml:brush>
  </inkml:definitions>
  <inkml:trace contextRef="#ctx0" brushRef="#br0">0 228 0,'0'-30'62,"15"30"16,0 0 0,16 0-46,-16 0-1,15 0 0,0 0-15,-15 0 15,46 0-31,-16 0 16,91-30-1,-45 30 1,0 0-16,-46 0 15,-15 0 1,-15 0 0,16 0 31,75 0-47,-76 0 15,0 0-15,46-31 0,-46 31 16,15 0-16,-15 0 15,16 0 1,14 0-16,-45 0 0,76-30 16,-76 30-16,46 0 15,60-30-15,-31 30 16,-29 0-16,-16 0 16,46-30-16,-61 30 15,0 0-15,-14 0 16,14 0-16,-15 0 15,15 0-15,0 0 16,-15 0 0,16 0-1,-16 0-15,15 0 16,46-30-16,-46 30 16,15 0-16,16 0 15,-31-16-15,-15 16 16,15 0 31,-15 0-16</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3-11-12T05:27:18.140"/>
    </inkml:context>
    <inkml:brush xml:id="br0">
      <inkml:brushProperty name="width" value="0.1" units="cm"/>
      <inkml:brushProperty name="height" value="0.1" units="cm"/>
      <inkml:brushProperty name="color" value="#ED1C24"/>
      <inkml:brushProperty name="fitToCurve" value="1"/>
    </inkml:brush>
  </inkml:definitions>
  <inkml:trace contextRef="#ctx0" brushRef="#br0">45 0 0,'0'31'109,"0"14"-109,0 15 16,0-29 0,0 14-16,0-15 15,0-15 1,-30-15-1,30 31 1,0-16 0,0 15-1,0 0-15,0-15 32,-15 16 46,15-47 156,0 1-187,0-15-31,0 0-1,0 15-15,0-15 16,0 14 15,30 16-31,-30-30 31,0 0 47,15 15-46,-15-15-1,30 30 31,-30-16-62,31 16 16,-31-30 0,15 0-1,15 15 1,-15 15 0,15-30-1,1 30 32,-16 0 0,15 0 62,-30 15 32,0 0-110,0 15-15,15 0-1,-15-15 17,30 16-1,-30-16-31,0 15 16,0 0-1,30-30 1,-30 15-1,0 16 17,0-16-1,0 15 16,16-30-16,14 0 313,-30 30-282,0-45 235</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3-11-12T05:27:32.745"/>
    </inkml:context>
    <inkml:brush xml:id="br0">
      <inkml:brushProperty name="width" value="0.1" units="cm"/>
      <inkml:brushProperty name="height" value="0.1" units="cm"/>
      <inkml:brushProperty name="color" value="#ED1C24"/>
      <inkml:brushProperty name="fitToCurve" value="1"/>
    </inkml:brush>
  </inkml:definitions>
  <inkml:trace contextRef="#ctx0" brushRef="#br0">0 228 0,'0'-30'62,"15"30"16,0 0 0,16 0-46,-16 0-1,15 0 0,0 0-15,-15 0 15,46 0-31,-16 0 16,91-30-1,-45 30 1,0 0-16,-46 0 15,-15 0 1,-15 0 0,16 0 31,75 0-47,-76 0 15,0 0-15,46-31 0,-46 31 16,15 0-16,-15 0 15,16 0 1,14 0-16,-45 0 0,76-30 16,-76 30-16,46 0 15,60-30-15,-31 30 16,-29 0-16,-16 0 16,46-30-16,-61 30 15,0 0-15,-14 0 16,14 0-16,-15 0 15,15 0-15,0 0 16,-15 0 0,16 0-1,-16 0-15,15 0 16,46-30-16,-46 30 16,15 0-16,16 0 15,-31-16-15,-15 16 16,15 0 31,-15 0-16</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3-11-12T05:27:32.746"/>
    </inkml:context>
    <inkml:brush xml:id="br0">
      <inkml:brushProperty name="width" value="0.1" units="cm"/>
      <inkml:brushProperty name="height" value="0.1" units="cm"/>
      <inkml:brushProperty name="color" value="#ED1C24"/>
      <inkml:brushProperty name="fitToCurve" value="1"/>
    </inkml:brush>
  </inkml:definitions>
  <inkml:trace contextRef="#ctx0" brushRef="#br0">45 0 0,'0'31'109,"0"14"-109,0 15 16,0-29 0,0 14-16,0-15 15,0-15 1,-30-15-1,30 31 1,0-16 0,0 15-1,0 0-15,0-15 32,-15 16 46,15-47 156,0 1-187,0-15-31,0 0-1,0 15-15,0-15 16,0 14 15,30 16-31,-30-30 31,0 0 47,15 15-46,-15-15-1,30 30 31,-30-16-62,31 16 16,-31-30 0,15 0-1,15 15 1,-15 15 0,15-30-1,1 30 32,-16 0 0,15 0 62,-30 15 32,0 0-110,0 15-15,15 0-1,-15-15 17,30 16-1,-30-16-31,0 15 16,0 0-1,30-30 1,-30 15-1,0 16 17,0-16-1,0 15 16,16-30-16,14 0 313,-30 30-282,0-45 235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b="0">
                <a:latin typeface="Arial" charset="0"/>
              </a:defRPr>
            </a:lvl1pPr>
          </a:lstStyle>
          <a:p>
            <a:pPr>
              <a:defRPr/>
            </a:pPr>
            <a:endParaRPr lang="en-US" altLang="zh-CN"/>
          </a:p>
        </p:txBody>
      </p:sp>
      <p:sp>
        <p:nvSpPr>
          <p:cNvPr id="1515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latin typeface="Arial" charset="0"/>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515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a:latin typeface="Arial" charset="0"/>
              </a:defRPr>
            </a:lvl1pPr>
          </a:lstStyle>
          <a:p>
            <a:pPr>
              <a:defRPr/>
            </a:pPr>
            <a:endParaRPr lang="en-US" altLang="zh-CN"/>
          </a:p>
        </p:txBody>
      </p:sp>
      <p:sp>
        <p:nvSpPr>
          <p:cNvPr id="1515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latin typeface="Arial" charset="0"/>
              </a:defRPr>
            </a:lvl1pPr>
          </a:lstStyle>
          <a:p>
            <a:pPr>
              <a:defRPr/>
            </a:pPr>
            <a:fld id="{369135CF-D8C8-4F09-8922-9EC00465A5F6}" type="slidenum">
              <a:rPr lang="en-US" altLang="zh-CN"/>
              <a:t>‹#›</a:t>
            </a:fld>
            <a:endParaRPr lang="en-US" altLang="zh-CN"/>
          </a:p>
        </p:txBody>
      </p:sp>
    </p:spTree>
    <p:extLst>
      <p:ext uri="{BB962C8B-B14F-4D97-AF65-F5344CB8AC3E}">
        <p14:creationId xmlns:p14="http://schemas.microsoft.com/office/powerpoint/2010/main" val="39587541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smtClean="0"/>
              <a:pPr>
                <a:defRPr/>
              </a:pPr>
              <a:t>1</a:t>
            </a:fld>
            <a:endParaRPr lang="zh-CN" altLang="en-US" dirty="0"/>
          </a:p>
        </p:txBody>
      </p:sp>
    </p:spTree>
    <p:extLst>
      <p:ext uri="{BB962C8B-B14F-4D97-AF65-F5344CB8AC3E}">
        <p14:creationId xmlns:p14="http://schemas.microsoft.com/office/powerpoint/2010/main" val="3666377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10</a:t>
            </a:fld>
            <a:endParaRPr lang="en-US" altLang="zh-CN" b="0">
              <a:latin typeface="Arial" charset="0"/>
            </a:endParaRPr>
          </a:p>
        </p:txBody>
      </p:sp>
    </p:spTree>
    <p:extLst>
      <p:ext uri="{BB962C8B-B14F-4D97-AF65-F5344CB8AC3E}">
        <p14:creationId xmlns:p14="http://schemas.microsoft.com/office/powerpoint/2010/main" val="3355709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11</a:t>
            </a:fld>
            <a:endParaRPr lang="en-US" altLang="zh-CN" b="0">
              <a:latin typeface="Arial" charset="0"/>
            </a:endParaRPr>
          </a:p>
        </p:txBody>
      </p:sp>
    </p:spTree>
    <p:extLst>
      <p:ext uri="{BB962C8B-B14F-4D97-AF65-F5344CB8AC3E}">
        <p14:creationId xmlns:p14="http://schemas.microsoft.com/office/powerpoint/2010/main" val="424937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12</a:t>
            </a:fld>
            <a:endParaRPr lang="en-US" altLang="zh-CN" b="0">
              <a:latin typeface="Arial" charset="0"/>
            </a:endParaRPr>
          </a:p>
        </p:txBody>
      </p:sp>
    </p:spTree>
    <p:extLst>
      <p:ext uri="{BB962C8B-B14F-4D97-AF65-F5344CB8AC3E}">
        <p14:creationId xmlns:p14="http://schemas.microsoft.com/office/powerpoint/2010/main" val="128773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13</a:t>
            </a:fld>
            <a:endParaRPr lang="en-US" altLang="zh-CN" b="0">
              <a:latin typeface="Arial" charset="0"/>
            </a:endParaRPr>
          </a:p>
        </p:txBody>
      </p:sp>
    </p:spTree>
    <p:extLst>
      <p:ext uri="{BB962C8B-B14F-4D97-AF65-F5344CB8AC3E}">
        <p14:creationId xmlns:p14="http://schemas.microsoft.com/office/powerpoint/2010/main" val="3163960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14</a:t>
            </a:fld>
            <a:endParaRPr lang="en-US" altLang="zh-CN" b="0">
              <a:latin typeface="Arial" charset="0"/>
            </a:endParaRPr>
          </a:p>
        </p:txBody>
      </p:sp>
    </p:spTree>
    <p:extLst>
      <p:ext uri="{BB962C8B-B14F-4D97-AF65-F5344CB8AC3E}">
        <p14:creationId xmlns:p14="http://schemas.microsoft.com/office/powerpoint/2010/main" val="38779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15</a:t>
            </a:fld>
            <a:endParaRPr lang="en-US" altLang="zh-CN" b="0">
              <a:latin typeface="Arial" charset="0"/>
            </a:endParaRPr>
          </a:p>
        </p:txBody>
      </p:sp>
    </p:spTree>
    <p:extLst>
      <p:ext uri="{BB962C8B-B14F-4D97-AF65-F5344CB8AC3E}">
        <p14:creationId xmlns:p14="http://schemas.microsoft.com/office/powerpoint/2010/main" val="3501371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16</a:t>
            </a:fld>
            <a:endParaRPr lang="en-US" altLang="zh-CN" b="0">
              <a:latin typeface="Arial" charset="0"/>
            </a:endParaRPr>
          </a:p>
        </p:txBody>
      </p:sp>
    </p:spTree>
    <p:extLst>
      <p:ext uri="{BB962C8B-B14F-4D97-AF65-F5344CB8AC3E}">
        <p14:creationId xmlns:p14="http://schemas.microsoft.com/office/powerpoint/2010/main" val="351665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17</a:t>
            </a:fld>
            <a:endParaRPr lang="en-US" altLang="zh-CN"/>
          </a:p>
        </p:txBody>
      </p:sp>
    </p:spTree>
    <p:extLst>
      <p:ext uri="{BB962C8B-B14F-4D97-AF65-F5344CB8AC3E}">
        <p14:creationId xmlns:p14="http://schemas.microsoft.com/office/powerpoint/2010/main" val="128591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19</a:t>
            </a:fld>
            <a:endParaRPr lang="en-US" altLang="zh-CN" b="0">
              <a:latin typeface="Arial" charset="0"/>
            </a:endParaRPr>
          </a:p>
        </p:txBody>
      </p:sp>
    </p:spTree>
    <p:extLst>
      <p:ext uri="{BB962C8B-B14F-4D97-AF65-F5344CB8AC3E}">
        <p14:creationId xmlns:p14="http://schemas.microsoft.com/office/powerpoint/2010/main" val="2998639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20</a:t>
            </a:fld>
            <a:endParaRPr lang="en-US" altLang="zh-CN"/>
          </a:p>
        </p:txBody>
      </p:sp>
    </p:spTree>
    <p:extLst>
      <p:ext uri="{BB962C8B-B14F-4D97-AF65-F5344CB8AC3E}">
        <p14:creationId xmlns:p14="http://schemas.microsoft.com/office/powerpoint/2010/main" val="2801231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endParaRPr lang="zh-CN" altLang="en-US" dirty="0"/>
          </a:p>
        </p:txBody>
      </p:sp>
      <p:sp>
        <p:nvSpPr>
          <p:cNvPr id="1843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2DC53871-B605-494E-AB76-30573615649F}" type="slidenum">
              <a:rPr lang="en-US" altLang="zh-CN" b="0" smtClean="0">
                <a:latin typeface="Arial" charset="0"/>
              </a:rPr>
              <a:t>2</a:t>
            </a:fld>
            <a:endParaRPr lang="en-US" altLang="zh-CN" b="0">
              <a:latin typeface="Arial" charset="0"/>
            </a:endParaRPr>
          </a:p>
        </p:txBody>
      </p:sp>
    </p:spTree>
    <p:extLst>
      <p:ext uri="{BB962C8B-B14F-4D97-AF65-F5344CB8AC3E}">
        <p14:creationId xmlns:p14="http://schemas.microsoft.com/office/powerpoint/2010/main" val="3505713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22</a:t>
            </a:fld>
            <a:endParaRPr lang="en-US" altLang="zh-CN"/>
          </a:p>
        </p:txBody>
      </p:sp>
    </p:spTree>
    <p:extLst>
      <p:ext uri="{BB962C8B-B14F-4D97-AF65-F5344CB8AC3E}">
        <p14:creationId xmlns:p14="http://schemas.microsoft.com/office/powerpoint/2010/main" val="2220397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23</a:t>
            </a:fld>
            <a:endParaRPr lang="en-US" altLang="zh-CN"/>
          </a:p>
        </p:txBody>
      </p:sp>
    </p:spTree>
    <p:extLst>
      <p:ext uri="{BB962C8B-B14F-4D97-AF65-F5344CB8AC3E}">
        <p14:creationId xmlns:p14="http://schemas.microsoft.com/office/powerpoint/2010/main" val="375796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24</a:t>
            </a:fld>
            <a:endParaRPr lang="en-US" altLang="zh-CN"/>
          </a:p>
        </p:txBody>
      </p:sp>
    </p:spTree>
    <p:extLst>
      <p:ext uri="{BB962C8B-B14F-4D97-AF65-F5344CB8AC3E}">
        <p14:creationId xmlns:p14="http://schemas.microsoft.com/office/powerpoint/2010/main" val="1398037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25</a:t>
            </a:fld>
            <a:endParaRPr lang="en-US" altLang="zh-CN"/>
          </a:p>
        </p:txBody>
      </p:sp>
    </p:spTree>
    <p:extLst>
      <p:ext uri="{BB962C8B-B14F-4D97-AF65-F5344CB8AC3E}">
        <p14:creationId xmlns:p14="http://schemas.microsoft.com/office/powerpoint/2010/main" val="3363439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26</a:t>
            </a:fld>
            <a:endParaRPr lang="en-US" altLang="zh-CN"/>
          </a:p>
        </p:txBody>
      </p:sp>
    </p:spTree>
    <p:extLst>
      <p:ext uri="{BB962C8B-B14F-4D97-AF65-F5344CB8AC3E}">
        <p14:creationId xmlns:p14="http://schemas.microsoft.com/office/powerpoint/2010/main" val="144293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27</a:t>
            </a:fld>
            <a:endParaRPr lang="en-US" altLang="zh-CN"/>
          </a:p>
        </p:txBody>
      </p:sp>
    </p:spTree>
    <p:extLst>
      <p:ext uri="{BB962C8B-B14F-4D97-AF65-F5344CB8AC3E}">
        <p14:creationId xmlns:p14="http://schemas.microsoft.com/office/powerpoint/2010/main" val="4150554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28</a:t>
            </a:fld>
            <a:endParaRPr lang="en-US" altLang="zh-CN"/>
          </a:p>
        </p:txBody>
      </p:sp>
    </p:spTree>
    <p:extLst>
      <p:ext uri="{BB962C8B-B14F-4D97-AF65-F5344CB8AC3E}">
        <p14:creationId xmlns:p14="http://schemas.microsoft.com/office/powerpoint/2010/main" val="2064545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29</a:t>
            </a:fld>
            <a:endParaRPr lang="en-US" altLang="zh-CN" b="0">
              <a:latin typeface="Arial" charset="0"/>
            </a:endParaRPr>
          </a:p>
        </p:txBody>
      </p:sp>
    </p:spTree>
    <p:extLst>
      <p:ext uri="{BB962C8B-B14F-4D97-AF65-F5344CB8AC3E}">
        <p14:creationId xmlns:p14="http://schemas.microsoft.com/office/powerpoint/2010/main" val="1311189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30</a:t>
            </a:fld>
            <a:endParaRPr lang="en-US" altLang="zh-CN" b="0">
              <a:latin typeface="Arial" charset="0"/>
            </a:endParaRPr>
          </a:p>
        </p:txBody>
      </p:sp>
    </p:spTree>
    <p:extLst>
      <p:ext uri="{BB962C8B-B14F-4D97-AF65-F5344CB8AC3E}">
        <p14:creationId xmlns:p14="http://schemas.microsoft.com/office/powerpoint/2010/main" val="1872784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31</a:t>
            </a:fld>
            <a:endParaRPr lang="en-US" altLang="zh-CN" b="0">
              <a:latin typeface="Arial" charset="0"/>
            </a:endParaRPr>
          </a:p>
        </p:txBody>
      </p:sp>
    </p:spTree>
    <p:extLst>
      <p:ext uri="{BB962C8B-B14F-4D97-AF65-F5344CB8AC3E}">
        <p14:creationId xmlns:p14="http://schemas.microsoft.com/office/powerpoint/2010/main" val="1533060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a:t>
            </a:fld>
            <a:endParaRPr lang="en-US" altLang="zh-CN" b="0">
              <a:latin typeface="Arial" charset="0"/>
            </a:endParaRPr>
          </a:p>
        </p:txBody>
      </p:sp>
    </p:spTree>
    <p:extLst>
      <p:ext uri="{BB962C8B-B14F-4D97-AF65-F5344CB8AC3E}">
        <p14:creationId xmlns:p14="http://schemas.microsoft.com/office/powerpoint/2010/main" val="3156676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32</a:t>
            </a:fld>
            <a:endParaRPr lang="en-US" altLang="zh-CN" b="0">
              <a:latin typeface="Arial" charset="0"/>
            </a:endParaRPr>
          </a:p>
        </p:txBody>
      </p:sp>
    </p:spTree>
    <p:extLst>
      <p:ext uri="{BB962C8B-B14F-4D97-AF65-F5344CB8AC3E}">
        <p14:creationId xmlns:p14="http://schemas.microsoft.com/office/powerpoint/2010/main" val="1822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33</a:t>
            </a:fld>
            <a:endParaRPr lang="en-US" altLang="zh-CN" b="0">
              <a:latin typeface="Arial" charset="0"/>
            </a:endParaRPr>
          </a:p>
        </p:txBody>
      </p:sp>
    </p:spTree>
    <p:extLst>
      <p:ext uri="{BB962C8B-B14F-4D97-AF65-F5344CB8AC3E}">
        <p14:creationId xmlns:p14="http://schemas.microsoft.com/office/powerpoint/2010/main" val="3449263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34</a:t>
            </a:fld>
            <a:endParaRPr lang="en-US" altLang="zh-CN" b="0">
              <a:latin typeface="Arial" charset="0"/>
            </a:endParaRPr>
          </a:p>
        </p:txBody>
      </p:sp>
    </p:spTree>
    <p:extLst>
      <p:ext uri="{BB962C8B-B14F-4D97-AF65-F5344CB8AC3E}">
        <p14:creationId xmlns:p14="http://schemas.microsoft.com/office/powerpoint/2010/main" val="3979272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35</a:t>
            </a:fld>
            <a:endParaRPr lang="en-US" altLang="zh-CN" b="0">
              <a:latin typeface="Arial" charset="0"/>
            </a:endParaRPr>
          </a:p>
        </p:txBody>
      </p:sp>
    </p:spTree>
    <p:extLst>
      <p:ext uri="{BB962C8B-B14F-4D97-AF65-F5344CB8AC3E}">
        <p14:creationId xmlns:p14="http://schemas.microsoft.com/office/powerpoint/2010/main" val="825636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69135CF-D8C8-4F09-8922-9EC00465A5F6}" type="slidenum">
              <a:rPr lang="en-US" altLang="zh-CN" smtClean="0"/>
              <a:t>36</a:t>
            </a:fld>
            <a:endParaRPr lang="en-US" altLang="zh-CN"/>
          </a:p>
        </p:txBody>
      </p:sp>
    </p:spTree>
    <p:extLst>
      <p:ext uri="{BB962C8B-B14F-4D97-AF65-F5344CB8AC3E}">
        <p14:creationId xmlns:p14="http://schemas.microsoft.com/office/powerpoint/2010/main" val="2140839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37</a:t>
            </a:fld>
            <a:endParaRPr lang="en-US" altLang="zh-CN" b="0">
              <a:latin typeface="Arial" charset="0"/>
            </a:endParaRPr>
          </a:p>
        </p:txBody>
      </p:sp>
    </p:spTree>
    <p:extLst>
      <p:ext uri="{BB962C8B-B14F-4D97-AF65-F5344CB8AC3E}">
        <p14:creationId xmlns:p14="http://schemas.microsoft.com/office/powerpoint/2010/main" val="4160845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38</a:t>
            </a:fld>
            <a:endParaRPr lang="en-US" altLang="zh-CN" b="0">
              <a:latin typeface="Arial" charset="0"/>
            </a:endParaRPr>
          </a:p>
        </p:txBody>
      </p:sp>
    </p:spTree>
    <p:extLst>
      <p:ext uri="{BB962C8B-B14F-4D97-AF65-F5344CB8AC3E}">
        <p14:creationId xmlns:p14="http://schemas.microsoft.com/office/powerpoint/2010/main" val="1462749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39</a:t>
            </a:fld>
            <a:endParaRPr lang="en-US" altLang="zh-CN" b="0">
              <a:latin typeface="Arial" charset="0"/>
            </a:endParaRPr>
          </a:p>
        </p:txBody>
      </p:sp>
    </p:spTree>
    <p:extLst>
      <p:ext uri="{BB962C8B-B14F-4D97-AF65-F5344CB8AC3E}">
        <p14:creationId xmlns:p14="http://schemas.microsoft.com/office/powerpoint/2010/main" val="462522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40</a:t>
            </a:fld>
            <a:endParaRPr lang="en-US" altLang="zh-CN" b="0">
              <a:latin typeface="Arial" charset="0"/>
            </a:endParaRPr>
          </a:p>
        </p:txBody>
      </p:sp>
    </p:spTree>
    <p:extLst>
      <p:ext uri="{BB962C8B-B14F-4D97-AF65-F5344CB8AC3E}">
        <p14:creationId xmlns:p14="http://schemas.microsoft.com/office/powerpoint/2010/main" val="1559192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42</a:t>
            </a:fld>
            <a:endParaRPr lang="en-US" altLang="zh-CN" b="0">
              <a:latin typeface="Arial" charset="0"/>
            </a:endParaRPr>
          </a:p>
        </p:txBody>
      </p:sp>
    </p:spTree>
    <p:extLst>
      <p:ext uri="{BB962C8B-B14F-4D97-AF65-F5344CB8AC3E}">
        <p14:creationId xmlns:p14="http://schemas.microsoft.com/office/powerpoint/2010/main" val="383425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4</a:t>
            </a:fld>
            <a:endParaRPr lang="en-US" altLang="zh-CN" b="0">
              <a:latin typeface="Arial" charset="0"/>
            </a:endParaRPr>
          </a:p>
        </p:txBody>
      </p:sp>
    </p:spTree>
    <p:extLst>
      <p:ext uri="{BB962C8B-B14F-4D97-AF65-F5344CB8AC3E}">
        <p14:creationId xmlns:p14="http://schemas.microsoft.com/office/powerpoint/2010/main" val="4138746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43</a:t>
            </a:fld>
            <a:endParaRPr lang="en-US" altLang="zh-CN" b="0">
              <a:latin typeface="Arial" charset="0"/>
            </a:endParaRPr>
          </a:p>
        </p:txBody>
      </p:sp>
    </p:spTree>
    <p:extLst>
      <p:ext uri="{BB962C8B-B14F-4D97-AF65-F5344CB8AC3E}">
        <p14:creationId xmlns:p14="http://schemas.microsoft.com/office/powerpoint/2010/main" val="3700793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44</a:t>
            </a:fld>
            <a:endParaRPr lang="en-US" altLang="zh-CN" b="0">
              <a:latin typeface="Arial" charset="0"/>
            </a:endParaRPr>
          </a:p>
        </p:txBody>
      </p:sp>
    </p:spTree>
    <p:extLst>
      <p:ext uri="{BB962C8B-B14F-4D97-AF65-F5344CB8AC3E}">
        <p14:creationId xmlns:p14="http://schemas.microsoft.com/office/powerpoint/2010/main" val="3378956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46</a:t>
            </a:fld>
            <a:endParaRPr lang="en-US" altLang="zh-CN" b="0">
              <a:latin typeface="Arial" charset="0"/>
            </a:endParaRPr>
          </a:p>
        </p:txBody>
      </p:sp>
    </p:spTree>
    <p:extLst>
      <p:ext uri="{BB962C8B-B14F-4D97-AF65-F5344CB8AC3E}">
        <p14:creationId xmlns:p14="http://schemas.microsoft.com/office/powerpoint/2010/main" val="4142348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47</a:t>
            </a:fld>
            <a:endParaRPr lang="en-US" altLang="zh-CN" b="0">
              <a:latin typeface="Arial" charset="0"/>
            </a:endParaRPr>
          </a:p>
        </p:txBody>
      </p:sp>
    </p:spTree>
    <p:extLst>
      <p:ext uri="{BB962C8B-B14F-4D97-AF65-F5344CB8AC3E}">
        <p14:creationId xmlns:p14="http://schemas.microsoft.com/office/powerpoint/2010/main" val="1697944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48</a:t>
            </a:fld>
            <a:endParaRPr lang="en-US" altLang="zh-CN" b="0">
              <a:latin typeface="Arial" charset="0"/>
            </a:endParaRPr>
          </a:p>
        </p:txBody>
      </p:sp>
    </p:spTree>
    <p:extLst>
      <p:ext uri="{BB962C8B-B14F-4D97-AF65-F5344CB8AC3E}">
        <p14:creationId xmlns:p14="http://schemas.microsoft.com/office/powerpoint/2010/main" val="1853746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49</a:t>
            </a:fld>
            <a:endParaRPr lang="en-US" altLang="zh-CN" b="0">
              <a:latin typeface="Arial" charset="0"/>
            </a:endParaRPr>
          </a:p>
        </p:txBody>
      </p:sp>
    </p:spTree>
    <p:extLst>
      <p:ext uri="{BB962C8B-B14F-4D97-AF65-F5344CB8AC3E}">
        <p14:creationId xmlns:p14="http://schemas.microsoft.com/office/powerpoint/2010/main" val="1235212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50</a:t>
            </a:fld>
            <a:endParaRPr lang="en-US" altLang="zh-CN" b="0">
              <a:latin typeface="Arial" charset="0"/>
            </a:endParaRPr>
          </a:p>
        </p:txBody>
      </p:sp>
    </p:spTree>
    <p:extLst>
      <p:ext uri="{BB962C8B-B14F-4D97-AF65-F5344CB8AC3E}">
        <p14:creationId xmlns:p14="http://schemas.microsoft.com/office/powerpoint/2010/main" val="1296114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51</a:t>
            </a:fld>
            <a:endParaRPr lang="en-US" altLang="zh-CN" b="0">
              <a:latin typeface="Arial" charset="0"/>
            </a:endParaRPr>
          </a:p>
        </p:txBody>
      </p:sp>
    </p:spTree>
    <p:extLst>
      <p:ext uri="{BB962C8B-B14F-4D97-AF65-F5344CB8AC3E}">
        <p14:creationId xmlns:p14="http://schemas.microsoft.com/office/powerpoint/2010/main" val="3065905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52</a:t>
            </a:fld>
            <a:endParaRPr lang="en-US" altLang="zh-CN" b="0">
              <a:latin typeface="Arial" charset="0"/>
            </a:endParaRPr>
          </a:p>
        </p:txBody>
      </p:sp>
    </p:spTree>
    <p:extLst>
      <p:ext uri="{BB962C8B-B14F-4D97-AF65-F5344CB8AC3E}">
        <p14:creationId xmlns:p14="http://schemas.microsoft.com/office/powerpoint/2010/main" val="3648594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53</a:t>
            </a:fld>
            <a:endParaRPr lang="en-US" altLang="zh-CN" b="0">
              <a:latin typeface="Arial" charset="0"/>
            </a:endParaRPr>
          </a:p>
        </p:txBody>
      </p:sp>
    </p:spTree>
    <p:extLst>
      <p:ext uri="{BB962C8B-B14F-4D97-AF65-F5344CB8AC3E}">
        <p14:creationId xmlns:p14="http://schemas.microsoft.com/office/powerpoint/2010/main" val="414181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en-US" altLang="zh-CN"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a:t>
            </a:fld>
            <a:endParaRPr lang="en-US" altLang="zh-CN" b="0">
              <a:latin typeface="Arial" charset="0"/>
            </a:endParaRPr>
          </a:p>
        </p:txBody>
      </p:sp>
    </p:spTree>
    <p:extLst>
      <p:ext uri="{BB962C8B-B14F-4D97-AF65-F5344CB8AC3E}">
        <p14:creationId xmlns:p14="http://schemas.microsoft.com/office/powerpoint/2010/main" val="2714109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54</a:t>
            </a:fld>
            <a:endParaRPr lang="en-US" altLang="zh-CN" b="0">
              <a:latin typeface="Arial" charset="0"/>
            </a:endParaRPr>
          </a:p>
        </p:txBody>
      </p:sp>
    </p:spTree>
    <p:extLst>
      <p:ext uri="{BB962C8B-B14F-4D97-AF65-F5344CB8AC3E}">
        <p14:creationId xmlns:p14="http://schemas.microsoft.com/office/powerpoint/2010/main" val="3622645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55</a:t>
            </a:fld>
            <a:endParaRPr lang="en-US" altLang="zh-CN" b="0">
              <a:latin typeface="Arial" charset="0"/>
            </a:endParaRPr>
          </a:p>
        </p:txBody>
      </p:sp>
    </p:spTree>
    <p:extLst>
      <p:ext uri="{BB962C8B-B14F-4D97-AF65-F5344CB8AC3E}">
        <p14:creationId xmlns:p14="http://schemas.microsoft.com/office/powerpoint/2010/main" val="895663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56</a:t>
            </a:fld>
            <a:endParaRPr lang="en-US" altLang="zh-CN" b="0">
              <a:latin typeface="Arial" charset="0"/>
            </a:endParaRPr>
          </a:p>
        </p:txBody>
      </p:sp>
    </p:spTree>
    <p:extLst>
      <p:ext uri="{BB962C8B-B14F-4D97-AF65-F5344CB8AC3E}">
        <p14:creationId xmlns:p14="http://schemas.microsoft.com/office/powerpoint/2010/main" val="666726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57</a:t>
            </a:fld>
            <a:endParaRPr lang="en-US" altLang="zh-CN" b="0">
              <a:latin typeface="Arial" charset="0"/>
            </a:endParaRPr>
          </a:p>
        </p:txBody>
      </p:sp>
    </p:spTree>
    <p:extLst>
      <p:ext uri="{BB962C8B-B14F-4D97-AF65-F5344CB8AC3E}">
        <p14:creationId xmlns:p14="http://schemas.microsoft.com/office/powerpoint/2010/main" val="39437153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58</a:t>
            </a:fld>
            <a:endParaRPr lang="en-US" altLang="zh-CN" b="0">
              <a:latin typeface="Arial" charset="0"/>
            </a:endParaRPr>
          </a:p>
        </p:txBody>
      </p:sp>
    </p:spTree>
    <p:extLst>
      <p:ext uri="{BB962C8B-B14F-4D97-AF65-F5344CB8AC3E}">
        <p14:creationId xmlns:p14="http://schemas.microsoft.com/office/powerpoint/2010/main" val="37820091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59</a:t>
            </a:fld>
            <a:endParaRPr lang="en-US" altLang="zh-CN" b="0">
              <a:latin typeface="Arial" charset="0"/>
            </a:endParaRPr>
          </a:p>
        </p:txBody>
      </p:sp>
    </p:spTree>
    <p:extLst>
      <p:ext uri="{BB962C8B-B14F-4D97-AF65-F5344CB8AC3E}">
        <p14:creationId xmlns:p14="http://schemas.microsoft.com/office/powerpoint/2010/main" val="977273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60</a:t>
            </a:fld>
            <a:endParaRPr lang="en-US" altLang="zh-CN" b="0">
              <a:latin typeface="Arial" charset="0"/>
            </a:endParaRPr>
          </a:p>
        </p:txBody>
      </p:sp>
    </p:spTree>
    <p:extLst>
      <p:ext uri="{BB962C8B-B14F-4D97-AF65-F5344CB8AC3E}">
        <p14:creationId xmlns:p14="http://schemas.microsoft.com/office/powerpoint/2010/main" val="2256786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61</a:t>
            </a:fld>
            <a:endParaRPr lang="en-US" altLang="zh-CN" b="0">
              <a:latin typeface="Arial" charset="0"/>
            </a:endParaRPr>
          </a:p>
        </p:txBody>
      </p:sp>
    </p:spTree>
    <p:extLst>
      <p:ext uri="{BB962C8B-B14F-4D97-AF65-F5344CB8AC3E}">
        <p14:creationId xmlns:p14="http://schemas.microsoft.com/office/powerpoint/2010/main" val="2826785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62</a:t>
            </a:fld>
            <a:endParaRPr lang="en-US" altLang="zh-CN" b="0">
              <a:latin typeface="Arial" charset="0"/>
            </a:endParaRPr>
          </a:p>
        </p:txBody>
      </p:sp>
    </p:spTree>
    <p:extLst>
      <p:ext uri="{BB962C8B-B14F-4D97-AF65-F5344CB8AC3E}">
        <p14:creationId xmlns:p14="http://schemas.microsoft.com/office/powerpoint/2010/main" val="1972742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63</a:t>
            </a:fld>
            <a:endParaRPr lang="en-US" altLang="zh-CN" b="0">
              <a:latin typeface="Arial" charset="0"/>
            </a:endParaRPr>
          </a:p>
        </p:txBody>
      </p:sp>
    </p:spTree>
    <p:extLst>
      <p:ext uri="{BB962C8B-B14F-4D97-AF65-F5344CB8AC3E}">
        <p14:creationId xmlns:p14="http://schemas.microsoft.com/office/powerpoint/2010/main" val="144393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a:t>
            </a:fld>
            <a:endParaRPr lang="en-US" altLang="zh-CN" b="0">
              <a:latin typeface="Arial" charset="0"/>
            </a:endParaRPr>
          </a:p>
        </p:txBody>
      </p:sp>
    </p:spTree>
    <p:extLst>
      <p:ext uri="{BB962C8B-B14F-4D97-AF65-F5344CB8AC3E}">
        <p14:creationId xmlns:p14="http://schemas.microsoft.com/office/powerpoint/2010/main" val="2215452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64</a:t>
            </a:fld>
            <a:endParaRPr lang="en-US" altLang="zh-CN" b="0">
              <a:latin typeface="Arial" charset="0"/>
            </a:endParaRPr>
          </a:p>
        </p:txBody>
      </p:sp>
    </p:spTree>
    <p:extLst>
      <p:ext uri="{BB962C8B-B14F-4D97-AF65-F5344CB8AC3E}">
        <p14:creationId xmlns:p14="http://schemas.microsoft.com/office/powerpoint/2010/main" val="19863075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65</a:t>
            </a:fld>
            <a:endParaRPr lang="en-US" altLang="zh-CN" b="0">
              <a:latin typeface="Arial" charset="0"/>
            </a:endParaRPr>
          </a:p>
        </p:txBody>
      </p:sp>
    </p:spTree>
    <p:extLst>
      <p:ext uri="{BB962C8B-B14F-4D97-AF65-F5344CB8AC3E}">
        <p14:creationId xmlns:p14="http://schemas.microsoft.com/office/powerpoint/2010/main" val="6126103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66</a:t>
            </a:fld>
            <a:endParaRPr lang="en-US" altLang="zh-CN" b="0">
              <a:latin typeface="Arial" charset="0"/>
            </a:endParaRPr>
          </a:p>
        </p:txBody>
      </p:sp>
    </p:spTree>
    <p:extLst>
      <p:ext uri="{BB962C8B-B14F-4D97-AF65-F5344CB8AC3E}">
        <p14:creationId xmlns:p14="http://schemas.microsoft.com/office/powerpoint/2010/main" val="2015282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67</a:t>
            </a:fld>
            <a:endParaRPr lang="en-US" altLang="zh-CN" b="0">
              <a:latin typeface="Arial" charset="0"/>
            </a:endParaRPr>
          </a:p>
        </p:txBody>
      </p:sp>
    </p:spTree>
    <p:extLst>
      <p:ext uri="{BB962C8B-B14F-4D97-AF65-F5344CB8AC3E}">
        <p14:creationId xmlns:p14="http://schemas.microsoft.com/office/powerpoint/2010/main" val="20726210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68</a:t>
            </a:fld>
            <a:endParaRPr lang="en-US" altLang="zh-CN" b="0">
              <a:latin typeface="Arial" charset="0"/>
            </a:endParaRPr>
          </a:p>
        </p:txBody>
      </p:sp>
    </p:spTree>
    <p:extLst>
      <p:ext uri="{BB962C8B-B14F-4D97-AF65-F5344CB8AC3E}">
        <p14:creationId xmlns:p14="http://schemas.microsoft.com/office/powerpoint/2010/main" val="3109380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69</a:t>
            </a:fld>
            <a:endParaRPr lang="en-US" altLang="zh-CN" b="0">
              <a:latin typeface="Arial" charset="0"/>
            </a:endParaRPr>
          </a:p>
        </p:txBody>
      </p:sp>
    </p:spTree>
    <p:extLst>
      <p:ext uri="{BB962C8B-B14F-4D97-AF65-F5344CB8AC3E}">
        <p14:creationId xmlns:p14="http://schemas.microsoft.com/office/powerpoint/2010/main" val="4226661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70</a:t>
            </a:fld>
            <a:endParaRPr lang="en-US" altLang="zh-CN" b="0">
              <a:latin typeface="Arial" charset="0"/>
            </a:endParaRPr>
          </a:p>
        </p:txBody>
      </p:sp>
    </p:spTree>
    <p:extLst>
      <p:ext uri="{BB962C8B-B14F-4D97-AF65-F5344CB8AC3E}">
        <p14:creationId xmlns:p14="http://schemas.microsoft.com/office/powerpoint/2010/main" val="9944906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71</a:t>
            </a:fld>
            <a:endParaRPr lang="en-US" altLang="zh-CN" b="0">
              <a:latin typeface="Arial" charset="0"/>
            </a:endParaRPr>
          </a:p>
        </p:txBody>
      </p:sp>
    </p:spTree>
    <p:extLst>
      <p:ext uri="{BB962C8B-B14F-4D97-AF65-F5344CB8AC3E}">
        <p14:creationId xmlns:p14="http://schemas.microsoft.com/office/powerpoint/2010/main" val="3461060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72</a:t>
            </a:fld>
            <a:endParaRPr lang="en-US" altLang="zh-CN" b="0">
              <a:latin typeface="Arial" charset="0"/>
            </a:endParaRPr>
          </a:p>
        </p:txBody>
      </p:sp>
    </p:spTree>
    <p:extLst>
      <p:ext uri="{BB962C8B-B14F-4D97-AF65-F5344CB8AC3E}">
        <p14:creationId xmlns:p14="http://schemas.microsoft.com/office/powerpoint/2010/main" val="32662745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73</a:t>
            </a:fld>
            <a:endParaRPr lang="en-US" altLang="zh-CN" b="0">
              <a:latin typeface="Arial" charset="0"/>
            </a:endParaRPr>
          </a:p>
        </p:txBody>
      </p:sp>
    </p:spTree>
    <p:extLst>
      <p:ext uri="{BB962C8B-B14F-4D97-AF65-F5344CB8AC3E}">
        <p14:creationId xmlns:p14="http://schemas.microsoft.com/office/powerpoint/2010/main" val="524675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dirty="0"/>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a:t>
            </a:fld>
            <a:endParaRPr lang="en-US" altLang="zh-CN" b="0">
              <a:latin typeface="Arial" charset="0"/>
            </a:endParaRPr>
          </a:p>
        </p:txBody>
      </p:sp>
    </p:spTree>
    <p:extLst>
      <p:ext uri="{BB962C8B-B14F-4D97-AF65-F5344CB8AC3E}">
        <p14:creationId xmlns:p14="http://schemas.microsoft.com/office/powerpoint/2010/main" val="2374157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74</a:t>
            </a:fld>
            <a:endParaRPr lang="en-US" altLang="zh-CN" b="0">
              <a:latin typeface="Arial" charset="0"/>
            </a:endParaRPr>
          </a:p>
        </p:txBody>
      </p:sp>
    </p:spTree>
    <p:extLst>
      <p:ext uri="{BB962C8B-B14F-4D97-AF65-F5344CB8AC3E}">
        <p14:creationId xmlns:p14="http://schemas.microsoft.com/office/powerpoint/2010/main" val="873015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75</a:t>
            </a:fld>
            <a:endParaRPr lang="en-US" altLang="zh-CN" b="0">
              <a:latin typeface="Arial" charset="0"/>
            </a:endParaRPr>
          </a:p>
        </p:txBody>
      </p:sp>
    </p:spTree>
    <p:extLst>
      <p:ext uri="{BB962C8B-B14F-4D97-AF65-F5344CB8AC3E}">
        <p14:creationId xmlns:p14="http://schemas.microsoft.com/office/powerpoint/2010/main" val="9063353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76</a:t>
            </a:fld>
            <a:endParaRPr lang="en-US" altLang="zh-CN" b="0">
              <a:latin typeface="Arial" charset="0"/>
            </a:endParaRPr>
          </a:p>
        </p:txBody>
      </p:sp>
    </p:spTree>
    <p:extLst>
      <p:ext uri="{BB962C8B-B14F-4D97-AF65-F5344CB8AC3E}">
        <p14:creationId xmlns:p14="http://schemas.microsoft.com/office/powerpoint/2010/main" val="17482862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77</a:t>
            </a:fld>
            <a:endParaRPr lang="en-US" altLang="zh-CN" b="0">
              <a:latin typeface="Arial" charset="0"/>
            </a:endParaRPr>
          </a:p>
        </p:txBody>
      </p:sp>
    </p:spTree>
    <p:extLst>
      <p:ext uri="{BB962C8B-B14F-4D97-AF65-F5344CB8AC3E}">
        <p14:creationId xmlns:p14="http://schemas.microsoft.com/office/powerpoint/2010/main" val="4119781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78</a:t>
            </a:fld>
            <a:endParaRPr lang="en-US" altLang="zh-CN" b="0">
              <a:latin typeface="Arial" charset="0"/>
            </a:endParaRPr>
          </a:p>
        </p:txBody>
      </p:sp>
    </p:spTree>
    <p:extLst>
      <p:ext uri="{BB962C8B-B14F-4D97-AF65-F5344CB8AC3E}">
        <p14:creationId xmlns:p14="http://schemas.microsoft.com/office/powerpoint/2010/main" val="13524809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79</a:t>
            </a:fld>
            <a:endParaRPr lang="en-US" altLang="zh-CN" b="0">
              <a:latin typeface="Arial" charset="0"/>
            </a:endParaRPr>
          </a:p>
        </p:txBody>
      </p:sp>
    </p:spTree>
    <p:extLst>
      <p:ext uri="{BB962C8B-B14F-4D97-AF65-F5344CB8AC3E}">
        <p14:creationId xmlns:p14="http://schemas.microsoft.com/office/powerpoint/2010/main" val="27714890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80</a:t>
            </a:fld>
            <a:endParaRPr lang="en-US" altLang="zh-CN" b="0">
              <a:latin typeface="Arial" charset="0"/>
            </a:endParaRPr>
          </a:p>
        </p:txBody>
      </p:sp>
    </p:spTree>
    <p:extLst>
      <p:ext uri="{BB962C8B-B14F-4D97-AF65-F5344CB8AC3E}">
        <p14:creationId xmlns:p14="http://schemas.microsoft.com/office/powerpoint/2010/main" val="3475198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81</a:t>
            </a:fld>
            <a:endParaRPr lang="en-US" altLang="zh-CN" b="0">
              <a:latin typeface="Arial" charset="0"/>
            </a:endParaRPr>
          </a:p>
        </p:txBody>
      </p:sp>
    </p:spTree>
    <p:extLst>
      <p:ext uri="{BB962C8B-B14F-4D97-AF65-F5344CB8AC3E}">
        <p14:creationId xmlns:p14="http://schemas.microsoft.com/office/powerpoint/2010/main" val="8958899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82</a:t>
            </a:fld>
            <a:endParaRPr lang="en-US" altLang="zh-CN" b="0">
              <a:latin typeface="Arial" charset="0"/>
            </a:endParaRPr>
          </a:p>
        </p:txBody>
      </p:sp>
    </p:spTree>
    <p:extLst>
      <p:ext uri="{BB962C8B-B14F-4D97-AF65-F5344CB8AC3E}">
        <p14:creationId xmlns:p14="http://schemas.microsoft.com/office/powerpoint/2010/main" val="25278932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83</a:t>
            </a:fld>
            <a:endParaRPr lang="en-US" altLang="zh-CN" b="0">
              <a:latin typeface="Arial" charset="0"/>
            </a:endParaRPr>
          </a:p>
        </p:txBody>
      </p:sp>
    </p:spTree>
    <p:extLst>
      <p:ext uri="{BB962C8B-B14F-4D97-AF65-F5344CB8AC3E}">
        <p14:creationId xmlns:p14="http://schemas.microsoft.com/office/powerpoint/2010/main" val="2039476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a:t>
            </a:fld>
            <a:endParaRPr lang="en-US" altLang="zh-CN" b="0">
              <a:latin typeface="Arial" charset="0"/>
            </a:endParaRPr>
          </a:p>
        </p:txBody>
      </p:sp>
    </p:spTree>
    <p:extLst>
      <p:ext uri="{BB962C8B-B14F-4D97-AF65-F5344CB8AC3E}">
        <p14:creationId xmlns:p14="http://schemas.microsoft.com/office/powerpoint/2010/main" val="20258550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84</a:t>
            </a:fld>
            <a:endParaRPr lang="en-US" altLang="zh-CN" b="0">
              <a:latin typeface="Arial" charset="0"/>
            </a:endParaRPr>
          </a:p>
        </p:txBody>
      </p:sp>
    </p:spTree>
    <p:extLst>
      <p:ext uri="{BB962C8B-B14F-4D97-AF65-F5344CB8AC3E}">
        <p14:creationId xmlns:p14="http://schemas.microsoft.com/office/powerpoint/2010/main" val="22630918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85</a:t>
            </a:fld>
            <a:endParaRPr lang="en-US" altLang="zh-CN" b="0">
              <a:latin typeface="Arial" charset="0"/>
            </a:endParaRPr>
          </a:p>
        </p:txBody>
      </p:sp>
    </p:spTree>
    <p:extLst>
      <p:ext uri="{BB962C8B-B14F-4D97-AF65-F5344CB8AC3E}">
        <p14:creationId xmlns:p14="http://schemas.microsoft.com/office/powerpoint/2010/main" val="35712189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86</a:t>
            </a:fld>
            <a:endParaRPr lang="en-US" altLang="zh-CN" b="0">
              <a:latin typeface="Arial" charset="0"/>
            </a:endParaRPr>
          </a:p>
        </p:txBody>
      </p:sp>
    </p:spTree>
    <p:extLst>
      <p:ext uri="{BB962C8B-B14F-4D97-AF65-F5344CB8AC3E}">
        <p14:creationId xmlns:p14="http://schemas.microsoft.com/office/powerpoint/2010/main" val="36763761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87</a:t>
            </a:fld>
            <a:endParaRPr lang="en-US" altLang="zh-CN" b="0">
              <a:latin typeface="Arial" charset="0"/>
            </a:endParaRPr>
          </a:p>
        </p:txBody>
      </p:sp>
    </p:spTree>
    <p:extLst>
      <p:ext uri="{BB962C8B-B14F-4D97-AF65-F5344CB8AC3E}">
        <p14:creationId xmlns:p14="http://schemas.microsoft.com/office/powerpoint/2010/main" val="8893818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88</a:t>
            </a:fld>
            <a:endParaRPr lang="en-US" altLang="zh-CN" b="0">
              <a:latin typeface="Arial" charset="0"/>
            </a:endParaRPr>
          </a:p>
        </p:txBody>
      </p:sp>
    </p:spTree>
    <p:extLst>
      <p:ext uri="{BB962C8B-B14F-4D97-AF65-F5344CB8AC3E}">
        <p14:creationId xmlns:p14="http://schemas.microsoft.com/office/powerpoint/2010/main" val="31529824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89</a:t>
            </a:fld>
            <a:endParaRPr lang="en-US" altLang="zh-CN" b="0">
              <a:latin typeface="Arial" charset="0"/>
            </a:endParaRPr>
          </a:p>
        </p:txBody>
      </p:sp>
    </p:spTree>
    <p:extLst>
      <p:ext uri="{BB962C8B-B14F-4D97-AF65-F5344CB8AC3E}">
        <p14:creationId xmlns:p14="http://schemas.microsoft.com/office/powerpoint/2010/main" val="7944021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90</a:t>
            </a:fld>
            <a:endParaRPr lang="en-US" altLang="zh-CN" b="0">
              <a:latin typeface="Arial" charset="0"/>
            </a:endParaRPr>
          </a:p>
        </p:txBody>
      </p:sp>
    </p:spTree>
    <p:extLst>
      <p:ext uri="{BB962C8B-B14F-4D97-AF65-F5344CB8AC3E}">
        <p14:creationId xmlns:p14="http://schemas.microsoft.com/office/powerpoint/2010/main" val="40391953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91</a:t>
            </a:fld>
            <a:endParaRPr lang="en-US" altLang="zh-CN" b="0">
              <a:latin typeface="Arial" charset="0"/>
            </a:endParaRPr>
          </a:p>
        </p:txBody>
      </p:sp>
    </p:spTree>
    <p:extLst>
      <p:ext uri="{BB962C8B-B14F-4D97-AF65-F5344CB8AC3E}">
        <p14:creationId xmlns:p14="http://schemas.microsoft.com/office/powerpoint/2010/main" val="6810655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92</a:t>
            </a:fld>
            <a:endParaRPr lang="en-US" altLang="zh-CN" b="0">
              <a:latin typeface="Arial" charset="0"/>
            </a:endParaRPr>
          </a:p>
        </p:txBody>
      </p:sp>
    </p:spTree>
    <p:extLst>
      <p:ext uri="{BB962C8B-B14F-4D97-AF65-F5344CB8AC3E}">
        <p14:creationId xmlns:p14="http://schemas.microsoft.com/office/powerpoint/2010/main" val="27500015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93</a:t>
            </a:fld>
            <a:endParaRPr lang="en-US" altLang="zh-CN" b="0">
              <a:latin typeface="Arial" charset="0"/>
            </a:endParaRPr>
          </a:p>
        </p:txBody>
      </p:sp>
    </p:spTree>
    <p:extLst>
      <p:ext uri="{BB962C8B-B14F-4D97-AF65-F5344CB8AC3E}">
        <p14:creationId xmlns:p14="http://schemas.microsoft.com/office/powerpoint/2010/main" val="1387009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9</a:t>
            </a:fld>
            <a:endParaRPr lang="en-US" altLang="zh-CN" b="0">
              <a:latin typeface="Arial" charset="0"/>
            </a:endParaRPr>
          </a:p>
        </p:txBody>
      </p:sp>
    </p:spTree>
    <p:extLst>
      <p:ext uri="{BB962C8B-B14F-4D97-AF65-F5344CB8AC3E}">
        <p14:creationId xmlns:p14="http://schemas.microsoft.com/office/powerpoint/2010/main" val="24055387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94</a:t>
            </a:fld>
            <a:endParaRPr lang="en-US" altLang="zh-CN" b="0">
              <a:latin typeface="Arial" charset="0"/>
            </a:endParaRPr>
          </a:p>
        </p:txBody>
      </p:sp>
    </p:spTree>
    <p:extLst>
      <p:ext uri="{BB962C8B-B14F-4D97-AF65-F5344CB8AC3E}">
        <p14:creationId xmlns:p14="http://schemas.microsoft.com/office/powerpoint/2010/main" val="24519745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95</a:t>
            </a:fld>
            <a:endParaRPr lang="en-US" altLang="zh-CN" b="0">
              <a:latin typeface="Arial" charset="0"/>
            </a:endParaRPr>
          </a:p>
        </p:txBody>
      </p:sp>
    </p:spTree>
    <p:extLst>
      <p:ext uri="{BB962C8B-B14F-4D97-AF65-F5344CB8AC3E}">
        <p14:creationId xmlns:p14="http://schemas.microsoft.com/office/powerpoint/2010/main" val="35749580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96</a:t>
            </a:fld>
            <a:endParaRPr lang="en-US" altLang="zh-CN" b="0">
              <a:latin typeface="Arial" charset="0"/>
            </a:endParaRPr>
          </a:p>
        </p:txBody>
      </p:sp>
    </p:spTree>
    <p:extLst>
      <p:ext uri="{BB962C8B-B14F-4D97-AF65-F5344CB8AC3E}">
        <p14:creationId xmlns:p14="http://schemas.microsoft.com/office/powerpoint/2010/main" val="2321583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zh-CN" altLang="en-US"/>
          </a:p>
        </p:txBody>
      </p:sp>
      <p:sp>
        <p:nvSpPr>
          <p:cNvPr id="23556"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0FB5EB6-F1D6-49F6-925E-FD5422D4B13C}" type="slidenum">
              <a:rPr lang="en-US" altLang="zh-CN" b="0" smtClean="0">
                <a:latin typeface="Arial" charset="0"/>
              </a:rPr>
              <a:t>97</a:t>
            </a:fld>
            <a:endParaRPr lang="en-US" altLang="zh-CN" b="0">
              <a:latin typeface="Arial" charset="0"/>
            </a:endParaRPr>
          </a:p>
        </p:txBody>
      </p:sp>
    </p:spTree>
    <p:extLst>
      <p:ext uri="{BB962C8B-B14F-4D97-AF65-F5344CB8AC3E}">
        <p14:creationId xmlns:p14="http://schemas.microsoft.com/office/powerpoint/2010/main" val="3514621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流程图: 过程 1"/>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Tahoma"/>
              <a:ea typeface="黑体"/>
              <a:cs typeface="+mn-cs"/>
            </a:endParaRPr>
          </a:p>
        </p:txBody>
      </p:sp>
      <p:sp>
        <p:nvSpPr>
          <p:cNvPr id="3"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Tahoma"/>
              <a:ea typeface="黑体"/>
              <a:cs typeface="+mn-cs"/>
            </a:endParaRPr>
          </a:p>
        </p:txBody>
      </p:sp>
      <p:pic>
        <p:nvPicPr>
          <p:cNvPr id="4" name="图片 3"/>
          <p:cNvPicPr>
            <a:picLocks noChangeAspect="1"/>
          </p:cNvPicPr>
          <p:nvPr userDrawn="1"/>
        </p:nvPicPr>
        <p:blipFill>
          <a:blip r:embed="rId2">
            <a:biLevel thresh="50000"/>
            <a:grayscl/>
            <a:extLst>
              <a:ext uri="{28A0092B-C50C-407E-A947-70E740481C1C}">
                <a14:useLocalDpi xmlns:a14="http://schemas.microsoft.com/office/drawing/2010/main" val="0"/>
              </a:ext>
            </a:extLst>
          </a:blip>
          <a:srcRect t="77927" r="53951"/>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bwMode="auto">
          <a:xfrm>
            <a:off x="276225" y="828675"/>
            <a:ext cx="8591550"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燕尾形 5"/>
          <p:cNvSpPr/>
          <p:nvPr userDrawn="1"/>
        </p:nvSpPr>
        <p:spPr bwMode="auto">
          <a:xfrm>
            <a:off x="295275" y="384955"/>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 name="燕尾形 6"/>
          <p:cNvSpPr/>
          <p:nvPr userDrawn="1"/>
        </p:nvSpPr>
        <p:spPr bwMode="auto">
          <a:xfrm>
            <a:off x="563432" y="386389"/>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77152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167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E:\WORK\工作\PPT\PPT新校徽\L15副本.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28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82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47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a:xfrm>
            <a:off x="685800" y="990600"/>
            <a:ext cx="7772400" cy="1371600"/>
          </a:xfrm>
        </p:spPr>
        <p:txBody>
          <a:bodyPr/>
          <a:lstStyle>
            <a:lvl1pPr>
              <a:defRPr sz="4000" b="1"/>
            </a:lvl1pPr>
          </a:lstStyle>
          <a:p>
            <a:pPr lvl="0"/>
            <a:r>
              <a:rPr lang="zh-CN" altLang="en-US" noProof="0"/>
              <a:t>单击此处编辑母版标题样式</a:t>
            </a:r>
          </a:p>
        </p:txBody>
      </p:sp>
      <p:sp>
        <p:nvSpPr>
          <p:cNvPr id="68611"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zh-CN" altLang="en-US" noProof="0"/>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871668FB-E5E3-4894-9D63-492329FA0040}" type="slidenum">
              <a:rPr lang="en-US" altLang="zh-CN"/>
              <a:t>‹#›</a:t>
            </a:fld>
            <a:endParaRPr lang="en-US" altLang="zh-CN"/>
          </a:p>
        </p:txBody>
      </p:sp>
    </p:spTree>
    <p:extLst>
      <p:ext uri="{BB962C8B-B14F-4D97-AF65-F5344CB8AC3E}">
        <p14:creationId xmlns:p14="http://schemas.microsoft.com/office/powerpoint/2010/main" val="2668922502"/>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4F3A98F6-4198-45D9-B4C5-D15C7A064CF3}" type="slidenum">
              <a:rPr lang="en-US" altLang="zh-CN"/>
              <a:t>‹#›</a:t>
            </a:fld>
            <a:endParaRPr lang="en-US" altLang="zh-CN"/>
          </a:p>
        </p:txBody>
      </p:sp>
    </p:spTree>
    <p:extLst>
      <p:ext uri="{BB962C8B-B14F-4D97-AF65-F5344CB8AC3E}">
        <p14:creationId xmlns:p14="http://schemas.microsoft.com/office/powerpoint/2010/main" val="1466755364"/>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流程图: 过程 1"/>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b="1">
              <a:solidFill>
                <a:prstClr val="white"/>
              </a:solidFill>
            </a:endParaRPr>
          </a:p>
        </p:txBody>
      </p:sp>
      <p:sp>
        <p:nvSpPr>
          <p:cNvPr id="3"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b="1">
              <a:solidFill>
                <a:prstClr val="white"/>
              </a:solidFill>
            </a:endParaRPr>
          </a:p>
        </p:txBody>
      </p:sp>
      <p:pic>
        <p:nvPicPr>
          <p:cNvPr id="4" name="图片 3"/>
          <p:cNvPicPr>
            <a:picLocks noChangeAspect="1"/>
          </p:cNvPicPr>
          <p:nvPr userDrawn="1"/>
        </p:nvPicPr>
        <p:blipFill>
          <a:blip r:embed="rId2">
            <a:grayscl/>
            <a:biLevel thresh="50000"/>
            <a:extLst>
              <a:ext uri="{28A0092B-C50C-407E-A947-70E740481C1C}">
                <a14:useLocalDpi xmlns:a14="http://schemas.microsoft.com/office/drawing/2010/main" val="0"/>
              </a:ext>
            </a:extLst>
          </a:blip>
          <a:srcRect t="77927" r="53951"/>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bwMode="auto">
          <a:xfrm>
            <a:off x="276225" y="828675"/>
            <a:ext cx="8591550"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燕尾形 5"/>
          <p:cNvSpPr/>
          <p:nvPr userDrawn="1"/>
        </p:nvSpPr>
        <p:spPr bwMode="auto">
          <a:xfrm>
            <a:off x="295275" y="384955"/>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buFont typeface="Arial" pitchFamily="34" charset="0"/>
              <a:buNone/>
            </a:pPr>
            <a:endParaRPr lang="zh-CN" altLang="en-US">
              <a:solidFill>
                <a:prstClr val="black"/>
              </a:solidFill>
              <a:latin typeface="Calibri" pitchFamily="34" charset="0"/>
              <a:ea typeface="宋体" pitchFamily="2" charset="-122"/>
            </a:endParaRPr>
          </a:p>
        </p:txBody>
      </p:sp>
      <p:sp>
        <p:nvSpPr>
          <p:cNvPr id="7" name="燕尾形 6"/>
          <p:cNvSpPr/>
          <p:nvPr userDrawn="1"/>
        </p:nvSpPr>
        <p:spPr bwMode="auto">
          <a:xfrm>
            <a:off x="563432" y="386389"/>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buFont typeface="Arial" pitchFamily="34" charset="0"/>
              <a:buNone/>
            </a:pPr>
            <a:endParaRPr lang="zh-CN" altLang="en-US">
              <a:solidFill>
                <a:prstClr val="black"/>
              </a:solidFill>
              <a:latin typeface="Calibri" pitchFamily="34" charset="0"/>
              <a:ea typeface="宋体" pitchFamily="2" charset="-122"/>
            </a:endParaRPr>
          </a:p>
        </p:txBody>
      </p:sp>
    </p:spTree>
    <p:extLst>
      <p:ext uri="{BB962C8B-B14F-4D97-AF65-F5344CB8AC3E}">
        <p14:creationId xmlns:p14="http://schemas.microsoft.com/office/powerpoint/2010/main" val="58509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150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07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FFFFF"/>
            </a:gs>
            <a:gs pos="97000">
              <a:srgbClr val="F6FAFD"/>
            </a:gs>
            <a:gs pos="100000">
              <a:srgbClr val="F6FAFD"/>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3651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88" r:id="rId5"/>
    <p:sldLayoutId id="2147483689" r:id="rId6"/>
    <p:sldLayoutId id="2147483663" r:id="rId7"/>
    <p:sldLayoutId id="2147483664" r:id="rId8"/>
    <p:sldLayoutId id="2147483666" r:id="rId9"/>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notesSlide" Target="../notesSlides/notesSlide10.xml"/><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customXml" Target="../ink/ink1.xml"/><Relationship Id="rId11" Type="http://schemas.openxmlformats.org/officeDocument/2006/relationships/customXml" Target="../ink/ink4.xml"/><Relationship Id="rId5" Type="http://schemas.openxmlformats.org/officeDocument/2006/relationships/image" Target="../media/image8.wmf"/><Relationship Id="rId10" Type="http://schemas.openxmlformats.org/officeDocument/2006/relationships/customXml" Target="../ink/ink3.xml"/><Relationship Id="rId4" Type="http://schemas.openxmlformats.org/officeDocument/2006/relationships/oleObject" Target="../embeddings/oleObject1.bin"/><Relationship Id="rId9" Type="http://schemas.openxmlformats.org/officeDocument/2006/relationships/image" Target="../media/image1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hyperlink" Target="http://sig.ma/" TargetMode="External"/><Relationship Id="rId3" Type="http://schemas.openxmlformats.org/officeDocument/2006/relationships/image" Target="../media/image22.png"/><Relationship Id="rId21" Type="http://schemas.openxmlformats.org/officeDocument/2006/relationships/image" Target="../media/image37.png"/><Relationship Id="rId7" Type="http://schemas.openxmlformats.org/officeDocument/2006/relationships/hyperlink" Target="http://www.trueknowledge.com/" TargetMode="External"/><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1.png"/><Relationship Id="rId2" Type="http://schemas.openxmlformats.org/officeDocument/2006/relationships/notesSlide" Target="../notesSlides/notesSlide22.xml"/><Relationship Id="rId16" Type="http://schemas.openxmlformats.org/officeDocument/2006/relationships/image" Target="../media/image34.png"/><Relationship Id="rId20" Type="http://schemas.openxmlformats.org/officeDocument/2006/relationships/hyperlink" Target="http://www.cmu.edu/index.shtml" TargetMode="Externa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9.png"/><Relationship Id="rId24" Type="http://schemas.openxmlformats.org/officeDocument/2006/relationships/image" Target="../media/image40.png"/><Relationship Id="rId5" Type="http://schemas.openxmlformats.org/officeDocument/2006/relationships/image" Target="../media/image24.jpeg"/><Relationship Id="rId15" Type="http://schemas.openxmlformats.org/officeDocument/2006/relationships/image" Target="../media/image33.png"/><Relationship Id="rId23" Type="http://schemas.openxmlformats.org/officeDocument/2006/relationships/image" Target="../media/image39.png"/><Relationship Id="rId10" Type="http://schemas.openxmlformats.org/officeDocument/2006/relationships/image" Target="../media/image28.png"/><Relationship Id="rId19" Type="http://schemas.openxmlformats.org/officeDocument/2006/relationships/image" Target="../media/image36.png"/><Relationship Id="rId4" Type="http://schemas.openxmlformats.org/officeDocument/2006/relationships/image" Target="../media/image23.jpeg"/><Relationship Id="rId9" Type="http://schemas.openxmlformats.org/officeDocument/2006/relationships/image" Target="../media/image27.png"/><Relationship Id="rId14" Type="http://schemas.openxmlformats.org/officeDocument/2006/relationships/image" Target="../media/image32.jpeg"/><Relationship Id="rId2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60.wmf"/><Relationship Id="rId18" Type="http://schemas.openxmlformats.org/officeDocument/2006/relationships/oleObject" Target="../embeddings/oleObject9.bin"/><Relationship Id="rId26" Type="http://schemas.openxmlformats.org/officeDocument/2006/relationships/oleObject" Target="../embeddings/oleObject13.bin"/><Relationship Id="rId3" Type="http://schemas.openxmlformats.org/officeDocument/2006/relationships/notesSlide" Target="../notesSlides/notesSlide37.xml"/><Relationship Id="rId21" Type="http://schemas.openxmlformats.org/officeDocument/2006/relationships/image" Target="../media/image64.wmf"/><Relationship Id="rId7" Type="http://schemas.openxmlformats.org/officeDocument/2006/relationships/image" Target="../media/image57.wmf"/><Relationship Id="rId12" Type="http://schemas.openxmlformats.org/officeDocument/2006/relationships/oleObject" Target="../embeddings/oleObject6.bin"/><Relationship Id="rId17" Type="http://schemas.openxmlformats.org/officeDocument/2006/relationships/image" Target="../media/image62.wmf"/><Relationship Id="rId25" Type="http://schemas.openxmlformats.org/officeDocument/2006/relationships/image" Target="../media/image66.wmf"/><Relationship Id="rId2" Type="http://schemas.openxmlformats.org/officeDocument/2006/relationships/slideLayout" Target="../slideLayouts/slideLayout1.xml"/><Relationship Id="rId16" Type="http://schemas.openxmlformats.org/officeDocument/2006/relationships/oleObject" Target="../embeddings/oleObject8.bin"/><Relationship Id="rId20" Type="http://schemas.openxmlformats.org/officeDocument/2006/relationships/oleObject" Target="../embeddings/oleObject10.bin"/><Relationship Id="rId29" Type="http://schemas.openxmlformats.org/officeDocument/2006/relationships/image" Target="../media/image68.wmf"/><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9.wmf"/><Relationship Id="rId24" Type="http://schemas.openxmlformats.org/officeDocument/2006/relationships/oleObject" Target="../embeddings/oleObject12.bin"/><Relationship Id="rId5" Type="http://schemas.openxmlformats.org/officeDocument/2006/relationships/image" Target="../media/image56.wmf"/><Relationship Id="rId15" Type="http://schemas.openxmlformats.org/officeDocument/2006/relationships/image" Target="../media/image61.wmf"/><Relationship Id="rId23" Type="http://schemas.openxmlformats.org/officeDocument/2006/relationships/image" Target="../media/image65.wmf"/><Relationship Id="rId28" Type="http://schemas.openxmlformats.org/officeDocument/2006/relationships/oleObject" Target="../embeddings/oleObject14.bin"/><Relationship Id="rId10" Type="http://schemas.openxmlformats.org/officeDocument/2006/relationships/oleObject" Target="../embeddings/oleObject5.bin"/><Relationship Id="rId19" Type="http://schemas.openxmlformats.org/officeDocument/2006/relationships/image" Target="../media/image63.wmf"/><Relationship Id="rId31" Type="http://schemas.openxmlformats.org/officeDocument/2006/relationships/image" Target="../media/image69.wmf"/><Relationship Id="rId4" Type="http://schemas.openxmlformats.org/officeDocument/2006/relationships/oleObject" Target="../embeddings/oleObject2.bin"/><Relationship Id="rId9" Type="http://schemas.openxmlformats.org/officeDocument/2006/relationships/image" Target="../media/image58.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image" Target="../media/image67.wmf"/><Relationship Id="rId30" Type="http://schemas.openxmlformats.org/officeDocument/2006/relationships/oleObject" Target="../embeddings/oleObject15.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70.png"/><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9.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8.bin"/><Relationship Id="rId5" Type="http://schemas.openxmlformats.org/officeDocument/2006/relationships/image" Target="../media/image78.wmf"/><Relationship Id="rId4" Type="http://schemas.openxmlformats.org/officeDocument/2006/relationships/oleObject" Target="../embeddings/oleObject17.bin"/></Relationships>
</file>

<file path=ppt/slides/_rels/slide54.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81.wmf"/><Relationship Id="rId4" Type="http://schemas.openxmlformats.org/officeDocument/2006/relationships/oleObject" Target="../embeddings/oleObject19.bin"/></Relationships>
</file>

<file path=ppt/slides/_rels/slide56.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23.bin"/><Relationship Id="rId3" Type="http://schemas.openxmlformats.org/officeDocument/2006/relationships/notesSlide" Target="../notesSlides/notesSlide52.xml"/><Relationship Id="rId7" Type="http://schemas.openxmlformats.org/officeDocument/2006/relationships/oleObject" Target="../embeddings/oleObject20.bin"/><Relationship Id="rId12" Type="http://schemas.openxmlformats.org/officeDocument/2006/relationships/image" Target="../media/image84.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88.png"/><Relationship Id="rId11" Type="http://schemas.openxmlformats.org/officeDocument/2006/relationships/oleObject" Target="../embeddings/oleObject22.bin"/><Relationship Id="rId5" Type="http://schemas.openxmlformats.org/officeDocument/2006/relationships/image" Target="../media/image87.png"/><Relationship Id="rId10" Type="http://schemas.openxmlformats.org/officeDocument/2006/relationships/image" Target="../media/image83.wmf"/><Relationship Id="rId4" Type="http://schemas.openxmlformats.org/officeDocument/2006/relationships/image" Target="../media/image86.png"/><Relationship Id="rId9" Type="http://schemas.openxmlformats.org/officeDocument/2006/relationships/oleObject" Target="../embeddings/oleObject21.bin"/><Relationship Id="rId14" Type="http://schemas.openxmlformats.org/officeDocument/2006/relationships/image" Target="../media/image85.wmf"/></Relationships>
</file>

<file path=ppt/slides/_rels/slide5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94.emf"/><Relationship Id="rId4" Type="http://schemas.openxmlformats.org/officeDocument/2006/relationships/oleObject" Target="../embeddings/oleObject24.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63.xml"/><Relationship Id="rId7" Type="http://schemas.openxmlformats.org/officeDocument/2006/relationships/image" Target="../media/image100.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26.bin"/><Relationship Id="rId11" Type="http://schemas.openxmlformats.org/officeDocument/2006/relationships/image" Target="../media/image102.wmf"/><Relationship Id="rId5" Type="http://schemas.openxmlformats.org/officeDocument/2006/relationships/image" Target="../media/image99.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101.wmf"/></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108.wmf"/><Relationship Id="rId4" Type="http://schemas.openxmlformats.org/officeDocument/2006/relationships/oleObject" Target="../embeddings/oleObject29.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110.wmf"/><Relationship Id="rId5" Type="http://schemas.openxmlformats.org/officeDocument/2006/relationships/oleObject" Target="../embeddings/oleObject30.bin"/><Relationship Id="rId4" Type="http://schemas.openxmlformats.org/officeDocument/2006/relationships/image" Target="../media/image111.e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112.wmf"/><Relationship Id="rId5" Type="http://schemas.openxmlformats.org/officeDocument/2006/relationships/oleObject" Target="../embeddings/oleObject31.bin"/><Relationship Id="rId4" Type="http://schemas.openxmlformats.org/officeDocument/2006/relationships/image" Target="../media/image111.emf"/></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14.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vmlDrawing" Target="../drawings/vmlDrawing12.vml"/><Relationship Id="rId5" Type="http://schemas.openxmlformats.org/officeDocument/2006/relationships/image" Target="../media/image115.wmf"/><Relationship Id="rId4" Type="http://schemas.openxmlformats.org/officeDocument/2006/relationships/oleObject" Target="../embeddings/oleObject32.bin"/></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78.xml"/><Relationship Id="rId7" Type="http://schemas.openxmlformats.org/officeDocument/2006/relationships/image" Target="../media/image118.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34.bin"/><Relationship Id="rId5" Type="http://schemas.openxmlformats.org/officeDocument/2006/relationships/image" Target="../media/image117.wmf"/><Relationship Id="rId4" Type="http://schemas.openxmlformats.org/officeDocument/2006/relationships/oleObject" Target="../embeddings/oleObject33.bin"/></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21.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126.emf"/><Relationship Id="rId5" Type="http://schemas.openxmlformats.org/officeDocument/2006/relationships/image" Target="../media/image125.wmf"/><Relationship Id="rId4" Type="http://schemas.openxmlformats.org/officeDocument/2006/relationships/oleObject" Target="../embeddings/oleObject35.bin"/></Relationships>
</file>

<file path=ppt/slides/_rels/slide92.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30.emf"/><Relationship Id="rId11" Type="http://schemas.openxmlformats.org/officeDocument/2006/relationships/image" Target="../media/image135.emf"/><Relationship Id="rId5" Type="http://schemas.openxmlformats.org/officeDocument/2006/relationships/image" Target="../media/image129.emf"/><Relationship Id="rId10" Type="http://schemas.openxmlformats.org/officeDocument/2006/relationships/image" Target="../media/image134.emf"/><Relationship Id="rId4" Type="http://schemas.openxmlformats.org/officeDocument/2006/relationships/image" Target="../media/image128.emf"/><Relationship Id="rId9" Type="http://schemas.openxmlformats.org/officeDocument/2006/relationships/image" Target="../media/image133.e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89.xml"/><Relationship Id="rId7" Type="http://schemas.openxmlformats.org/officeDocument/2006/relationships/image" Target="../media/image137.w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37.bin"/><Relationship Id="rId5" Type="http://schemas.openxmlformats.org/officeDocument/2006/relationships/image" Target="../media/image136.emf"/><Relationship Id="rId10" Type="http://schemas.openxmlformats.org/officeDocument/2006/relationships/image" Target="../media/image1180.png"/><Relationship Id="rId4" Type="http://schemas.openxmlformats.org/officeDocument/2006/relationships/oleObject" Target="../embeddings/oleObject36.bin"/><Relationship Id="rId9" Type="http://schemas.openxmlformats.org/officeDocument/2006/relationships/image" Target="../media/image138.wmf"/></Relationships>
</file>

<file path=ppt/slides/_rels/slide94.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notesSlide" Target="../notesSlides/notesSlide90.xml"/><Relationship Id="rId7" Type="http://schemas.openxmlformats.org/officeDocument/2006/relationships/oleObject" Target="../embeddings/oleObject40.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139.wmf"/><Relationship Id="rId11" Type="http://schemas.openxmlformats.org/officeDocument/2006/relationships/image" Target="../media/image1230.png"/><Relationship Id="rId5" Type="http://schemas.openxmlformats.org/officeDocument/2006/relationships/oleObject" Target="../embeddings/oleObject39.bin"/><Relationship Id="rId10" Type="http://schemas.openxmlformats.org/officeDocument/2006/relationships/image" Target="../media/image141.wmf"/><Relationship Id="rId4" Type="http://schemas.openxmlformats.org/officeDocument/2006/relationships/image" Target="../media/image1220.png"/><Relationship Id="rId9" Type="http://schemas.openxmlformats.org/officeDocument/2006/relationships/oleObject" Target="../embeddings/oleObject41.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vmlDrawing" Target="../drawings/vmlDrawing17.vml"/><Relationship Id="rId5" Type="http://schemas.openxmlformats.org/officeDocument/2006/relationships/image" Target="../media/image142.emf"/><Relationship Id="rId4" Type="http://schemas.openxmlformats.org/officeDocument/2006/relationships/oleObject" Target="../embeddings/oleObject42.bin"/></Relationships>
</file>

<file path=ppt/slides/_rels/slide96.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notesSlide" Target="../notesSlides/notesSlide92.xml"/><Relationship Id="rId7" Type="http://schemas.openxmlformats.org/officeDocument/2006/relationships/image" Target="../media/image146.emf"/><Relationship Id="rId12" Type="http://schemas.openxmlformats.org/officeDocument/2006/relationships/image" Target="../media/image144.emf"/><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145.emf"/><Relationship Id="rId11" Type="http://schemas.openxmlformats.org/officeDocument/2006/relationships/oleObject" Target="../embeddings/oleObject44.bin"/><Relationship Id="rId5" Type="http://schemas.openxmlformats.org/officeDocument/2006/relationships/image" Target="../media/image143.emf"/><Relationship Id="rId10" Type="http://schemas.openxmlformats.org/officeDocument/2006/relationships/image" Target="../media/image149.emf"/><Relationship Id="rId4" Type="http://schemas.openxmlformats.org/officeDocument/2006/relationships/oleObject" Target="../embeddings/oleObject43.bin"/><Relationship Id="rId9" Type="http://schemas.openxmlformats.org/officeDocument/2006/relationships/image" Target="../media/image148.emf"/></Relationships>
</file>

<file path=ppt/slides/_rels/slide97.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notesSlide" Target="../notesSlides/notesSlide93.xml"/><Relationship Id="rId7" Type="http://schemas.openxmlformats.org/officeDocument/2006/relationships/oleObject" Target="../embeddings/oleObject45.bin"/><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5"/>
          <p:cNvSpPr txBox="1">
            <a:spLocks noChangeArrowheads="1"/>
          </p:cNvSpPr>
          <p:nvPr/>
        </p:nvSpPr>
        <p:spPr bwMode="auto">
          <a:xfrm>
            <a:off x="-9484" y="1412776"/>
            <a:ext cx="9123574" cy="2160240"/>
          </a:xfrm>
          <a:prstGeom prst="rect">
            <a:avLst/>
          </a:prstGeom>
          <a:solidFill>
            <a:srgbClr val="325A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lnSpc>
                <a:spcPct val="120000"/>
              </a:lnSpc>
              <a:buFont typeface="Arial" panose="020B0604020202020204" pitchFamily="34" charset="0"/>
              <a:buNone/>
            </a:pPr>
            <a:r>
              <a:rPr lang="zh-CN" altLang="en-US" sz="4800" dirty="0">
                <a:latin typeface="方正兰亭中黑_GBK" panose="02000000000000000000" pitchFamily="2" charset="-122"/>
                <a:ea typeface="方正兰亭中黑_GBK" panose="02000000000000000000" pitchFamily="2" charset="-122"/>
              </a:rPr>
              <a:t>数据挖掘    </a:t>
            </a:r>
            <a:endParaRPr lang="en-US" altLang="zh-CN" sz="4800" dirty="0">
              <a:latin typeface="方正兰亭中黑_GBK" panose="02000000000000000000" pitchFamily="2" charset="-122"/>
              <a:ea typeface="方正兰亭中黑_GBK" panose="02000000000000000000" pitchFamily="2" charset="-122"/>
            </a:endParaRPr>
          </a:p>
          <a:p>
            <a:pPr algn="ctr" eaLnBrk="1" hangingPunct="1">
              <a:lnSpc>
                <a:spcPct val="120000"/>
              </a:lnSpc>
              <a:buFont typeface="Arial" panose="020B0604020202020204" pitchFamily="34" charset="0"/>
              <a:buNone/>
            </a:pPr>
            <a:r>
              <a:rPr lang="zh-CN" altLang="en-US" sz="4400" dirty="0">
                <a:latin typeface="方正兰亭中黑_GBK" panose="02000000000000000000" pitchFamily="2" charset="-122"/>
                <a:ea typeface="方正兰亭中黑_GBK" panose="02000000000000000000" pitchFamily="2" charset="-122"/>
              </a:rPr>
              <a:t>第八章：</a:t>
            </a:r>
            <a:r>
              <a:rPr lang="en-US" altLang="zh-CN" sz="4400" dirty="0">
                <a:latin typeface="方正兰亭中黑_GBK" panose="02000000000000000000" pitchFamily="2" charset="-122"/>
                <a:ea typeface="方正兰亭中黑_GBK" panose="02000000000000000000" pitchFamily="2" charset="-122"/>
              </a:rPr>
              <a:t>Web</a:t>
            </a:r>
            <a:r>
              <a:rPr lang="zh-CN" altLang="en-US" sz="4400" dirty="0">
                <a:latin typeface="方正兰亭中黑_GBK" panose="02000000000000000000" pitchFamily="2" charset="-122"/>
                <a:ea typeface="方正兰亭中黑_GBK" panose="02000000000000000000" pitchFamily="2" charset="-122"/>
              </a:rPr>
              <a:t>数据、图数据挖掘</a:t>
            </a:r>
          </a:p>
        </p:txBody>
      </p:sp>
      <p:pic>
        <p:nvPicPr>
          <p:cNvPr id="6" name="图片 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79512" y="-24773"/>
            <a:ext cx="3724832" cy="1308467"/>
          </a:xfrm>
          <a:prstGeom prst="rect">
            <a:avLst/>
          </a:prstGeom>
        </p:spPr>
      </p:pic>
      <p:pic>
        <p:nvPicPr>
          <p:cNvPr id="2" name="图片 1"/>
          <p:cNvPicPr>
            <a:picLocks noChangeAspect="1"/>
          </p:cNvPicPr>
          <p:nvPr/>
        </p:nvPicPr>
        <p:blipFill>
          <a:blip r:embed="rId4"/>
          <a:stretch>
            <a:fillRect/>
          </a:stretch>
        </p:blipFill>
        <p:spPr>
          <a:xfrm>
            <a:off x="-37372" y="3713660"/>
            <a:ext cx="9181372" cy="2499577"/>
          </a:xfrm>
          <a:prstGeom prst="rect">
            <a:avLst/>
          </a:prstGeom>
        </p:spPr>
      </p:pic>
    </p:spTree>
    <p:extLst>
      <p:ext uri="{BB962C8B-B14F-4D97-AF65-F5344CB8AC3E}">
        <p14:creationId xmlns:p14="http://schemas.microsoft.com/office/powerpoint/2010/main" val="2307633753"/>
      </p:ext>
    </p:extLst>
  </p:cSld>
  <p:clrMapOvr>
    <a:masterClrMapping/>
  </p:clrMapOvr>
  <mc:AlternateContent xmlns:mc="http://schemas.openxmlformats.org/markup-compatibility/2006" xmlns:p14="http://schemas.microsoft.com/office/powerpoint/2010/main">
    <mc:Choice Requires="p14">
      <p:transition spd="slow" p14:dur="2000" advTm="12250"/>
    </mc:Choice>
    <mc:Fallback xmlns="">
      <p:transition spd="slow" advTm="122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ChangeArrowheads="1"/>
          </p:cNvSpPr>
          <p:nvPr/>
        </p:nvSpPr>
        <p:spPr bwMode="auto">
          <a:xfrm>
            <a:off x="659187" y="3858041"/>
            <a:ext cx="8229600"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marR="0" lvl="0" indent="-457200" algn="l" defTabSz="914400" eaLnBrk="1" latinLnBrk="0" hangingPunct="1">
              <a:lnSpc>
                <a:spcPct val="120000"/>
              </a:lnSpc>
              <a:spcBef>
                <a:spcPts val="600"/>
              </a:spcBef>
              <a:spcAft>
                <a:spcPts val="0"/>
              </a:spcAft>
              <a:buSzPct val="100000"/>
              <a:buFont typeface="Wingdings" pitchFamily="2" charset="2"/>
              <a:buChar char="ü"/>
              <a:defRPr/>
            </a:pPr>
            <a:r>
              <a:rPr lang="en-US" altLang="zh-CN" sz="2400" i="1" kern="0" dirty="0">
                <a:solidFill>
                  <a:srgbClr val="1557AE"/>
                </a:solidFill>
                <a:effectLst>
                  <a:outerShdw blurRad="38100" dist="38100" dir="2700000" algn="tl">
                    <a:srgbClr val="000000">
                      <a:alpha val="43137"/>
                    </a:srgbClr>
                  </a:outerShdw>
                </a:effectLst>
                <a:latin typeface="Times New Roman" panose="02020603050405020304" pitchFamily="18" charset="0"/>
                <a:ea typeface="方正兰亭中黑_GBK" panose="02010600030101010101" charset="-122"/>
                <a:cs typeface="Times New Roman" panose="02020603050405020304" pitchFamily="18" charset="0"/>
              </a:rPr>
              <a:t>PR</a:t>
            </a:r>
            <a:r>
              <a:rPr lang="en-US" altLang="zh-CN" sz="2400" kern="0" dirty="0">
                <a:solidFill>
                  <a:srgbClr val="1557AE"/>
                </a:solidFill>
                <a:effectLst>
                  <a:outerShdw blurRad="38100" dist="38100" dir="2700000" algn="tl">
                    <a:srgbClr val="000000">
                      <a:alpha val="43137"/>
                    </a:srgbClr>
                  </a:outerShdw>
                </a:effectLst>
                <a:latin typeface="Times New Roman" panose="02020603050405020304" pitchFamily="18" charset="0"/>
                <a:ea typeface="方正兰亭中黑_GBK" panose="02010600030101010101" charset="-122"/>
                <a:cs typeface="Times New Roman" panose="02020603050405020304" pitchFamily="18" charset="0"/>
              </a:rPr>
              <a:t>(</a:t>
            </a:r>
            <a:r>
              <a:rPr lang="en-US" altLang="zh-CN" sz="2400" i="1" kern="0" dirty="0">
                <a:solidFill>
                  <a:srgbClr val="1557AE"/>
                </a:solidFill>
                <a:effectLst>
                  <a:outerShdw blurRad="38100" dist="38100" dir="2700000" algn="tl">
                    <a:srgbClr val="000000">
                      <a:alpha val="43137"/>
                    </a:srgbClr>
                  </a:outerShdw>
                </a:effectLst>
                <a:latin typeface="Times New Roman" panose="02020603050405020304" pitchFamily="18" charset="0"/>
                <a:ea typeface="方正兰亭中黑_GBK" panose="02010600030101010101" charset="-122"/>
                <a:cs typeface="Times New Roman" panose="02020603050405020304" pitchFamily="18" charset="0"/>
              </a:rPr>
              <a:t>A</a:t>
            </a:r>
            <a:r>
              <a:rPr lang="en-US" altLang="zh-CN" sz="2400" kern="0" dirty="0">
                <a:solidFill>
                  <a:srgbClr val="1557AE"/>
                </a:solidFill>
                <a:effectLst>
                  <a:outerShdw blurRad="38100" dist="38100" dir="2700000" algn="tl">
                    <a:srgbClr val="000000">
                      <a:alpha val="43137"/>
                    </a:srgbClr>
                  </a:outerShdw>
                </a:effectLst>
                <a:latin typeface="Times New Roman" panose="02020603050405020304" pitchFamily="18" charset="0"/>
                <a:ea typeface="方正兰亭中黑_GBK" panose="02010600030101010101" charset="-122"/>
                <a:cs typeface="Times New Roman" panose="02020603050405020304" pitchFamily="18" charset="0"/>
              </a:rPr>
              <a:t>)</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是网页 </a:t>
            </a:r>
            <a:r>
              <a:rPr kumimoji="0" lang="en-US" altLang="zh-CN" sz="2400" b="0" i="1"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A </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的</a:t>
            </a:r>
            <a:r>
              <a:rPr kumimoji="0" lang="en-US" altLang="zh-CN"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PageRank</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值；</a:t>
            </a:r>
          </a:p>
          <a:p>
            <a:pPr marL="457200" marR="0" lvl="0" indent="-457200" algn="l" defTabSz="914400" eaLnBrk="1" latinLnBrk="0" hangingPunct="1">
              <a:lnSpc>
                <a:spcPct val="120000"/>
              </a:lnSpc>
              <a:spcBef>
                <a:spcPts val="600"/>
              </a:spcBef>
              <a:spcAft>
                <a:spcPts val="0"/>
              </a:spcAft>
              <a:buSzPct val="100000"/>
              <a:buFont typeface="Wingdings" pitchFamily="2" charset="2"/>
              <a:buChar char="ü"/>
              <a:defRPr/>
            </a:pPr>
            <a:r>
              <a:rPr kumimoji="0" lang="en-US" altLang="zh-CN" sz="2400" i="1" u="none" strike="noStrike" kern="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a</a:t>
            </a:r>
            <a:r>
              <a:rPr kumimoji="0" lang="en-US" altLang="zh-CN"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 </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是一个权值，例如可以设定为</a:t>
            </a:r>
            <a:r>
              <a:rPr kumimoji="0" lang="en-US" altLang="zh-CN"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0.85</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，经过多次迭代，</a:t>
            </a:r>
            <a:r>
              <a:rPr kumimoji="0" lang="en-US" altLang="zh-CN" sz="2400" i="1" u="none" strike="noStrike" kern="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PR</a:t>
            </a:r>
            <a:r>
              <a:rPr kumimoji="0" lang="en-US" altLang="zh-CN" sz="2400" i="0" u="none" strike="noStrike" kern="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a:t>
            </a:r>
            <a:r>
              <a:rPr kumimoji="0" lang="en-US" altLang="zh-CN" sz="2400" i="1" u="none" strike="noStrike" kern="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A</a:t>
            </a:r>
            <a:r>
              <a:rPr kumimoji="0" lang="en-US" altLang="zh-CN" sz="2400" i="0" u="none" strike="noStrike" kern="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接近精确值；</a:t>
            </a:r>
          </a:p>
          <a:p>
            <a:pPr marL="457200" marR="0" lvl="0" indent="-457200" algn="l" defTabSz="914400" eaLnBrk="1" latinLnBrk="0" hangingPunct="1">
              <a:lnSpc>
                <a:spcPct val="120000"/>
              </a:lnSpc>
              <a:spcBef>
                <a:spcPts val="600"/>
              </a:spcBef>
              <a:spcAft>
                <a:spcPts val="0"/>
              </a:spcAft>
              <a:buSzPct val="100000"/>
              <a:buFont typeface="Wingdings" pitchFamily="2" charset="2"/>
              <a:buChar char="ü"/>
              <a:defRPr/>
            </a:pPr>
            <a:r>
              <a:rPr kumimoji="0" lang="en-US" altLang="zh-CN" sz="2400" i="1" u="none" strike="noStrike" kern="0" cap="none" spc="0" normalizeH="0" baseline="0" noProof="0" dirty="0" err="1">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t</a:t>
            </a:r>
            <a:r>
              <a:rPr kumimoji="0" lang="en-US" altLang="zh-CN" sz="2400" i="1" u="none" strike="noStrike" kern="0" cap="none" spc="0" normalizeH="0" baseline="-25000" noProof="0" dirty="0" err="1">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i</a:t>
            </a:r>
            <a:r>
              <a:rPr kumimoji="0" lang="en-US" altLang="zh-CN" sz="2400" b="0" i="1" u="none" strike="noStrike" kern="0" cap="none" spc="0" normalizeH="0" baseline="-25000" noProof="0" dirty="0">
                <a:ln>
                  <a:noFill/>
                </a:ln>
                <a:solidFill>
                  <a:srgbClr val="1557AE"/>
                </a:solidFill>
                <a:uLnTx/>
                <a:uFillTx/>
                <a:latin typeface="Times New Roman" panose="02020603050405020304" pitchFamily="18" charset="0"/>
                <a:ea typeface="方正兰亭中黑_GBK" panose="02010600030101010101" charset="-122"/>
                <a:cs typeface="Times New Roman" panose="02020603050405020304" pitchFamily="18" charset="0"/>
              </a:rPr>
              <a:t>  </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表示链向页面 </a:t>
            </a:r>
            <a:r>
              <a:rPr kumimoji="0" lang="en-US" altLang="zh-CN" sz="2400" b="0" i="1"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A</a:t>
            </a:r>
            <a:r>
              <a:rPr kumimoji="0" lang="en-US" altLang="zh-CN"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 </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的第 </a:t>
            </a:r>
            <a:r>
              <a:rPr kumimoji="0" lang="en-US" altLang="zh-CN" sz="2400" i="1" u="none" strike="noStrike" kern="0" cap="none" spc="0" normalizeH="0" baseline="0" noProof="0" dirty="0">
                <a:ln>
                  <a:noFill/>
                </a:ln>
                <a:solidFill>
                  <a:srgbClr val="1557AE"/>
                </a:solidFill>
                <a:uLnTx/>
                <a:uFillTx/>
                <a:latin typeface="Times New Roman" panose="02020603050405020304" pitchFamily="18" charset="0"/>
                <a:ea typeface="方正兰亭中黑_GBK" panose="02010600030101010101" charset="-122"/>
                <a:cs typeface="Times New Roman" panose="02020603050405020304" pitchFamily="18" charset="0"/>
              </a:rPr>
              <a:t>i</a:t>
            </a:r>
            <a:r>
              <a:rPr kumimoji="0" lang="en-US" altLang="zh-CN" sz="2400" b="0" i="1"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 </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个网页；</a:t>
            </a:r>
          </a:p>
          <a:p>
            <a:pPr marL="457200" marR="0" lvl="0" indent="-457200" algn="l" defTabSz="914400" eaLnBrk="1" latinLnBrk="0" hangingPunct="1">
              <a:lnSpc>
                <a:spcPct val="120000"/>
              </a:lnSpc>
              <a:spcBef>
                <a:spcPts val="600"/>
              </a:spcBef>
              <a:spcAft>
                <a:spcPts val="0"/>
              </a:spcAft>
              <a:buSzPct val="100000"/>
              <a:buFont typeface="Wingdings" pitchFamily="2" charset="2"/>
              <a:buChar char="ü"/>
              <a:defRPr/>
            </a:pPr>
            <a:r>
              <a:rPr kumimoji="0" lang="en-US" altLang="zh-CN" sz="2400" i="1" u="none" strike="noStrike" kern="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C</a:t>
            </a:r>
            <a:r>
              <a:rPr kumimoji="0" lang="en-US" altLang="zh-CN" sz="2400" i="0" u="none" strike="noStrike" kern="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a:t>
            </a:r>
            <a:r>
              <a:rPr kumimoji="0" lang="en-US" altLang="zh-CN" sz="2400" i="1" u="none" strike="noStrike" kern="0" cap="none" spc="0" normalizeH="0" baseline="0" noProof="0" dirty="0" err="1">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t</a:t>
            </a:r>
            <a:r>
              <a:rPr kumimoji="0" lang="en-US" altLang="zh-CN" sz="2400" i="1" u="none" strike="noStrike" kern="0" cap="none" spc="0" normalizeH="0" baseline="-25000" noProof="0" dirty="0" err="1">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i</a:t>
            </a:r>
            <a:r>
              <a:rPr kumimoji="0" lang="en-US" altLang="zh-CN" sz="2400" i="0" u="none" strike="noStrike" kern="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表示页面</a:t>
            </a:r>
            <a:r>
              <a:rPr kumimoji="0" lang="zh-CN" altLang="en-US" sz="2400" b="0" i="0" u="none" strike="noStrike" kern="0" cap="none" spc="0" normalizeH="0" baseline="0" noProof="0" dirty="0">
                <a:ln>
                  <a:noFill/>
                </a:ln>
                <a:solidFill>
                  <a:srgbClr val="1557AE"/>
                </a:solidFill>
                <a:uLnTx/>
                <a:uFillTx/>
                <a:latin typeface="Times New Roman" panose="02020603050405020304" pitchFamily="18" charset="0"/>
                <a:ea typeface="方正兰亭中黑_GBK" panose="02010600030101010101" charset="-122"/>
                <a:cs typeface="Times New Roman" panose="02020603050405020304" pitchFamily="18" charset="0"/>
              </a:rPr>
              <a:t> </a:t>
            </a:r>
            <a:r>
              <a:rPr lang="en-US" altLang="zh-CN" sz="2400" i="1" kern="0" dirty="0">
                <a:solidFill>
                  <a:srgbClr val="1557AE"/>
                </a:solidFill>
                <a:effectLst>
                  <a:outerShdw blurRad="38100" dist="38100" dir="2700000" algn="tl">
                    <a:srgbClr val="000000">
                      <a:alpha val="43137"/>
                    </a:srgbClr>
                  </a:outerShdw>
                </a:effectLst>
                <a:latin typeface="Times New Roman" panose="02020603050405020304" pitchFamily="18" charset="0"/>
                <a:ea typeface="方正兰亭中黑_GBK" panose="02010600030101010101" charset="-122"/>
                <a:cs typeface="Times New Roman" panose="02020603050405020304" pitchFamily="18" charset="0"/>
              </a:rPr>
              <a:t>i</a:t>
            </a:r>
            <a:r>
              <a:rPr kumimoji="0" lang="en-US" altLang="zh-CN" sz="2400" i="0" u="none" strike="noStrike" kern="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方正兰亭中黑_GBK" panose="02010600030101010101" charset="-122"/>
                <a:cs typeface="Times New Roman" panose="02020603050405020304" pitchFamily="18" charset="0"/>
              </a:rPr>
              <a:t> </a:t>
            </a:r>
            <a:r>
              <a:rPr kumimoji="0" lang="zh-CN" altLang="en-US" sz="2400" b="0" i="0" u="none" strike="noStrike" kern="0" cap="none" spc="0" normalizeH="0" baseline="0" noProof="0" dirty="0">
                <a:ln>
                  <a:noFill/>
                </a:ln>
                <a:solidFill>
                  <a:sysClr val="windowText" lastClr="000000"/>
                </a:solidFill>
                <a:uLnTx/>
                <a:uFillTx/>
                <a:latin typeface="Times New Roman" panose="02020603050405020304" pitchFamily="18" charset="0"/>
                <a:ea typeface="方正兰亭中黑_GBK" panose="02010600030101010101" charset="-122"/>
                <a:cs typeface="Times New Roman" panose="02020603050405020304" pitchFamily="18" charset="0"/>
              </a:rPr>
              <a:t>的链出链接数</a:t>
            </a:r>
            <a:endParaRPr kumimoji="0" lang="en-US" altLang="zh-CN" sz="2400" b="0" i="0" u="none" strike="noStrike" kern="0" cap="none" spc="0" normalizeH="0" baseline="-25000" noProof="0" dirty="0">
              <a:ln>
                <a:noFill/>
              </a:ln>
              <a:solidFill>
                <a:sysClr val="windowText" lastClr="000000"/>
              </a:solidFill>
              <a:effectLst>
                <a:outerShdw blurRad="38100" dist="38100" dir="2700000" algn="tl">
                  <a:srgbClr val="000000"/>
                </a:outerShdw>
              </a:effectLst>
              <a:uLnTx/>
              <a:uFillTx/>
              <a:latin typeface="Times New Roman" panose="02020603050405020304" pitchFamily="18" charset="0"/>
              <a:ea typeface="方正兰亭中黑_GBK" panose="02010600030101010101"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049812015"/>
              </p:ext>
            </p:extLst>
          </p:nvPr>
        </p:nvGraphicFramePr>
        <p:xfrm>
          <a:off x="661988" y="2852738"/>
          <a:ext cx="7897812" cy="869950"/>
        </p:xfrm>
        <a:graphic>
          <a:graphicData uri="http://schemas.openxmlformats.org/presentationml/2006/ole">
            <mc:AlternateContent xmlns:mc="http://schemas.openxmlformats.org/markup-compatibility/2006">
              <mc:Choice xmlns:v="urn:schemas-microsoft-com:vml" Requires="v">
                <p:oleObj spid="_x0000_s8412" name="Equation" r:id="rId4" imgW="4394200" imgH="444500" progId="Equation.DSMT4">
                  <p:embed/>
                </p:oleObj>
              </mc:Choice>
              <mc:Fallback>
                <p:oleObj name="Equation" r:id="rId4" imgW="4394200" imgH="4445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88" y="2852738"/>
                        <a:ext cx="7897812" cy="869950"/>
                      </a:xfrm>
                      <a:prstGeom prst="rect">
                        <a:avLst/>
                      </a:prstGeom>
                      <a:noFill/>
                      <a:ln>
                        <a:noFill/>
                      </a:ln>
                    </p:spPr>
                  </p:pic>
                </p:oleObj>
              </mc:Fallback>
            </mc:AlternateContent>
          </a:graphicData>
        </a:graphic>
      </p:graphicFrame>
      <p:sp>
        <p:nvSpPr>
          <p:cNvPr id="4" name="矩形 3"/>
          <p:cNvSpPr/>
          <p:nvPr/>
        </p:nvSpPr>
        <p:spPr>
          <a:xfrm>
            <a:off x="179512" y="1206217"/>
            <a:ext cx="8249776" cy="1532727"/>
          </a:xfrm>
          <a:prstGeom prst="rect">
            <a:avLst/>
          </a:prstGeom>
        </p:spPr>
        <p:txBody>
          <a:bodyPr wrap="square">
            <a:spAutoFit/>
          </a:bodyPr>
          <a:lstStyle/>
          <a:p>
            <a:pPr marL="457200" indent="-457200" algn="l">
              <a:lnSpc>
                <a:spcPct val="120000"/>
              </a:lnSpc>
              <a:buFont typeface="Wingdings" pitchFamily="2" charset="2"/>
              <a:buChar char="n"/>
            </a:pPr>
            <a:r>
              <a:rPr lang="zh-CN" altLang="en-US" sz="2600" dirty="0">
                <a:latin typeface="Times New Roman" panose="02020603050405020304" pitchFamily="18" charset="0"/>
                <a:ea typeface="方正兰亭中黑_GBK" panose="02010600030101010101" charset="-122"/>
                <a:cs typeface="Times New Roman" panose="02020603050405020304" pitchFamily="18" charset="0"/>
              </a:rPr>
              <a:t>将一个网页的所有链入网页的</a:t>
            </a:r>
            <a:r>
              <a:rPr lang="en-US" altLang="zh-CN" sz="26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6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值</a:t>
            </a:r>
            <a:r>
              <a:rPr lang="zh-CN" altLang="en-US" sz="2600" dirty="0">
                <a:latin typeface="Times New Roman" panose="02020603050405020304" pitchFamily="18" charset="0"/>
                <a:ea typeface="方正兰亭中黑_GBK" panose="02010600030101010101" charset="-122"/>
                <a:cs typeface="Times New Roman" panose="02020603050405020304" pitchFamily="18" charset="0"/>
              </a:rPr>
              <a:t>除以该链入网页的</a:t>
            </a:r>
            <a:r>
              <a:rPr lang="zh-CN" altLang="en-US" sz="26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链出网页数</a:t>
            </a:r>
            <a:r>
              <a:rPr lang="zh-CN" altLang="en-US" sz="2600" dirty="0">
                <a:latin typeface="Times New Roman" panose="02020603050405020304" pitchFamily="18" charset="0"/>
                <a:ea typeface="方正兰亭中黑_GBK" panose="02010600030101010101" charset="-122"/>
                <a:cs typeface="Times New Roman" panose="02020603050405020304" pitchFamily="18" charset="0"/>
              </a:rPr>
              <a:t>得到的结果进行累加，即得到该网页的</a:t>
            </a:r>
            <a:r>
              <a:rPr lang="en-US" altLang="zh-CN" sz="26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6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值</a:t>
            </a:r>
          </a:p>
        </p:txBody>
      </p:sp>
      <p:sp>
        <p:nvSpPr>
          <p:cNvPr id="6" name="矩形 5"/>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8E84EDFF-4628-4895-B769-B2BAA2CDF6CA}"/>
                  </a:ext>
                </a:extLst>
              </p14:cNvPr>
              <p14:cNvContentPartPr/>
              <p14:nvPr/>
            </p14:nvContentPartPr>
            <p14:xfrm>
              <a:off x="1632780" y="3428503"/>
              <a:ext cx="833040" cy="82440"/>
            </p14:xfrm>
          </p:contentPart>
        </mc:Choice>
        <mc:Fallback>
          <p:pic>
            <p:nvPicPr>
              <p:cNvPr id="5" name="墨迹 4">
                <a:extLst>
                  <a:ext uri="{FF2B5EF4-FFF2-40B4-BE49-F238E27FC236}">
                    <a16:creationId xmlns:a16="http://schemas.microsoft.com/office/drawing/2014/main" id="{8E84EDFF-4628-4895-B769-B2BAA2CDF6CA}"/>
                  </a:ext>
                </a:extLst>
              </p:cNvPr>
              <p:cNvPicPr/>
              <p:nvPr/>
            </p:nvPicPr>
            <p:blipFill>
              <a:blip r:embed="rId7"/>
              <a:stretch>
                <a:fillRect/>
              </a:stretch>
            </p:blipFill>
            <p:spPr>
              <a:xfrm>
                <a:off x="1614780" y="3410503"/>
                <a:ext cx="8686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墨迹 13">
                <a:extLst>
                  <a:ext uri="{FF2B5EF4-FFF2-40B4-BE49-F238E27FC236}">
                    <a16:creationId xmlns:a16="http://schemas.microsoft.com/office/drawing/2014/main" id="{3ED842FF-155C-4B83-A002-F0EADE3C721A}"/>
                  </a:ext>
                </a:extLst>
              </p14:cNvPr>
              <p14:cNvContentPartPr/>
              <p14:nvPr/>
            </p14:nvContentPartPr>
            <p14:xfrm>
              <a:off x="1975860" y="3564943"/>
              <a:ext cx="141840" cy="147600"/>
            </p14:xfrm>
          </p:contentPart>
        </mc:Choice>
        <mc:Fallback>
          <p:pic>
            <p:nvPicPr>
              <p:cNvPr id="14" name="墨迹 13">
                <a:extLst>
                  <a:ext uri="{FF2B5EF4-FFF2-40B4-BE49-F238E27FC236}">
                    <a16:creationId xmlns:a16="http://schemas.microsoft.com/office/drawing/2014/main" id="{3ED842FF-155C-4B83-A002-F0EADE3C721A}"/>
                  </a:ext>
                </a:extLst>
              </p:cNvPr>
              <p:cNvPicPr/>
              <p:nvPr/>
            </p:nvPicPr>
            <p:blipFill>
              <a:blip r:embed="rId9"/>
              <a:stretch>
                <a:fillRect/>
              </a:stretch>
            </p:blipFill>
            <p:spPr>
              <a:xfrm>
                <a:off x="1957860" y="3546943"/>
                <a:ext cx="1774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墨迹 16">
                <a:extLst>
                  <a:ext uri="{FF2B5EF4-FFF2-40B4-BE49-F238E27FC236}">
                    <a16:creationId xmlns:a16="http://schemas.microsoft.com/office/drawing/2014/main" id="{7BA76A15-860D-4469-B063-F79271C0E286}"/>
                  </a:ext>
                </a:extLst>
              </p14:cNvPr>
              <p14:cNvContentPartPr/>
              <p14:nvPr/>
            </p14:nvContentPartPr>
            <p14:xfrm>
              <a:off x="6335100" y="3387283"/>
              <a:ext cx="833040" cy="82440"/>
            </p14:xfrm>
          </p:contentPart>
        </mc:Choice>
        <mc:Fallback>
          <p:pic>
            <p:nvPicPr>
              <p:cNvPr id="17" name="墨迹 16">
                <a:extLst>
                  <a:ext uri="{FF2B5EF4-FFF2-40B4-BE49-F238E27FC236}">
                    <a16:creationId xmlns:a16="http://schemas.microsoft.com/office/drawing/2014/main" id="{7BA76A15-860D-4469-B063-F79271C0E286}"/>
                  </a:ext>
                </a:extLst>
              </p:cNvPr>
              <p:cNvPicPr/>
              <p:nvPr/>
            </p:nvPicPr>
            <p:blipFill>
              <a:blip r:embed="rId7"/>
              <a:stretch>
                <a:fillRect/>
              </a:stretch>
            </p:blipFill>
            <p:spPr>
              <a:xfrm>
                <a:off x="6317100" y="3369283"/>
                <a:ext cx="8686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墨迹 17">
                <a:extLst>
                  <a:ext uri="{FF2B5EF4-FFF2-40B4-BE49-F238E27FC236}">
                    <a16:creationId xmlns:a16="http://schemas.microsoft.com/office/drawing/2014/main" id="{3B9A95ED-9981-40CD-825C-2DC1576826E9}"/>
                  </a:ext>
                </a:extLst>
              </p14:cNvPr>
              <p14:cNvContentPartPr/>
              <p14:nvPr/>
            </p14:nvContentPartPr>
            <p14:xfrm>
              <a:off x="6678180" y="3523723"/>
              <a:ext cx="141840" cy="147600"/>
            </p14:xfrm>
          </p:contentPart>
        </mc:Choice>
        <mc:Fallback>
          <p:pic>
            <p:nvPicPr>
              <p:cNvPr id="18" name="墨迹 17">
                <a:extLst>
                  <a:ext uri="{FF2B5EF4-FFF2-40B4-BE49-F238E27FC236}">
                    <a16:creationId xmlns:a16="http://schemas.microsoft.com/office/drawing/2014/main" id="{3B9A95ED-9981-40CD-825C-2DC1576826E9}"/>
                  </a:ext>
                </a:extLst>
              </p:cNvPr>
              <p:cNvPicPr/>
              <p:nvPr/>
            </p:nvPicPr>
            <p:blipFill>
              <a:blip r:embed="rId9"/>
              <a:stretch>
                <a:fillRect/>
              </a:stretch>
            </p:blipFill>
            <p:spPr>
              <a:xfrm>
                <a:off x="6660180" y="3505723"/>
                <a:ext cx="177480" cy="183240"/>
              </a:xfrm>
              <a:prstGeom prst="rect">
                <a:avLst/>
              </a:prstGeom>
            </p:spPr>
          </p:pic>
        </mc:Fallback>
      </mc:AlternateContent>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124744"/>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例子</a:t>
            </a:r>
          </a:p>
        </p:txBody>
      </p:sp>
      <p:sp>
        <p:nvSpPr>
          <p:cNvPr id="17" name="Rectangle 3"/>
          <p:cNvSpPr>
            <a:spLocks noChangeArrowheads="1"/>
          </p:cNvSpPr>
          <p:nvPr/>
        </p:nvSpPr>
        <p:spPr bwMode="auto">
          <a:xfrm>
            <a:off x="1475656" y="2276872"/>
            <a:ext cx="1066800" cy="1295400"/>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FF0000"/>
                </a:solidFill>
                <a:effectLst/>
                <a:uLnTx/>
                <a:uFillTx/>
                <a:latin typeface="Calibri" pitchFamily="34" charset="0"/>
                <a:cs typeface="Calibri" pitchFamily="34" charset="0"/>
              </a:rPr>
              <a:t>Page A</a:t>
            </a:r>
          </a:p>
        </p:txBody>
      </p:sp>
      <p:sp>
        <p:nvSpPr>
          <p:cNvPr id="18" name="Rectangle 4"/>
          <p:cNvSpPr>
            <a:spLocks noChangeArrowheads="1"/>
          </p:cNvSpPr>
          <p:nvPr/>
        </p:nvSpPr>
        <p:spPr bwMode="auto">
          <a:xfrm>
            <a:off x="2941373" y="4334272"/>
            <a:ext cx="1066800" cy="1295400"/>
          </a:xfrm>
          <a:prstGeom prst="rect">
            <a:avLst/>
          </a:prstGeom>
          <a:solidFill>
            <a:srgbClr val="EDFAD2"/>
          </a:solidFill>
          <a:ln w="9525">
            <a:solidFill>
              <a:srgbClr val="006699"/>
            </a:solidFill>
            <a:miter lim="800000"/>
          </a:ln>
        </p:spPr>
        <p:txBody>
          <a:bodyPr wrap="none" anchor="ctr"/>
          <a:lstStyle/>
          <a:p>
            <a:pPr>
              <a:spcBef>
                <a:spcPts val="0"/>
              </a:spcBef>
              <a:spcAft>
                <a:spcPts val="0"/>
              </a:spcAft>
              <a:defRPr/>
            </a:pPr>
            <a:r>
              <a:rPr lang="en-US" altLang="zh-CN" sz="2400" kern="0" dirty="0">
                <a:solidFill>
                  <a:srgbClr val="FF0000"/>
                </a:solidFill>
                <a:latin typeface="Calibri" pitchFamily="34" charset="0"/>
                <a:cs typeface="Calibri" pitchFamily="34" charset="0"/>
              </a:rPr>
              <a:t>Page C</a:t>
            </a:r>
          </a:p>
        </p:txBody>
      </p:sp>
      <p:sp>
        <p:nvSpPr>
          <p:cNvPr id="19" name="Rectangle 5"/>
          <p:cNvSpPr>
            <a:spLocks noChangeArrowheads="1"/>
          </p:cNvSpPr>
          <p:nvPr/>
        </p:nvSpPr>
        <p:spPr bwMode="auto">
          <a:xfrm>
            <a:off x="5133256" y="2353072"/>
            <a:ext cx="1066800" cy="1295400"/>
          </a:xfrm>
          <a:prstGeom prst="rect">
            <a:avLst/>
          </a:prstGeom>
          <a:solidFill>
            <a:srgbClr val="EDFAD2"/>
          </a:solidFill>
          <a:ln w="9525">
            <a:solidFill>
              <a:srgbClr val="006699"/>
            </a:solidFill>
            <a:miter lim="800000"/>
          </a:ln>
        </p:spPr>
        <p:txBody>
          <a:bodyPr wrap="none" anchor="ctr"/>
          <a:lstStyle/>
          <a:p>
            <a:pPr>
              <a:spcBef>
                <a:spcPts val="0"/>
              </a:spcBef>
              <a:spcAft>
                <a:spcPts val="0"/>
              </a:spcAft>
              <a:defRPr/>
            </a:pPr>
            <a:r>
              <a:rPr lang="en-US" altLang="zh-CN" sz="2400" kern="0" dirty="0">
                <a:solidFill>
                  <a:srgbClr val="FF0000"/>
                </a:solidFill>
                <a:latin typeface="Calibri" pitchFamily="34" charset="0"/>
                <a:cs typeface="Calibri" pitchFamily="34" charset="0"/>
              </a:rPr>
              <a:t>Page B</a:t>
            </a:r>
          </a:p>
        </p:txBody>
      </p:sp>
      <p:sp>
        <p:nvSpPr>
          <p:cNvPr id="20" name="Rectangle 6"/>
          <p:cNvSpPr>
            <a:spLocks noChangeArrowheads="1"/>
          </p:cNvSpPr>
          <p:nvPr/>
        </p:nvSpPr>
        <p:spPr bwMode="auto">
          <a:xfrm>
            <a:off x="6047656" y="4486672"/>
            <a:ext cx="1066800" cy="1295400"/>
          </a:xfrm>
          <a:prstGeom prst="rect">
            <a:avLst/>
          </a:prstGeom>
          <a:solidFill>
            <a:srgbClr val="EDFAD2"/>
          </a:solidFill>
          <a:ln w="9525">
            <a:solidFill>
              <a:srgbClr val="006699"/>
            </a:solidFill>
            <a:miter lim="800000"/>
          </a:ln>
        </p:spPr>
        <p:txBody>
          <a:bodyPr wrap="none" anchor="ctr"/>
          <a:lstStyle/>
          <a:p>
            <a:pPr>
              <a:spcBef>
                <a:spcPts val="0"/>
              </a:spcBef>
              <a:spcAft>
                <a:spcPts val="0"/>
              </a:spcAft>
              <a:defRPr/>
            </a:pPr>
            <a:r>
              <a:rPr lang="en-US" altLang="zh-CN" sz="2400" kern="0" dirty="0">
                <a:solidFill>
                  <a:srgbClr val="FF0000"/>
                </a:solidFill>
                <a:latin typeface="Calibri" pitchFamily="34" charset="0"/>
                <a:cs typeface="Calibri" pitchFamily="34" charset="0"/>
              </a:rPr>
              <a:t>Page D</a:t>
            </a:r>
          </a:p>
        </p:txBody>
      </p:sp>
      <p:sp>
        <p:nvSpPr>
          <p:cNvPr id="21" name="Line 7"/>
          <p:cNvSpPr>
            <a:spLocks noChangeShapeType="1"/>
          </p:cNvSpPr>
          <p:nvPr/>
        </p:nvSpPr>
        <p:spPr bwMode="auto">
          <a:xfrm>
            <a:off x="2542456" y="2886472"/>
            <a:ext cx="2590800" cy="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kern="0">
              <a:solidFill>
                <a:sysClr val="windowText" lastClr="000000"/>
              </a:solidFill>
              <a:latin typeface="Calibri" pitchFamily="34" charset="0"/>
              <a:cs typeface="Calibri" pitchFamily="34" charset="0"/>
            </a:endParaRPr>
          </a:p>
        </p:txBody>
      </p:sp>
      <p:sp>
        <p:nvSpPr>
          <p:cNvPr id="22" name="Line 8"/>
          <p:cNvSpPr>
            <a:spLocks noChangeShapeType="1"/>
          </p:cNvSpPr>
          <p:nvPr/>
        </p:nvSpPr>
        <p:spPr bwMode="auto">
          <a:xfrm flipH="1">
            <a:off x="3990256" y="3648472"/>
            <a:ext cx="1524000" cy="114300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kern="0">
              <a:solidFill>
                <a:sysClr val="windowText" lastClr="000000"/>
              </a:solidFill>
              <a:latin typeface="Calibri" pitchFamily="34" charset="0"/>
              <a:cs typeface="Calibri" pitchFamily="34" charset="0"/>
            </a:endParaRPr>
          </a:p>
        </p:txBody>
      </p:sp>
      <p:sp>
        <p:nvSpPr>
          <p:cNvPr id="23" name="Line 9"/>
          <p:cNvSpPr>
            <a:spLocks noChangeShapeType="1"/>
          </p:cNvSpPr>
          <p:nvPr/>
        </p:nvSpPr>
        <p:spPr bwMode="auto">
          <a:xfrm flipH="1" flipV="1">
            <a:off x="3990256" y="5020072"/>
            <a:ext cx="2057400" cy="15240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kern="0">
              <a:solidFill>
                <a:sysClr val="windowText" lastClr="000000"/>
              </a:solidFill>
              <a:latin typeface="Calibri" pitchFamily="34" charset="0"/>
              <a:cs typeface="Calibri" pitchFamily="34" charset="0"/>
            </a:endParaRPr>
          </a:p>
        </p:txBody>
      </p:sp>
      <p:sp>
        <p:nvSpPr>
          <p:cNvPr id="24" name="Line 10"/>
          <p:cNvSpPr>
            <a:spLocks noChangeShapeType="1"/>
          </p:cNvSpPr>
          <p:nvPr/>
        </p:nvSpPr>
        <p:spPr bwMode="auto">
          <a:xfrm>
            <a:off x="2390056" y="3572272"/>
            <a:ext cx="914400" cy="76200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kern="0">
              <a:solidFill>
                <a:sysClr val="windowText" lastClr="000000"/>
              </a:solidFill>
              <a:latin typeface="Calibri" pitchFamily="34" charset="0"/>
              <a:cs typeface="Calibri" pitchFamily="34" charset="0"/>
            </a:endParaRPr>
          </a:p>
        </p:txBody>
      </p:sp>
      <p:sp>
        <p:nvSpPr>
          <p:cNvPr id="25" name="Line 11"/>
          <p:cNvSpPr>
            <a:spLocks noChangeShapeType="1"/>
          </p:cNvSpPr>
          <p:nvPr/>
        </p:nvSpPr>
        <p:spPr bwMode="auto">
          <a:xfrm flipH="1" flipV="1">
            <a:off x="1932856" y="3572272"/>
            <a:ext cx="990600" cy="76200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3" name="矩形 12"/>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185193"/>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例子</a:t>
            </a:r>
          </a:p>
        </p:txBody>
      </p:sp>
      <p:sp>
        <p:nvSpPr>
          <p:cNvPr id="36" name="Rectangle 3"/>
          <p:cNvSpPr>
            <a:spLocks noChangeArrowheads="1"/>
          </p:cNvSpPr>
          <p:nvPr/>
        </p:nvSpPr>
        <p:spPr bwMode="auto">
          <a:xfrm>
            <a:off x="1488232" y="2276872"/>
            <a:ext cx="1066800" cy="1295400"/>
          </a:xfrm>
          <a:prstGeom prst="rect">
            <a:avLst/>
          </a:prstGeom>
          <a:solidFill>
            <a:srgbClr val="EDFAD2"/>
          </a:solidFill>
          <a:ln w="9525">
            <a:solidFill>
              <a:srgbClr val="006699"/>
            </a:solidFill>
            <a:miter lim="800000"/>
          </a:ln>
        </p:spPr>
        <p:txBody>
          <a:bodyPr wrap="none" anchor="ctr"/>
          <a:lstStyle/>
          <a:p>
            <a:pPr>
              <a:spcBef>
                <a:spcPts val="0"/>
              </a:spcBef>
              <a:spcAft>
                <a:spcPts val="0"/>
              </a:spcAft>
              <a:defRPr/>
            </a:pPr>
            <a:r>
              <a:rPr lang="en-US" altLang="zh-CN" sz="2400" kern="0" dirty="0">
                <a:solidFill>
                  <a:srgbClr val="FF0000"/>
                </a:solidFill>
                <a:latin typeface="Calibri" pitchFamily="34" charset="0"/>
                <a:cs typeface="Calibri" pitchFamily="34" charset="0"/>
              </a:rPr>
              <a:t>Page A </a:t>
            </a:r>
          </a:p>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1557AE"/>
                </a:solidFill>
                <a:effectLst/>
                <a:uLnTx/>
                <a:uFillTx/>
                <a:latin typeface="Calibri" pitchFamily="34" charset="0"/>
                <a:cs typeface="Calibri" pitchFamily="34" charset="0"/>
              </a:rPr>
              <a:t>1</a:t>
            </a:r>
          </a:p>
        </p:txBody>
      </p:sp>
      <p:sp>
        <p:nvSpPr>
          <p:cNvPr id="37" name="Rectangle 4"/>
          <p:cNvSpPr>
            <a:spLocks noChangeArrowheads="1"/>
          </p:cNvSpPr>
          <p:nvPr/>
        </p:nvSpPr>
        <p:spPr bwMode="auto">
          <a:xfrm>
            <a:off x="2936032" y="4334272"/>
            <a:ext cx="1066800" cy="1295400"/>
          </a:xfrm>
          <a:prstGeom prst="rect">
            <a:avLst/>
          </a:prstGeom>
          <a:solidFill>
            <a:srgbClr val="EDFAD2"/>
          </a:solidFill>
          <a:ln w="9525">
            <a:solidFill>
              <a:srgbClr val="006699"/>
            </a:solidFill>
            <a:miter lim="800000"/>
          </a:ln>
        </p:spPr>
        <p:txBody>
          <a:bodyPr wrap="none" anchor="ctr"/>
          <a:lstStyle/>
          <a:p>
            <a:pPr>
              <a:spcBef>
                <a:spcPts val="0"/>
              </a:spcBef>
              <a:spcAft>
                <a:spcPts val="0"/>
              </a:spcAft>
              <a:defRPr/>
            </a:pPr>
            <a:r>
              <a:rPr lang="en-US" altLang="zh-CN" sz="2400" kern="0" dirty="0">
                <a:solidFill>
                  <a:srgbClr val="FF0000"/>
                </a:solidFill>
                <a:latin typeface="Calibri" pitchFamily="34" charset="0"/>
                <a:cs typeface="Calibri" pitchFamily="34" charset="0"/>
              </a:rPr>
              <a:t>Page C</a:t>
            </a:r>
          </a:p>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1557AE"/>
                </a:solidFill>
                <a:effectLst/>
                <a:uLnTx/>
                <a:uFillTx/>
                <a:latin typeface="Calibri" pitchFamily="34" charset="0"/>
                <a:cs typeface="Calibri" pitchFamily="34" charset="0"/>
              </a:rPr>
              <a:t>1</a:t>
            </a:r>
          </a:p>
        </p:txBody>
      </p:sp>
      <p:sp>
        <p:nvSpPr>
          <p:cNvPr id="38" name="Rectangle 5"/>
          <p:cNvSpPr>
            <a:spLocks noChangeArrowheads="1"/>
          </p:cNvSpPr>
          <p:nvPr/>
        </p:nvSpPr>
        <p:spPr bwMode="auto">
          <a:xfrm>
            <a:off x="5145832" y="2353072"/>
            <a:ext cx="1066800" cy="1295400"/>
          </a:xfrm>
          <a:prstGeom prst="rect">
            <a:avLst/>
          </a:prstGeom>
          <a:solidFill>
            <a:srgbClr val="EDFAD2"/>
          </a:solidFill>
          <a:ln w="9525">
            <a:solidFill>
              <a:srgbClr val="006699"/>
            </a:solidFill>
            <a:miter lim="800000"/>
          </a:ln>
        </p:spPr>
        <p:txBody>
          <a:bodyPr wrap="none" anchor="ctr"/>
          <a:lstStyle/>
          <a:p>
            <a:pPr>
              <a:spcBef>
                <a:spcPts val="0"/>
              </a:spcBef>
              <a:spcAft>
                <a:spcPts val="0"/>
              </a:spcAft>
              <a:defRPr/>
            </a:pPr>
            <a:r>
              <a:rPr lang="en-US" altLang="zh-CN" sz="2400" kern="0" dirty="0">
                <a:solidFill>
                  <a:srgbClr val="FF0000"/>
                </a:solidFill>
                <a:latin typeface="Calibri" pitchFamily="34" charset="0"/>
                <a:cs typeface="Calibri" pitchFamily="34" charset="0"/>
              </a:rPr>
              <a:t>Page B</a:t>
            </a:r>
          </a:p>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1557AE"/>
                </a:solidFill>
                <a:effectLst/>
                <a:uLnTx/>
                <a:uFillTx/>
                <a:latin typeface="Calibri" pitchFamily="34" charset="0"/>
                <a:cs typeface="Calibri" pitchFamily="34" charset="0"/>
              </a:rPr>
              <a:t>1</a:t>
            </a:r>
          </a:p>
        </p:txBody>
      </p:sp>
      <p:sp>
        <p:nvSpPr>
          <p:cNvPr id="39" name="Rectangle 6"/>
          <p:cNvSpPr>
            <a:spLocks noChangeArrowheads="1"/>
          </p:cNvSpPr>
          <p:nvPr/>
        </p:nvSpPr>
        <p:spPr bwMode="auto">
          <a:xfrm>
            <a:off x="6060232" y="4486672"/>
            <a:ext cx="1066800" cy="1295400"/>
          </a:xfrm>
          <a:prstGeom prst="rect">
            <a:avLst/>
          </a:prstGeom>
          <a:solidFill>
            <a:srgbClr val="EDFAD2"/>
          </a:solidFill>
          <a:ln w="9525">
            <a:solidFill>
              <a:srgbClr val="006699"/>
            </a:solidFill>
            <a:miter lim="800000"/>
          </a:ln>
        </p:spPr>
        <p:txBody>
          <a:bodyPr wrap="none" anchor="ctr"/>
          <a:lstStyle/>
          <a:p>
            <a:pPr>
              <a:spcBef>
                <a:spcPts val="0"/>
              </a:spcBef>
              <a:spcAft>
                <a:spcPts val="0"/>
              </a:spcAft>
              <a:defRPr/>
            </a:pPr>
            <a:r>
              <a:rPr lang="en-US" altLang="zh-CN" sz="2400" kern="0" dirty="0">
                <a:solidFill>
                  <a:srgbClr val="FF0000"/>
                </a:solidFill>
                <a:latin typeface="Calibri" pitchFamily="34" charset="0"/>
                <a:cs typeface="Calibri" pitchFamily="34" charset="0"/>
              </a:rPr>
              <a:t>Page D</a:t>
            </a:r>
          </a:p>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1557AE"/>
                </a:solidFill>
                <a:effectLst/>
                <a:uLnTx/>
                <a:uFillTx/>
                <a:latin typeface="Calibri" pitchFamily="34" charset="0"/>
                <a:cs typeface="Calibri" pitchFamily="34" charset="0"/>
              </a:rPr>
              <a:t>1</a:t>
            </a:r>
          </a:p>
        </p:txBody>
      </p:sp>
      <p:sp>
        <p:nvSpPr>
          <p:cNvPr id="40" name="Line 7"/>
          <p:cNvSpPr>
            <a:spLocks noChangeShapeType="1"/>
          </p:cNvSpPr>
          <p:nvPr/>
        </p:nvSpPr>
        <p:spPr bwMode="auto">
          <a:xfrm>
            <a:off x="2478832" y="2886472"/>
            <a:ext cx="2667000" cy="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b="0" kern="0">
              <a:solidFill>
                <a:sysClr val="windowText" lastClr="000000"/>
              </a:solidFill>
              <a:latin typeface="Calibri" pitchFamily="34" charset="0"/>
              <a:cs typeface="Calibri" pitchFamily="34" charset="0"/>
            </a:endParaRPr>
          </a:p>
        </p:txBody>
      </p:sp>
      <p:sp>
        <p:nvSpPr>
          <p:cNvPr id="41" name="Line 8"/>
          <p:cNvSpPr>
            <a:spLocks noChangeShapeType="1"/>
          </p:cNvSpPr>
          <p:nvPr/>
        </p:nvSpPr>
        <p:spPr bwMode="auto">
          <a:xfrm flipH="1">
            <a:off x="3958072" y="3680859"/>
            <a:ext cx="1524000" cy="114300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b="0" kern="0">
              <a:solidFill>
                <a:sysClr val="windowText" lastClr="000000"/>
              </a:solidFill>
              <a:latin typeface="Calibri" pitchFamily="34" charset="0"/>
              <a:cs typeface="Calibri" pitchFamily="34" charset="0"/>
            </a:endParaRPr>
          </a:p>
        </p:txBody>
      </p:sp>
      <p:sp>
        <p:nvSpPr>
          <p:cNvPr id="42" name="Line 9"/>
          <p:cNvSpPr>
            <a:spLocks noChangeShapeType="1"/>
          </p:cNvSpPr>
          <p:nvPr/>
        </p:nvSpPr>
        <p:spPr bwMode="auto">
          <a:xfrm flipH="1" flipV="1">
            <a:off x="4002832" y="5046712"/>
            <a:ext cx="2057400" cy="15240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b="0" kern="0">
              <a:solidFill>
                <a:sysClr val="windowText" lastClr="000000"/>
              </a:solidFill>
              <a:latin typeface="Calibri" pitchFamily="34" charset="0"/>
              <a:cs typeface="Calibri" pitchFamily="34" charset="0"/>
            </a:endParaRPr>
          </a:p>
        </p:txBody>
      </p:sp>
      <p:sp>
        <p:nvSpPr>
          <p:cNvPr id="43" name="Line 10"/>
          <p:cNvSpPr>
            <a:spLocks noChangeShapeType="1"/>
          </p:cNvSpPr>
          <p:nvPr/>
        </p:nvSpPr>
        <p:spPr bwMode="auto">
          <a:xfrm>
            <a:off x="2402632" y="3572272"/>
            <a:ext cx="914400" cy="76200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b="0" kern="0">
              <a:solidFill>
                <a:sysClr val="windowText" lastClr="000000"/>
              </a:solidFill>
              <a:latin typeface="Calibri" pitchFamily="34" charset="0"/>
              <a:cs typeface="Calibri" pitchFamily="34" charset="0"/>
            </a:endParaRPr>
          </a:p>
        </p:txBody>
      </p:sp>
      <p:sp>
        <p:nvSpPr>
          <p:cNvPr id="44" name="Line 11"/>
          <p:cNvSpPr>
            <a:spLocks noChangeShapeType="1"/>
          </p:cNvSpPr>
          <p:nvPr/>
        </p:nvSpPr>
        <p:spPr bwMode="auto">
          <a:xfrm flipH="1" flipV="1">
            <a:off x="1945432" y="3572272"/>
            <a:ext cx="990600" cy="76200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45" name="Text Box 12"/>
          <p:cNvSpPr txBox="1">
            <a:spLocks noChangeArrowheads="1"/>
          </p:cNvSpPr>
          <p:nvPr/>
        </p:nvSpPr>
        <p:spPr bwMode="auto">
          <a:xfrm>
            <a:off x="2949352" y="250547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dirty="0">
                <a:solidFill>
                  <a:srgbClr val="1557AE"/>
                </a:solidFill>
                <a:latin typeface="Calibri" pitchFamily="34" charset="0"/>
                <a:cs typeface="Calibri" pitchFamily="34" charset="0"/>
              </a:rPr>
              <a:t>1*0.85/2</a:t>
            </a:r>
          </a:p>
        </p:txBody>
      </p:sp>
      <p:sp>
        <p:nvSpPr>
          <p:cNvPr id="46" name="Text Box 13"/>
          <p:cNvSpPr txBox="1">
            <a:spLocks noChangeArrowheads="1"/>
          </p:cNvSpPr>
          <p:nvPr/>
        </p:nvSpPr>
        <p:spPr bwMode="auto">
          <a:xfrm>
            <a:off x="2631232" y="3496072"/>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dirty="0">
                <a:solidFill>
                  <a:srgbClr val="1557AE"/>
                </a:solidFill>
                <a:latin typeface="Calibri" pitchFamily="34" charset="0"/>
                <a:cs typeface="Calibri" pitchFamily="34" charset="0"/>
              </a:rPr>
              <a:t>1*0.85/2</a:t>
            </a:r>
          </a:p>
        </p:txBody>
      </p:sp>
      <p:sp>
        <p:nvSpPr>
          <p:cNvPr id="47" name="Text Box 14"/>
          <p:cNvSpPr txBox="1">
            <a:spLocks noChangeArrowheads="1"/>
          </p:cNvSpPr>
          <p:nvPr/>
        </p:nvSpPr>
        <p:spPr bwMode="auto">
          <a:xfrm>
            <a:off x="3735760" y="3805808"/>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dirty="0">
                <a:solidFill>
                  <a:srgbClr val="1557AE"/>
                </a:solidFill>
                <a:latin typeface="Calibri" pitchFamily="34" charset="0"/>
                <a:cs typeface="Calibri" pitchFamily="34" charset="0"/>
              </a:rPr>
              <a:t>1*0.85</a:t>
            </a:r>
          </a:p>
        </p:txBody>
      </p:sp>
      <p:sp>
        <p:nvSpPr>
          <p:cNvPr id="48" name="Text Box 15"/>
          <p:cNvSpPr txBox="1">
            <a:spLocks noChangeArrowheads="1"/>
          </p:cNvSpPr>
          <p:nvPr/>
        </p:nvSpPr>
        <p:spPr bwMode="auto">
          <a:xfrm>
            <a:off x="4475272" y="4677172"/>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dirty="0">
                <a:solidFill>
                  <a:srgbClr val="1557AE"/>
                </a:solidFill>
                <a:latin typeface="Calibri" pitchFamily="34" charset="0"/>
                <a:cs typeface="Calibri" pitchFamily="34" charset="0"/>
              </a:rPr>
              <a:t>1*0.85</a:t>
            </a:r>
          </a:p>
        </p:txBody>
      </p:sp>
      <p:sp>
        <p:nvSpPr>
          <p:cNvPr id="49" name="Text Box 16"/>
          <p:cNvSpPr txBox="1">
            <a:spLocks noChangeArrowheads="1"/>
          </p:cNvSpPr>
          <p:nvPr/>
        </p:nvSpPr>
        <p:spPr bwMode="auto">
          <a:xfrm>
            <a:off x="1259632" y="4044712"/>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dirty="0">
                <a:solidFill>
                  <a:srgbClr val="1557AE"/>
                </a:solidFill>
                <a:latin typeface="Calibri" pitchFamily="34" charset="0"/>
                <a:cs typeface="Calibri" pitchFamily="34" charset="0"/>
              </a:rPr>
              <a:t>1*0.85</a:t>
            </a:r>
          </a:p>
        </p:txBody>
      </p:sp>
      <p:sp>
        <p:nvSpPr>
          <p:cNvPr id="18" name="矩形 17"/>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189106"/>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例子</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eaLnBrk="1" hangingPunct="1">
              <a:spcBef>
                <a:spcPts val="600"/>
              </a:spcBef>
              <a:buFontTx/>
              <a:buNone/>
            </a:pPr>
            <a:r>
              <a:rPr lang="en-US" altLang="zh-CN" sz="2000" dirty="0">
                <a:latin typeface="Calibri" pitchFamily="34" charset="0"/>
                <a:cs typeface="Calibri" pitchFamily="34" charset="0"/>
              </a:rPr>
              <a:t>        </a:t>
            </a:r>
            <a:r>
              <a:rPr lang="en-US" altLang="zh-CN" sz="2000" dirty="0">
                <a:solidFill>
                  <a:srgbClr val="1557AE"/>
                </a:solidFill>
                <a:latin typeface="Calibri" pitchFamily="34" charset="0"/>
                <a:cs typeface="Calibri" pitchFamily="34" charset="0"/>
              </a:rPr>
              <a:t>Page A</a:t>
            </a:r>
            <a:r>
              <a:rPr lang="en-US" altLang="zh-CN" sz="2000" dirty="0">
                <a:latin typeface="Calibri" pitchFamily="34" charset="0"/>
                <a:cs typeface="Calibri" pitchFamily="34" charset="0"/>
              </a:rPr>
              <a:t>: 0.85 (from Page C) + 0.15 (not transferred) = 1</a:t>
            </a:r>
          </a:p>
          <a:p>
            <a:pPr eaLnBrk="1" hangingPunct="1">
              <a:spcBef>
                <a:spcPts val="600"/>
              </a:spcBef>
              <a:buFontTx/>
              <a:buNone/>
            </a:pPr>
            <a:r>
              <a:rPr lang="en-US" altLang="zh-CN" sz="2000" dirty="0">
                <a:latin typeface="Calibri" pitchFamily="34" charset="0"/>
                <a:cs typeface="Calibri" pitchFamily="34" charset="0"/>
              </a:rPr>
              <a:t>	</a:t>
            </a:r>
            <a:r>
              <a:rPr lang="en-US" altLang="zh-CN" sz="2000" dirty="0">
                <a:solidFill>
                  <a:srgbClr val="1557AE"/>
                </a:solidFill>
                <a:latin typeface="Calibri" pitchFamily="34" charset="0"/>
                <a:cs typeface="Calibri" pitchFamily="34" charset="0"/>
              </a:rPr>
              <a:t>Page B</a:t>
            </a:r>
            <a:r>
              <a:rPr lang="en-US" altLang="zh-CN" sz="2000" dirty="0">
                <a:latin typeface="Calibri" pitchFamily="34" charset="0"/>
                <a:cs typeface="Calibri" pitchFamily="34" charset="0"/>
              </a:rPr>
              <a:t>: 0.425 (from Page A) + 0.15 (not transferred) =0.575</a:t>
            </a:r>
          </a:p>
          <a:p>
            <a:pPr eaLnBrk="1" hangingPunct="1">
              <a:spcBef>
                <a:spcPts val="600"/>
              </a:spcBef>
              <a:buFontTx/>
              <a:buNone/>
            </a:pPr>
            <a:r>
              <a:rPr lang="en-US" altLang="zh-CN" sz="2000" dirty="0">
                <a:latin typeface="Calibri" pitchFamily="34" charset="0"/>
                <a:cs typeface="Calibri" pitchFamily="34" charset="0"/>
              </a:rPr>
              <a:t>	</a:t>
            </a:r>
            <a:r>
              <a:rPr lang="en-US" altLang="zh-CN" sz="2000" dirty="0">
                <a:solidFill>
                  <a:srgbClr val="1557AE"/>
                </a:solidFill>
                <a:latin typeface="Calibri" pitchFamily="34" charset="0"/>
                <a:cs typeface="Calibri" pitchFamily="34" charset="0"/>
              </a:rPr>
              <a:t>Page C</a:t>
            </a:r>
            <a:r>
              <a:rPr lang="en-US" altLang="zh-CN" sz="2000" dirty="0">
                <a:latin typeface="Calibri" pitchFamily="34" charset="0"/>
                <a:cs typeface="Calibri" pitchFamily="34" charset="0"/>
              </a:rPr>
              <a:t>: 0.85 (from Page D) + 0.85 (from Page B) + 0.425 (from Page A) +</a:t>
            </a:r>
          </a:p>
          <a:p>
            <a:pPr eaLnBrk="1" hangingPunct="1">
              <a:spcBef>
                <a:spcPts val="600"/>
              </a:spcBef>
              <a:buFontTx/>
              <a:buNone/>
            </a:pPr>
            <a:r>
              <a:rPr lang="en-US" altLang="zh-CN" sz="2000" dirty="0">
                <a:latin typeface="Calibri" pitchFamily="34" charset="0"/>
                <a:cs typeface="Calibri" pitchFamily="34" charset="0"/>
              </a:rPr>
              <a:t>                       0.15 (not transferred) = 2.275</a:t>
            </a:r>
          </a:p>
          <a:p>
            <a:pPr eaLnBrk="1" hangingPunct="1">
              <a:spcBef>
                <a:spcPts val="600"/>
              </a:spcBef>
              <a:buFontTx/>
              <a:buNone/>
            </a:pPr>
            <a:r>
              <a:rPr lang="en-US" altLang="zh-CN" sz="2000" dirty="0">
                <a:latin typeface="Calibri" pitchFamily="34" charset="0"/>
                <a:cs typeface="Calibri" pitchFamily="34" charset="0"/>
              </a:rPr>
              <a:t>	</a:t>
            </a:r>
            <a:r>
              <a:rPr lang="en-US" altLang="zh-CN" sz="2000" dirty="0">
                <a:solidFill>
                  <a:srgbClr val="1557AE"/>
                </a:solidFill>
                <a:latin typeface="Calibri" pitchFamily="34" charset="0"/>
                <a:cs typeface="Calibri" pitchFamily="34" charset="0"/>
              </a:rPr>
              <a:t>Page D</a:t>
            </a:r>
            <a:r>
              <a:rPr lang="en-US" altLang="zh-CN" sz="2000" dirty="0">
                <a:latin typeface="Calibri" pitchFamily="34" charset="0"/>
                <a:cs typeface="Calibri" pitchFamily="34" charset="0"/>
              </a:rPr>
              <a:t>: 0.15 = 0.15</a:t>
            </a:r>
          </a:p>
          <a:p>
            <a:pPr marL="469900" lvl="1" indent="-469900" eaLnBrk="1" hangingPunct="1">
              <a:lnSpc>
                <a:spcPct val="120000"/>
              </a:lnSpc>
              <a:spcBef>
                <a:spcPts val="600"/>
              </a:spcBef>
              <a:defRPr/>
            </a:pPr>
            <a:endParaRPr lang="zh-CN" altLang="en-US" sz="2800" dirty="0">
              <a:solidFill>
                <a:srgbClr val="C00000"/>
              </a:solidFill>
              <a:latin typeface="Times New Roman" pitchFamily="18" charset="0"/>
              <a:cs typeface="Times New Roman" pitchFamily="18" charset="0"/>
            </a:endParaRPr>
          </a:p>
        </p:txBody>
      </p:sp>
      <p:sp>
        <p:nvSpPr>
          <p:cNvPr id="27" name="Rectangle 3"/>
          <p:cNvSpPr>
            <a:spLocks noChangeArrowheads="1"/>
          </p:cNvSpPr>
          <p:nvPr/>
        </p:nvSpPr>
        <p:spPr bwMode="auto">
          <a:xfrm>
            <a:off x="1400026" y="4022527"/>
            <a:ext cx="1066800" cy="990600"/>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C00000"/>
                </a:solidFill>
                <a:effectLst/>
                <a:uLnTx/>
                <a:uFillTx/>
                <a:latin typeface="Calibri" pitchFamily="34" charset="0"/>
                <a:cs typeface="Calibri" pitchFamily="34" charset="0"/>
              </a:rPr>
              <a:t>Page A </a:t>
            </a:r>
          </a:p>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1557AE"/>
                </a:solidFill>
                <a:effectLst/>
                <a:uLnTx/>
                <a:uFillTx/>
                <a:latin typeface="Calibri" pitchFamily="34" charset="0"/>
                <a:cs typeface="Calibri" pitchFamily="34" charset="0"/>
              </a:rPr>
              <a:t>1</a:t>
            </a:r>
          </a:p>
        </p:txBody>
      </p:sp>
      <p:sp>
        <p:nvSpPr>
          <p:cNvPr id="28" name="Rectangle 4"/>
          <p:cNvSpPr>
            <a:spLocks noChangeArrowheads="1"/>
          </p:cNvSpPr>
          <p:nvPr/>
        </p:nvSpPr>
        <p:spPr bwMode="auto">
          <a:xfrm>
            <a:off x="2675736" y="5589191"/>
            <a:ext cx="1066800" cy="990600"/>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C00000"/>
                </a:solidFill>
                <a:effectLst/>
                <a:uLnTx/>
                <a:uFillTx/>
                <a:latin typeface="Calibri" pitchFamily="34" charset="0"/>
                <a:cs typeface="Calibri" pitchFamily="34" charset="0"/>
              </a:rPr>
              <a:t>Page C</a:t>
            </a:r>
          </a:p>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1557AE"/>
                </a:solidFill>
                <a:effectLst/>
                <a:uLnTx/>
                <a:uFillTx/>
                <a:latin typeface="Calibri" pitchFamily="34" charset="0"/>
                <a:cs typeface="Calibri" pitchFamily="34" charset="0"/>
              </a:rPr>
              <a:t>2.275</a:t>
            </a:r>
          </a:p>
        </p:txBody>
      </p:sp>
      <p:sp>
        <p:nvSpPr>
          <p:cNvPr id="29" name="Rectangle 5"/>
          <p:cNvSpPr>
            <a:spLocks noChangeArrowheads="1"/>
          </p:cNvSpPr>
          <p:nvPr/>
        </p:nvSpPr>
        <p:spPr bwMode="auto">
          <a:xfrm>
            <a:off x="5089376" y="4005064"/>
            <a:ext cx="1066800" cy="990600"/>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C00000"/>
                </a:solidFill>
                <a:effectLst/>
                <a:uLnTx/>
                <a:uFillTx/>
                <a:latin typeface="Calibri" pitchFamily="34" charset="0"/>
                <a:cs typeface="Calibri" pitchFamily="34" charset="0"/>
              </a:rPr>
              <a:t>Page B</a:t>
            </a:r>
          </a:p>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1557AE"/>
                </a:solidFill>
                <a:effectLst/>
                <a:uLnTx/>
                <a:uFillTx/>
                <a:latin typeface="Calibri" pitchFamily="34" charset="0"/>
                <a:cs typeface="Calibri" pitchFamily="34" charset="0"/>
              </a:rPr>
              <a:t>0.575</a:t>
            </a:r>
          </a:p>
        </p:txBody>
      </p:sp>
      <p:sp>
        <p:nvSpPr>
          <p:cNvPr id="30" name="Rectangle 6"/>
          <p:cNvSpPr>
            <a:spLocks noChangeArrowheads="1"/>
          </p:cNvSpPr>
          <p:nvPr/>
        </p:nvSpPr>
        <p:spPr bwMode="auto">
          <a:xfrm>
            <a:off x="5799936" y="5741591"/>
            <a:ext cx="1066800" cy="990600"/>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C00000"/>
                </a:solidFill>
                <a:effectLst/>
                <a:uLnTx/>
                <a:uFillTx/>
                <a:latin typeface="Calibri" pitchFamily="34" charset="0"/>
                <a:cs typeface="Calibri" pitchFamily="34" charset="0"/>
              </a:rPr>
              <a:t>Page D</a:t>
            </a:r>
          </a:p>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1557AE"/>
                </a:solidFill>
                <a:effectLst/>
                <a:uLnTx/>
                <a:uFillTx/>
                <a:latin typeface="Calibri" pitchFamily="34" charset="0"/>
                <a:cs typeface="Calibri" pitchFamily="34" charset="0"/>
              </a:rPr>
              <a:t>0.15</a:t>
            </a:r>
          </a:p>
        </p:txBody>
      </p:sp>
      <p:sp>
        <p:nvSpPr>
          <p:cNvPr id="31" name="Line 7"/>
          <p:cNvSpPr>
            <a:spLocks noChangeShapeType="1"/>
          </p:cNvSpPr>
          <p:nvPr/>
        </p:nvSpPr>
        <p:spPr bwMode="auto">
          <a:xfrm>
            <a:off x="2466826" y="4356671"/>
            <a:ext cx="2622550" cy="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200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32" name="Line 8"/>
          <p:cNvSpPr>
            <a:spLocks noChangeShapeType="1"/>
          </p:cNvSpPr>
          <p:nvPr/>
        </p:nvSpPr>
        <p:spPr bwMode="auto">
          <a:xfrm flipH="1">
            <a:off x="3742536" y="4867531"/>
            <a:ext cx="1346840" cy="874059"/>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sz="2000" kern="0">
              <a:solidFill>
                <a:sysClr val="windowText" lastClr="000000"/>
              </a:solidFill>
              <a:latin typeface="Calibri" pitchFamily="34" charset="0"/>
              <a:cs typeface="Calibri" pitchFamily="34" charset="0"/>
            </a:endParaRPr>
          </a:p>
        </p:txBody>
      </p:sp>
      <p:sp>
        <p:nvSpPr>
          <p:cNvPr id="33" name="Line 9"/>
          <p:cNvSpPr>
            <a:spLocks noChangeShapeType="1"/>
          </p:cNvSpPr>
          <p:nvPr/>
        </p:nvSpPr>
        <p:spPr bwMode="auto">
          <a:xfrm flipH="1" flipV="1">
            <a:off x="3742536" y="6006049"/>
            <a:ext cx="2057400" cy="116541"/>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sz="2000" kern="0">
              <a:solidFill>
                <a:sysClr val="windowText" lastClr="000000"/>
              </a:solidFill>
              <a:latin typeface="Calibri" pitchFamily="34" charset="0"/>
              <a:cs typeface="Calibri" pitchFamily="34" charset="0"/>
            </a:endParaRPr>
          </a:p>
        </p:txBody>
      </p:sp>
      <p:sp>
        <p:nvSpPr>
          <p:cNvPr id="34" name="Line 10"/>
          <p:cNvSpPr>
            <a:spLocks noChangeShapeType="1"/>
          </p:cNvSpPr>
          <p:nvPr/>
        </p:nvSpPr>
        <p:spPr bwMode="auto">
          <a:xfrm>
            <a:off x="2289448" y="4998101"/>
            <a:ext cx="914400" cy="582706"/>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sz="2000" kern="0">
              <a:solidFill>
                <a:sysClr val="windowText" lastClr="000000"/>
              </a:solidFill>
              <a:latin typeface="Calibri" pitchFamily="34" charset="0"/>
              <a:cs typeface="Calibri" pitchFamily="34" charset="0"/>
            </a:endParaRPr>
          </a:p>
        </p:txBody>
      </p:sp>
      <p:sp>
        <p:nvSpPr>
          <p:cNvPr id="35" name="Line 11"/>
          <p:cNvSpPr>
            <a:spLocks noChangeShapeType="1"/>
          </p:cNvSpPr>
          <p:nvPr/>
        </p:nvSpPr>
        <p:spPr bwMode="auto">
          <a:xfrm flipH="1" flipV="1">
            <a:off x="1925216" y="4998101"/>
            <a:ext cx="990600" cy="582706"/>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sz="2000" kern="0">
              <a:solidFill>
                <a:sysClr val="windowText" lastClr="000000"/>
              </a:solidFill>
              <a:latin typeface="Calibri" pitchFamily="34" charset="0"/>
              <a:cs typeface="Calibri" pitchFamily="34" charset="0"/>
            </a:endParaRPr>
          </a:p>
        </p:txBody>
      </p:sp>
      <p:sp>
        <p:nvSpPr>
          <p:cNvPr id="13" name="矩形 12"/>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197539"/>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例子</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eaLnBrk="1" hangingPunct="1">
              <a:spcBef>
                <a:spcPts val="600"/>
              </a:spcBef>
              <a:buFontTx/>
              <a:buNone/>
            </a:pPr>
            <a:r>
              <a:rPr lang="en-US" altLang="zh-CN" sz="2000" dirty="0">
                <a:latin typeface="Calibri" pitchFamily="34" charset="0"/>
                <a:cs typeface="Calibri" pitchFamily="34" charset="0"/>
              </a:rPr>
              <a:t>        </a:t>
            </a:r>
            <a:r>
              <a:rPr lang="en-US" altLang="zh-CN" sz="2000" dirty="0">
                <a:solidFill>
                  <a:srgbClr val="1557AE"/>
                </a:solidFill>
                <a:latin typeface="Calibri" pitchFamily="34" charset="0"/>
                <a:cs typeface="Calibri" pitchFamily="34" charset="0"/>
              </a:rPr>
              <a:t>Page A</a:t>
            </a:r>
            <a:r>
              <a:rPr lang="en-US" altLang="zh-CN" sz="2000" dirty="0">
                <a:latin typeface="Calibri" pitchFamily="34" charset="0"/>
                <a:cs typeface="Calibri" pitchFamily="34" charset="0"/>
              </a:rPr>
              <a:t>: 2.275*0.85 (from Page C) + 0.15 (not transferred)=2.08375</a:t>
            </a:r>
          </a:p>
          <a:p>
            <a:pPr eaLnBrk="1" hangingPunct="1">
              <a:spcBef>
                <a:spcPts val="600"/>
              </a:spcBef>
              <a:buFontTx/>
              <a:buNone/>
            </a:pPr>
            <a:r>
              <a:rPr lang="en-US" altLang="zh-CN" sz="2000" dirty="0">
                <a:solidFill>
                  <a:srgbClr val="1557AE"/>
                </a:solidFill>
                <a:latin typeface="Calibri" pitchFamily="34" charset="0"/>
                <a:cs typeface="Calibri" pitchFamily="34" charset="0"/>
              </a:rPr>
              <a:t>        Page B</a:t>
            </a:r>
            <a:r>
              <a:rPr lang="en-US" altLang="zh-CN" sz="2000" dirty="0">
                <a:latin typeface="Calibri" pitchFamily="34" charset="0"/>
                <a:cs typeface="Calibri" pitchFamily="34" charset="0"/>
              </a:rPr>
              <a:t>: 1*0.85/2 (from Page A) + 0.15 (not transferred) = 0.575</a:t>
            </a:r>
          </a:p>
          <a:p>
            <a:pPr eaLnBrk="1" hangingPunct="1">
              <a:spcBef>
                <a:spcPts val="600"/>
              </a:spcBef>
              <a:buFontTx/>
              <a:buNone/>
            </a:pPr>
            <a:r>
              <a:rPr lang="en-US" altLang="zh-CN" sz="2000" dirty="0">
                <a:latin typeface="Calibri" pitchFamily="34" charset="0"/>
                <a:cs typeface="Calibri" pitchFamily="34" charset="0"/>
              </a:rPr>
              <a:t>	</a:t>
            </a:r>
            <a:r>
              <a:rPr lang="en-US" altLang="zh-CN" sz="2000" dirty="0">
                <a:solidFill>
                  <a:srgbClr val="1557AE"/>
                </a:solidFill>
                <a:latin typeface="Calibri" pitchFamily="34" charset="0"/>
                <a:cs typeface="Calibri" pitchFamily="34" charset="0"/>
              </a:rPr>
              <a:t>Page C</a:t>
            </a:r>
            <a:r>
              <a:rPr lang="en-US" altLang="zh-CN" sz="2000" dirty="0">
                <a:latin typeface="Calibri" pitchFamily="34" charset="0"/>
                <a:cs typeface="Calibri" pitchFamily="34" charset="0"/>
              </a:rPr>
              <a:t>: 0.15*0.85 (from Page D) + 0.575*0.85(from Page B) +   	1*0.85/2 (from Page A) +0.15 (not transferred) = 1.19125</a:t>
            </a:r>
          </a:p>
          <a:p>
            <a:pPr eaLnBrk="1" hangingPunct="1">
              <a:spcBef>
                <a:spcPts val="600"/>
              </a:spcBef>
              <a:buFontTx/>
              <a:buNone/>
            </a:pPr>
            <a:r>
              <a:rPr lang="en-US" altLang="zh-CN" sz="2000" dirty="0">
                <a:latin typeface="Calibri" pitchFamily="34" charset="0"/>
                <a:cs typeface="Calibri" pitchFamily="34" charset="0"/>
              </a:rPr>
              <a:t>	</a:t>
            </a:r>
            <a:r>
              <a:rPr lang="en-US" altLang="zh-CN" sz="2000" dirty="0">
                <a:solidFill>
                  <a:srgbClr val="1557AE"/>
                </a:solidFill>
                <a:latin typeface="Calibri" pitchFamily="34" charset="0"/>
                <a:cs typeface="Calibri" pitchFamily="34" charset="0"/>
              </a:rPr>
              <a:t>Page D</a:t>
            </a:r>
            <a:r>
              <a:rPr lang="en-US" altLang="zh-CN" sz="2000" dirty="0">
                <a:latin typeface="Calibri" pitchFamily="34" charset="0"/>
                <a:cs typeface="Calibri" pitchFamily="34" charset="0"/>
              </a:rPr>
              <a:t>: 0.15 = 0.15</a:t>
            </a:r>
          </a:p>
          <a:p>
            <a:pPr marL="469900" lvl="1" indent="-469900" eaLnBrk="1" hangingPunct="1">
              <a:lnSpc>
                <a:spcPct val="120000"/>
              </a:lnSpc>
              <a:spcBef>
                <a:spcPts val="600"/>
              </a:spcBef>
              <a:defRPr/>
            </a:pPr>
            <a:endParaRPr lang="zh-CN" altLang="en-US" sz="2800" dirty="0">
              <a:solidFill>
                <a:srgbClr val="C00000"/>
              </a:solidFill>
              <a:latin typeface="Times New Roman" pitchFamily="18" charset="0"/>
              <a:cs typeface="Times New Roman" pitchFamily="18" charset="0"/>
            </a:endParaRPr>
          </a:p>
        </p:txBody>
      </p:sp>
      <p:sp>
        <p:nvSpPr>
          <p:cNvPr id="27" name="Rectangle 3"/>
          <p:cNvSpPr>
            <a:spLocks noChangeArrowheads="1"/>
          </p:cNvSpPr>
          <p:nvPr/>
        </p:nvSpPr>
        <p:spPr bwMode="auto">
          <a:xfrm>
            <a:off x="1400026" y="3734495"/>
            <a:ext cx="1066800" cy="990600"/>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FF0000"/>
                </a:solidFill>
                <a:effectLst/>
                <a:uLnTx/>
                <a:uFillTx/>
                <a:latin typeface="Calibri" pitchFamily="34" charset="0"/>
                <a:cs typeface="Calibri" pitchFamily="34" charset="0"/>
              </a:rPr>
              <a:t>Page A</a:t>
            </a:r>
            <a:r>
              <a:rPr kumimoji="0" lang="en-US" altLang="zh-CN" sz="2000" i="0" u="none" strike="noStrike" kern="0" cap="none" spc="0" normalizeH="0" baseline="0" noProof="0" dirty="0">
                <a:ln>
                  <a:noFill/>
                </a:ln>
                <a:solidFill>
                  <a:srgbClr val="C00000"/>
                </a:solidFill>
                <a:effectLst/>
                <a:uLnTx/>
                <a:uFillTx/>
                <a:latin typeface="Calibri" pitchFamily="34" charset="0"/>
                <a:cs typeface="Calibri" pitchFamily="34" charset="0"/>
              </a:rPr>
              <a:t> </a:t>
            </a:r>
          </a:p>
          <a:p>
            <a:pPr lvl="0">
              <a:spcBef>
                <a:spcPts val="0"/>
              </a:spcBef>
              <a:spcAft>
                <a:spcPts val="0"/>
              </a:spcAft>
            </a:pPr>
            <a:r>
              <a:rPr lang="en-US" altLang="zh-CN" sz="2000" kern="0" dirty="0">
                <a:solidFill>
                  <a:srgbClr val="1557AE"/>
                </a:solidFill>
                <a:latin typeface="Calibri" pitchFamily="34" charset="0"/>
                <a:cs typeface="Calibri" pitchFamily="34" charset="0"/>
              </a:rPr>
              <a:t>2.08375</a:t>
            </a:r>
            <a:endParaRPr kumimoji="0" lang="en-US" altLang="zh-CN" sz="2000" i="0" u="none" strike="noStrike" kern="0" cap="none" spc="0" normalizeH="0" baseline="0" noProof="0" dirty="0">
              <a:ln>
                <a:noFill/>
              </a:ln>
              <a:solidFill>
                <a:srgbClr val="1557AE"/>
              </a:solidFill>
              <a:effectLst/>
              <a:uLnTx/>
              <a:uFillTx/>
              <a:latin typeface="Calibri" pitchFamily="34" charset="0"/>
              <a:cs typeface="Calibri" pitchFamily="34" charset="0"/>
            </a:endParaRPr>
          </a:p>
        </p:txBody>
      </p:sp>
      <p:sp>
        <p:nvSpPr>
          <p:cNvPr id="28" name="Rectangle 4"/>
          <p:cNvSpPr>
            <a:spLocks noChangeArrowheads="1"/>
          </p:cNvSpPr>
          <p:nvPr/>
        </p:nvSpPr>
        <p:spPr bwMode="auto">
          <a:xfrm>
            <a:off x="2675736" y="5301159"/>
            <a:ext cx="1066800" cy="990600"/>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FF0000"/>
                </a:solidFill>
                <a:effectLst/>
                <a:uLnTx/>
                <a:uFillTx/>
                <a:latin typeface="Calibri" pitchFamily="34" charset="0"/>
                <a:cs typeface="Calibri" pitchFamily="34" charset="0"/>
              </a:rPr>
              <a:t>Page C</a:t>
            </a:r>
          </a:p>
          <a:p>
            <a:pPr lvl="0">
              <a:spcBef>
                <a:spcPts val="0"/>
              </a:spcBef>
              <a:spcAft>
                <a:spcPts val="0"/>
              </a:spcAft>
            </a:pPr>
            <a:r>
              <a:rPr lang="en-US" altLang="zh-CN" sz="2000" kern="0" dirty="0">
                <a:solidFill>
                  <a:srgbClr val="1557AE"/>
                </a:solidFill>
                <a:latin typeface="Calibri" pitchFamily="34" charset="0"/>
                <a:cs typeface="Calibri" pitchFamily="34" charset="0"/>
              </a:rPr>
              <a:t>1.19125</a:t>
            </a:r>
            <a:endParaRPr kumimoji="0" lang="en-US" altLang="zh-CN" sz="2000" i="0" u="none" strike="noStrike" kern="0" cap="none" spc="0" normalizeH="0" baseline="0" noProof="0" dirty="0">
              <a:ln>
                <a:noFill/>
              </a:ln>
              <a:solidFill>
                <a:srgbClr val="1557AE"/>
              </a:solidFill>
              <a:effectLst/>
              <a:uLnTx/>
              <a:uFillTx/>
              <a:latin typeface="Calibri" pitchFamily="34" charset="0"/>
              <a:cs typeface="Calibri" pitchFamily="34" charset="0"/>
            </a:endParaRPr>
          </a:p>
        </p:txBody>
      </p:sp>
      <p:sp>
        <p:nvSpPr>
          <p:cNvPr id="29" name="Rectangle 5"/>
          <p:cNvSpPr>
            <a:spLocks noChangeArrowheads="1"/>
          </p:cNvSpPr>
          <p:nvPr/>
        </p:nvSpPr>
        <p:spPr bwMode="auto">
          <a:xfrm>
            <a:off x="5089376" y="3717032"/>
            <a:ext cx="1066800" cy="990600"/>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FF0000"/>
                </a:solidFill>
                <a:effectLst/>
                <a:uLnTx/>
                <a:uFillTx/>
                <a:latin typeface="Calibri" pitchFamily="34" charset="0"/>
                <a:cs typeface="Calibri" pitchFamily="34" charset="0"/>
              </a:rPr>
              <a:t>Page B</a:t>
            </a:r>
          </a:p>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1557AE"/>
                </a:solidFill>
                <a:effectLst/>
                <a:uLnTx/>
                <a:uFillTx/>
                <a:latin typeface="Calibri" pitchFamily="34" charset="0"/>
                <a:cs typeface="Calibri" pitchFamily="34" charset="0"/>
              </a:rPr>
              <a:t>0.575</a:t>
            </a:r>
          </a:p>
        </p:txBody>
      </p:sp>
      <p:sp>
        <p:nvSpPr>
          <p:cNvPr id="30" name="Rectangle 6"/>
          <p:cNvSpPr>
            <a:spLocks noChangeArrowheads="1"/>
          </p:cNvSpPr>
          <p:nvPr/>
        </p:nvSpPr>
        <p:spPr bwMode="auto">
          <a:xfrm>
            <a:off x="5799936" y="5453559"/>
            <a:ext cx="1066800" cy="990600"/>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FF0000"/>
                </a:solidFill>
                <a:effectLst/>
                <a:uLnTx/>
                <a:uFillTx/>
                <a:latin typeface="Calibri" pitchFamily="34" charset="0"/>
                <a:cs typeface="Calibri" pitchFamily="34" charset="0"/>
              </a:rPr>
              <a:t>Page D</a:t>
            </a:r>
          </a:p>
          <a:p>
            <a:pPr marL="0" marR="0" lvl="0" indent="0" algn="ctr" defTabSz="914400" eaLnBrk="1" latinLnBrk="0" hangingPunct="1">
              <a:spcBef>
                <a:spcPts val="0"/>
              </a:spcBef>
              <a:spcAft>
                <a:spcPts val="0"/>
              </a:spcAft>
              <a:buClrTx/>
              <a:buSzTx/>
              <a:buFontTx/>
              <a:buNone/>
              <a:defRPr/>
            </a:pPr>
            <a:r>
              <a:rPr kumimoji="0" lang="en-US" altLang="zh-CN" sz="2000" i="0" u="none" strike="noStrike" kern="0" cap="none" spc="0" normalizeH="0" baseline="0" noProof="0" dirty="0">
                <a:ln>
                  <a:noFill/>
                </a:ln>
                <a:solidFill>
                  <a:srgbClr val="1557AE"/>
                </a:solidFill>
                <a:effectLst/>
                <a:uLnTx/>
                <a:uFillTx/>
                <a:latin typeface="Calibri" pitchFamily="34" charset="0"/>
                <a:cs typeface="Calibri" pitchFamily="34" charset="0"/>
              </a:rPr>
              <a:t>0.15</a:t>
            </a:r>
          </a:p>
        </p:txBody>
      </p:sp>
      <p:sp>
        <p:nvSpPr>
          <p:cNvPr id="31" name="Line 7"/>
          <p:cNvSpPr>
            <a:spLocks noChangeShapeType="1"/>
          </p:cNvSpPr>
          <p:nvPr/>
        </p:nvSpPr>
        <p:spPr bwMode="auto">
          <a:xfrm>
            <a:off x="2466826" y="4068639"/>
            <a:ext cx="2622550" cy="0"/>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200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32" name="Line 8"/>
          <p:cNvSpPr>
            <a:spLocks noChangeShapeType="1"/>
          </p:cNvSpPr>
          <p:nvPr/>
        </p:nvSpPr>
        <p:spPr bwMode="auto">
          <a:xfrm flipH="1">
            <a:off x="3742536" y="4579499"/>
            <a:ext cx="1346840" cy="874059"/>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sz="2000" kern="0">
              <a:solidFill>
                <a:sysClr val="windowText" lastClr="000000"/>
              </a:solidFill>
              <a:latin typeface="Calibri" pitchFamily="34" charset="0"/>
              <a:cs typeface="Calibri" pitchFamily="34" charset="0"/>
            </a:endParaRPr>
          </a:p>
        </p:txBody>
      </p:sp>
      <p:sp>
        <p:nvSpPr>
          <p:cNvPr id="33" name="Line 9"/>
          <p:cNvSpPr>
            <a:spLocks noChangeShapeType="1"/>
          </p:cNvSpPr>
          <p:nvPr/>
        </p:nvSpPr>
        <p:spPr bwMode="auto">
          <a:xfrm flipH="1" flipV="1">
            <a:off x="3742536" y="5718017"/>
            <a:ext cx="2057400" cy="116541"/>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sz="2000" kern="0">
              <a:solidFill>
                <a:sysClr val="windowText" lastClr="000000"/>
              </a:solidFill>
              <a:latin typeface="Calibri" pitchFamily="34" charset="0"/>
              <a:cs typeface="Calibri" pitchFamily="34" charset="0"/>
            </a:endParaRPr>
          </a:p>
        </p:txBody>
      </p:sp>
      <p:sp>
        <p:nvSpPr>
          <p:cNvPr id="34" name="Line 10"/>
          <p:cNvSpPr>
            <a:spLocks noChangeShapeType="1"/>
          </p:cNvSpPr>
          <p:nvPr/>
        </p:nvSpPr>
        <p:spPr bwMode="auto">
          <a:xfrm>
            <a:off x="2289448" y="4710069"/>
            <a:ext cx="914400" cy="582706"/>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sz="2000" kern="0">
              <a:solidFill>
                <a:sysClr val="windowText" lastClr="000000"/>
              </a:solidFill>
              <a:latin typeface="Calibri" pitchFamily="34" charset="0"/>
              <a:cs typeface="Calibri" pitchFamily="34" charset="0"/>
            </a:endParaRPr>
          </a:p>
        </p:txBody>
      </p:sp>
      <p:sp>
        <p:nvSpPr>
          <p:cNvPr id="35" name="Line 11"/>
          <p:cNvSpPr>
            <a:spLocks noChangeShapeType="1"/>
          </p:cNvSpPr>
          <p:nvPr/>
        </p:nvSpPr>
        <p:spPr bwMode="auto">
          <a:xfrm flipH="1" flipV="1">
            <a:off x="1925216" y="4710069"/>
            <a:ext cx="990600" cy="582706"/>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sz="2000" kern="0">
              <a:solidFill>
                <a:sysClr val="windowText" lastClr="000000"/>
              </a:solidFill>
              <a:latin typeface="Calibri" pitchFamily="34" charset="0"/>
              <a:cs typeface="Calibri" pitchFamily="34" charset="0"/>
            </a:endParaRPr>
          </a:p>
        </p:txBody>
      </p:sp>
      <p:sp>
        <p:nvSpPr>
          <p:cNvPr id="13" name="矩形 12"/>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192453"/>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例子（</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20</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次迭代以后）</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
                <a:srgbClr val="1557AE"/>
              </a:buClr>
              <a:buFont typeface="Wingdings" pitchFamily="2" charset="2"/>
              <a:buChar char="ü"/>
            </a:pPr>
            <a:r>
              <a:rPr lang="en-US" altLang="zh-CN" sz="22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Page C </a:t>
            </a: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具有最高的 </a:t>
            </a:r>
            <a:r>
              <a:rPr lang="en-US" altLang="zh-CN" sz="2200" dirty="0" err="1">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a:t>
            </a:r>
            <a:endParaRPr lang="en-US" altLang="zh-CN" sz="2200" dirty="0">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
                <a:srgbClr val="1557AE"/>
              </a:buClr>
              <a:buFont typeface="Wingdings" pitchFamily="2" charset="2"/>
              <a:buChar char="ü"/>
            </a:pPr>
            <a:r>
              <a:rPr lang="en-US" altLang="zh-CN" sz="22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Page A </a:t>
            </a: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具有次高的 </a:t>
            </a:r>
            <a:r>
              <a:rPr lang="en-US" altLang="zh-CN" sz="2200" dirty="0" err="1">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a:t>
            </a:r>
            <a:endParaRPr lang="en-US" altLang="zh-CN" sz="2200" dirty="0">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
                <a:srgbClr val="1557AE"/>
              </a:buClr>
              <a:buFont typeface="Wingdings" pitchFamily="2" charset="2"/>
              <a:buChar char="ü"/>
            </a:pP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多次迭代会导致</a:t>
            </a:r>
            <a:r>
              <a:rPr lang="en-US" altLang="zh-CN" sz="2200" dirty="0">
                <a:latin typeface="Times New Roman" panose="02020603050405020304" pitchFamily="18" charset="0"/>
                <a:ea typeface="方正兰亭中黑_GBK" panose="02010600030101010101" charset="-122"/>
                <a:cs typeface="Times New Roman" panose="02020603050405020304" pitchFamily="18" charset="0"/>
              </a:rPr>
              <a:t> </a:t>
            </a:r>
            <a:r>
              <a:rPr lang="en-US" altLang="zh-CN" sz="2200" dirty="0" err="1">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收敛。</a:t>
            </a:r>
            <a:endParaRPr lang="en-US" altLang="zh-CN" sz="2200" dirty="0">
              <a:latin typeface="Times New Roman" panose="02020603050405020304" pitchFamily="18" charset="0"/>
              <a:ea typeface="方正兰亭中黑_GBK" panose="02010600030101010101" charset="-122"/>
              <a:cs typeface="Times New Roman" panose="02020603050405020304" pitchFamily="18" charset="0"/>
            </a:endParaRPr>
          </a:p>
        </p:txBody>
      </p:sp>
      <p:sp>
        <p:nvSpPr>
          <p:cNvPr id="36" name="Rectangle 3"/>
          <p:cNvSpPr>
            <a:spLocks noChangeArrowheads="1"/>
          </p:cNvSpPr>
          <p:nvPr/>
        </p:nvSpPr>
        <p:spPr bwMode="auto">
          <a:xfrm>
            <a:off x="1691640" y="3501008"/>
            <a:ext cx="1066800" cy="1022177"/>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FF0000"/>
                </a:solidFill>
                <a:effectLst/>
                <a:uLnTx/>
                <a:uFillTx/>
                <a:latin typeface="Calibri" pitchFamily="34" charset="0"/>
                <a:cs typeface="Calibri" pitchFamily="34" charset="0"/>
              </a:rPr>
              <a:t>Page A</a:t>
            </a:r>
            <a:r>
              <a:rPr kumimoji="0" lang="en-US" altLang="zh-CN" sz="2400" b="0" i="0" u="none" strike="noStrike" kern="0" cap="none" spc="0" normalizeH="0" baseline="0" noProof="0" dirty="0">
                <a:ln>
                  <a:noFill/>
                </a:ln>
                <a:solidFill>
                  <a:sysClr val="windowText" lastClr="000000"/>
                </a:solidFill>
                <a:effectLst/>
                <a:uLnTx/>
                <a:uFillTx/>
                <a:latin typeface="Calibri" pitchFamily="34" charset="0"/>
                <a:cs typeface="Calibri" pitchFamily="34" charset="0"/>
              </a:rPr>
              <a:t> </a:t>
            </a:r>
          </a:p>
          <a:p>
            <a:pPr lvl="0">
              <a:spcBef>
                <a:spcPts val="0"/>
              </a:spcBef>
              <a:spcAft>
                <a:spcPts val="0"/>
              </a:spcAft>
            </a:pPr>
            <a:r>
              <a:rPr lang="en-US" altLang="zh-CN" sz="2400" kern="0" dirty="0">
                <a:solidFill>
                  <a:srgbClr val="1557AE"/>
                </a:solidFill>
                <a:latin typeface="Calibri" pitchFamily="34" charset="0"/>
                <a:cs typeface="Calibri" pitchFamily="34" charset="0"/>
              </a:rPr>
              <a:t>1.490</a:t>
            </a:r>
          </a:p>
        </p:txBody>
      </p:sp>
      <p:sp>
        <p:nvSpPr>
          <p:cNvPr id="37" name="Rectangle 4"/>
          <p:cNvSpPr>
            <a:spLocks noChangeArrowheads="1"/>
          </p:cNvSpPr>
          <p:nvPr/>
        </p:nvSpPr>
        <p:spPr bwMode="auto">
          <a:xfrm>
            <a:off x="2987824" y="5194920"/>
            <a:ext cx="1066800" cy="1022177"/>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FF0000"/>
                </a:solidFill>
                <a:effectLst/>
                <a:uLnTx/>
                <a:uFillTx/>
                <a:latin typeface="Calibri" pitchFamily="34" charset="0"/>
                <a:cs typeface="Calibri" pitchFamily="34" charset="0"/>
              </a:rPr>
              <a:t>Page C</a:t>
            </a:r>
          </a:p>
          <a:p>
            <a:pPr lvl="0">
              <a:spcBef>
                <a:spcPts val="0"/>
              </a:spcBef>
              <a:spcAft>
                <a:spcPts val="0"/>
              </a:spcAft>
            </a:pPr>
            <a:r>
              <a:rPr lang="en-US" altLang="zh-CN" sz="2400" kern="0" dirty="0">
                <a:solidFill>
                  <a:srgbClr val="1557AE"/>
                </a:solidFill>
                <a:latin typeface="Calibri" pitchFamily="34" charset="0"/>
                <a:cs typeface="Calibri" pitchFamily="34" charset="0"/>
              </a:rPr>
              <a:t>1.577</a:t>
            </a:r>
          </a:p>
        </p:txBody>
      </p:sp>
      <p:sp>
        <p:nvSpPr>
          <p:cNvPr id="38" name="Rectangle 5"/>
          <p:cNvSpPr>
            <a:spLocks noChangeArrowheads="1"/>
          </p:cNvSpPr>
          <p:nvPr/>
        </p:nvSpPr>
        <p:spPr bwMode="auto">
          <a:xfrm>
            <a:off x="5349240" y="3577208"/>
            <a:ext cx="1066800" cy="1022177"/>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FF0000"/>
                </a:solidFill>
                <a:effectLst/>
                <a:uLnTx/>
                <a:uFillTx/>
                <a:latin typeface="Calibri" pitchFamily="34" charset="0"/>
                <a:cs typeface="Calibri" pitchFamily="34" charset="0"/>
              </a:rPr>
              <a:t>Page B</a:t>
            </a:r>
          </a:p>
          <a:p>
            <a:pPr lvl="0">
              <a:spcBef>
                <a:spcPts val="0"/>
              </a:spcBef>
              <a:spcAft>
                <a:spcPts val="0"/>
              </a:spcAft>
            </a:pPr>
            <a:r>
              <a:rPr lang="en-US" altLang="zh-CN" sz="2400" kern="0" dirty="0">
                <a:solidFill>
                  <a:srgbClr val="1557AE"/>
                </a:solidFill>
                <a:latin typeface="Calibri" pitchFamily="34" charset="0"/>
                <a:cs typeface="Calibri" pitchFamily="34" charset="0"/>
              </a:rPr>
              <a:t>0.783</a:t>
            </a:r>
          </a:p>
        </p:txBody>
      </p:sp>
      <p:sp>
        <p:nvSpPr>
          <p:cNvPr id="39" name="Rectangle 6"/>
          <p:cNvSpPr>
            <a:spLocks noChangeArrowheads="1"/>
          </p:cNvSpPr>
          <p:nvPr/>
        </p:nvSpPr>
        <p:spPr bwMode="auto">
          <a:xfrm>
            <a:off x="6112024" y="5347320"/>
            <a:ext cx="1066800" cy="1022177"/>
          </a:xfrm>
          <a:prstGeom prst="rect">
            <a:avLst/>
          </a:prstGeom>
          <a:solidFill>
            <a:srgbClr val="EDFAD2"/>
          </a:solidFill>
          <a:ln w="9525">
            <a:solidFill>
              <a:srgbClr val="006699"/>
            </a:solidFill>
            <a:miter lim="800000"/>
          </a:ln>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FF0000"/>
                </a:solidFill>
                <a:effectLst/>
                <a:uLnTx/>
                <a:uFillTx/>
                <a:latin typeface="Calibri" pitchFamily="34" charset="0"/>
                <a:cs typeface="Calibri" pitchFamily="34" charset="0"/>
              </a:rPr>
              <a:t>Page D</a:t>
            </a:r>
          </a:p>
          <a:p>
            <a:pPr marL="0" marR="0" lvl="0" indent="0" algn="ctr" defTabSz="914400" eaLnBrk="1" latinLnBrk="0" hangingPunct="1">
              <a:spcBef>
                <a:spcPts val="0"/>
              </a:spcBef>
              <a:spcAft>
                <a:spcPts val="0"/>
              </a:spcAft>
              <a:buClrTx/>
              <a:buSzTx/>
              <a:buFontTx/>
              <a:buNone/>
              <a:defRPr/>
            </a:pPr>
            <a:r>
              <a:rPr kumimoji="0" lang="en-US" altLang="zh-CN" sz="2400" i="0" u="none" strike="noStrike" kern="0" cap="none" spc="0" normalizeH="0" baseline="0" noProof="0" dirty="0">
                <a:ln>
                  <a:noFill/>
                </a:ln>
                <a:solidFill>
                  <a:srgbClr val="1557AE"/>
                </a:solidFill>
                <a:effectLst/>
                <a:uLnTx/>
                <a:uFillTx/>
                <a:latin typeface="Calibri" pitchFamily="34" charset="0"/>
                <a:cs typeface="Calibri" pitchFamily="34" charset="0"/>
              </a:rPr>
              <a:t>0.15</a:t>
            </a:r>
          </a:p>
        </p:txBody>
      </p:sp>
      <p:sp>
        <p:nvSpPr>
          <p:cNvPr id="40" name="Line 7"/>
          <p:cNvSpPr>
            <a:spLocks noChangeShapeType="1"/>
          </p:cNvSpPr>
          <p:nvPr/>
        </p:nvSpPr>
        <p:spPr bwMode="auto">
          <a:xfrm>
            <a:off x="2758440" y="4088296"/>
            <a:ext cx="2590800" cy="22312"/>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b="0" kern="0">
              <a:solidFill>
                <a:sysClr val="windowText" lastClr="000000"/>
              </a:solidFill>
              <a:latin typeface="Calibri" pitchFamily="34" charset="0"/>
              <a:cs typeface="Calibri" pitchFamily="34" charset="0"/>
            </a:endParaRPr>
          </a:p>
        </p:txBody>
      </p:sp>
      <p:sp>
        <p:nvSpPr>
          <p:cNvPr id="41" name="Line 8"/>
          <p:cNvSpPr>
            <a:spLocks noChangeShapeType="1"/>
          </p:cNvSpPr>
          <p:nvPr/>
        </p:nvSpPr>
        <p:spPr bwMode="auto">
          <a:xfrm flipH="1">
            <a:off x="4054624" y="4509120"/>
            <a:ext cx="1294616" cy="901921"/>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b="0" kern="0">
              <a:solidFill>
                <a:sysClr val="windowText" lastClr="000000"/>
              </a:solidFill>
              <a:latin typeface="Calibri" pitchFamily="34" charset="0"/>
              <a:cs typeface="Calibri" pitchFamily="34" charset="0"/>
            </a:endParaRPr>
          </a:p>
        </p:txBody>
      </p:sp>
      <p:sp>
        <p:nvSpPr>
          <p:cNvPr id="42" name="Line 9"/>
          <p:cNvSpPr>
            <a:spLocks noChangeShapeType="1"/>
          </p:cNvSpPr>
          <p:nvPr/>
        </p:nvSpPr>
        <p:spPr bwMode="auto">
          <a:xfrm flipH="1" flipV="1">
            <a:off x="4054624" y="5907360"/>
            <a:ext cx="2057400" cy="120256"/>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b="0" kern="0">
              <a:solidFill>
                <a:sysClr val="windowText" lastClr="000000"/>
              </a:solidFill>
              <a:latin typeface="Calibri" pitchFamily="34" charset="0"/>
              <a:cs typeface="Calibri" pitchFamily="34" charset="0"/>
            </a:endParaRPr>
          </a:p>
        </p:txBody>
      </p:sp>
      <p:sp>
        <p:nvSpPr>
          <p:cNvPr id="43" name="Line 10"/>
          <p:cNvSpPr>
            <a:spLocks noChangeShapeType="1"/>
          </p:cNvSpPr>
          <p:nvPr/>
        </p:nvSpPr>
        <p:spPr bwMode="auto">
          <a:xfrm>
            <a:off x="2606040" y="4523186"/>
            <a:ext cx="914400" cy="659224"/>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a:spcBef>
                <a:spcPts val="0"/>
              </a:spcBef>
              <a:spcAft>
                <a:spcPts val="0"/>
              </a:spcAft>
            </a:pPr>
            <a:endParaRPr lang="zh-CN" altLang="en-US" b="0" kern="0">
              <a:solidFill>
                <a:sysClr val="windowText" lastClr="000000"/>
              </a:solidFill>
              <a:latin typeface="Calibri" pitchFamily="34" charset="0"/>
              <a:cs typeface="Calibri" pitchFamily="34" charset="0"/>
            </a:endParaRPr>
          </a:p>
        </p:txBody>
      </p:sp>
      <p:sp>
        <p:nvSpPr>
          <p:cNvPr id="44" name="Line 11"/>
          <p:cNvSpPr>
            <a:spLocks noChangeShapeType="1"/>
          </p:cNvSpPr>
          <p:nvPr/>
        </p:nvSpPr>
        <p:spPr bwMode="auto">
          <a:xfrm flipH="1" flipV="1">
            <a:off x="2148840" y="4581128"/>
            <a:ext cx="990600" cy="601281"/>
          </a:xfrm>
          <a:prstGeom prst="line">
            <a:avLst/>
          </a:prstGeom>
          <a:noFill/>
          <a:ln w="9525">
            <a:solidFill>
              <a:srgbClr val="006699"/>
            </a:solidFill>
            <a:round/>
            <a:headEnd w="lg" len="lg"/>
            <a:tailEnd type="triangle" w="lg" len="lg"/>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3" name="矩形 12"/>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186373"/>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中的矩阵运算</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23061" y="3930306"/>
            <a:ext cx="2979678" cy="2209992"/>
          </a:xfrm>
          <a:prstGeom prst="rect">
            <a:avLst/>
          </a:prstGeom>
        </p:spPr>
      </p:pic>
      <p:pic>
        <p:nvPicPr>
          <p:cNvPr id="4" name="图片 3"/>
          <p:cNvPicPr>
            <a:picLocks noChangeAspect="1"/>
          </p:cNvPicPr>
          <p:nvPr/>
        </p:nvPicPr>
        <p:blipFill>
          <a:blip r:embed="rId4"/>
          <a:stretch>
            <a:fillRect/>
          </a:stretch>
        </p:blipFill>
        <p:spPr>
          <a:xfrm>
            <a:off x="3514881" y="3930306"/>
            <a:ext cx="3177815" cy="2141406"/>
          </a:xfrm>
          <a:prstGeom prst="rect">
            <a:avLst/>
          </a:prstGeom>
        </p:spPr>
      </p:pic>
      <p:sp>
        <p:nvSpPr>
          <p:cNvPr id="8" name="矩形 7"/>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pic>
        <p:nvPicPr>
          <p:cNvPr id="2" name="图片 1">
            <a:extLst>
              <a:ext uri="{FF2B5EF4-FFF2-40B4-BE49-F238E27FC236}">
                <a16:creationId xmlns:a16="http://schemas.microsoft.com/office/drawing/2014/main" id="{F4F04516-65AE-4AD5-9872-4AA5EF1CA9CA}"/>
              </a:ext>
            </a:extLst>
          </p:cNvPr>
          <p:cNvPicPr>
            <a:picLocks noChangeAspect="1"/>
          </p:cNvPicPr>
          <p:nvPr/>
        </p:nvPicPr>
        <p:blipFill>
          <a:blip r:embed="rId5"/>
          <a:stretch>
            <a:fillRect/>
          </a:stretch>
        </p:blipFill>
        <p:spPr>
          <a:xfrm>
            <a:off x="354119" y="2029991"/>
            <a:ext cx="6245476" cy="1537567"/>
          </a:xfrm>
          <a:prstGeom prst="rect">
            <a:avLst/>
          </a:prstGeom>
        </p:spPr>
      </p:pic>
      <p:pic>
        <p:nvPicPr>
          <p:cNvPr id="5" name="图片 4">
            <a:extLst>
              <a:ext uri="{FF2B5EF4-FFF2-40B4-BE49-F238E27FC236}">
                <a16:creationId xmlns:a16="http://schemas.microsoft.com/office/drawing/2014/main" id="{F85DF86B-6DFF-4B84-89D9-F5FD1BE65633}"/>
              </a:ext>
            </a:extLst>
          </p:cNvPr>
          <p:cNvPicPr>
            <a:picLocks noChangeAspect="1"/>
          </p:cNvPicPr>
          <p:nvPr/>
        </p:nvPicPr>
        <p:blipFill>
          <a:blip r:embed="rId6"/>
          <a:stretch>
            <a:fillRect/>
          </a:stretch>
        </p:blipFill>
        <p:spPr>
          <a:xfrm>
            <a:off x="6692696" y="2297835"/>
            <a:ext cx="2347258" cy="1001878"/>
          </a:xfrm>
          <a:prstGeom prst="rect">
            <a:avLst/>
          </a:prstGeom>
        </p:spPr>
      </p:pic>
    </p:spTree>
    <p:extLst>
      <p:ext uri="{BB962C8B-B14F-4D97-AF65-F5344CB8AC3E}">
        <p14:creationId xmlns:p14="http://schemas.microsoft.com/office/powerpoint/2010/main" val="402428207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F08D8491-A336-4D88-ADCE-57BE35CC2F24}"/>
                  </a:ext>
                </a:extLst>
              </p:cNvPr>
              <p:cNvSpPr txBox="1">
                <a:spLocks noChangeArrowheads="1"/>
              </p:cNvSpPr>
              <p:nvPr/>
            </p:nvSpPr>
            <p:spPr bwMode="auto">
              <a:xfrm>
                <a:off x="323061" y="980728"/>
                <a:ext cx="8229600" cy="51125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的迭代算法</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r>
                  <a:rPr lang="zh-CN" altLang="en-US" sz="2400" b="0" dirty="0">
                    <a:latin typeface="+mn-ea"/>
                    <a:cs typeface="Times New Roman" panose="02020603050405020304" pitchFamily="18" charset="0"/>
                  </a:rPr>
                  <a:t>输入：含有</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𝑁</m:t>
                    </m:r>
                  </m:oMath>
                </a14:m>
                <a:r>
                  <a:rPr lang="zh-CN" altLang="en-US" sz="2400" b="0" dirty="0">
                    <a:latin typeface="+mn-ea"/>
                    <a:cs typeface="Times New Roman" panose="02020603050405020304" pitchFamily="18" charset="0"/>
                  </a:rPr>
                  <a:t>个节点的有向图，转移矩阵为</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𝑀</m:t>
                    </m:r>
                  </m:oMath>
                </a14:m>
                <a:r>
                  <a:rPr lang="zh-CN" altLang="en-US" sz="2400" b="0" dirty="0">
                    <a:latin typeface="+mn-ea"/>
                    <a:cs typeface="Times New Roman" panose="02020603050405020304" pitchFamily="18" charset="0"/>
                  </a:rPr>
                  <a:t>，阻尼因子为</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𝑑</m:t>
                    </m:r>
                  </m:oMath>
                </a14:m>
                <a:r>
                  <a:rPr lang="zh-CN" altLang="en-US" sz="2400" b="0" dirty="0">
                    <a:latin typeface="+mn-ea"/>
                    <a:cs typeface="Times New Roman" panose="02020603050405020304" pitchFamily="18" charset="0"/>
                  </a:rPr>
                  <a:t>，初始向量</a:t>
                </a:r>
                <a14:m>
                  <m:oMath xmlns:m="http://schemas.openxmlformats.org/officeDocument/2006/math">
                    <m:sSub>
                      <m:sSubPr>
                        <m:ctrlPr>
                          <a:rPr lang="en-US" altLang="zh-CN" sz="2400" b="0" i="1" dirty="0" smtClean="0">
                            <a:latin typeface="Cambria Math" panose="02040503050406030204" pitchFamily="18" charset="0"/>
                            <a:cs typeface="Times New Roman" panose="02020603050405020304" pitchFamily="18" charset="0"/>
                          </a:rPr>
                        </m:ctrlPr>
                      </m:sSubPr>
                      <m:e>
                        <m:r>
                          <a:rPr lang="en-US" altLang="zh-CN" sz="2400" b="0" i="1" dirty="0" smtClean="0">
                            <a:latin typeface="Cambria Math" panose="02040503050406030204" pitchFamily="18" charset="0"/>
                            <a:cs typeface="Times New Roman" panose="02020603050405020304" pitchFamily="18" charset="0"/>
                          </a:rPr>
                          <m:t>𝑅</m:t>
                        </m:r>
                      </m:e>
                      <m:sub>
                        <m:r>
                          <a:rPr lang="en-US" altLang="zh-CN" sz="2400" b="0" i="1" dirty="0" smtClean="0">
                            <a:latin typeface="Cambria Math" panose="02040503050406030204" pitchFamily="18" charset="0"/>
                            <a:cs typeface="Times New Roman" panose="02020603050405020304" pitchFamily="18" charset="0"/>
                          </a:rPr>
                          <m:t>0</m:t>
                        </m:r>
                      </m:sub>
                    </m:sSub>
                  </m:oMath>
                </a14:m>
                <a:endParaRPr lang="en-US" altLang="zh-CN" sz="2400" b="0" dirty="0">
                  <a:latin typeface="+mn-ea"/>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r>
                  <a:rPr lang="zh-CN" altLang="en-US" sz="2400" b="0" dirty="0">
                    <a:latin typeface="+mn-ea"/>
                    <a:cs typeface="Times New Roman" panose="02020603050405020304" pitchFamily="18" charset="0"/>
                  </a:rPr>
                  <a:t>输出：有向图的</a:t>
                </a:r>
                <a:r>
                  <a:rPr lang="en-US" altLang="zh-CN" sz="2400" b="0" dirty="0">
                    <a:latin typeface="Times New Roman" panose="02020603050405020304" pitchFamily="18" charset="0"/>
                    <a:cs typeface="Times New Roman" panose="02020603050405020304" pitchFamily="18" charset="0"/>
                  </a:rPr>
                  <a:t>PageRank</a:t>
                </a:r>
                <a:r>
                  <a:rPr lang="zh-CN" altLang="en-US" sz="2400" b="0" dirty="0">
                    <a:latin typeface="+mn-ea"/>
                    <a:cs typeface="Times New Roman" panose="02020603050405020304" pitchFamily="18" charset="0"/>
                  </a:rPr>
                  <a:t>向量</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𝑅</m:t>
                    </m:r>
                  </m:oMath>
                </a14:m>
                <a:endParaRPr lang="en-US" altLang="zh-CN" sz="2400" b="0" dirty="0">
                  <a:latin typeface="+mn-ea"/>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r>
                  <a:rPr lang="en-US" altLang="zh-CN" sz="2400" b="0" dirty="0">
                    <a:latin typeface="+mn-ea"/>
                    <a:cs typeface="Times New Roman" panose="02020603050405020304" pitchFamily="18" charset="0"/>
                  </a:rPr>
                  <a:t>(1)</a:t>
                </a:r>
                <a:r>
                  <a:rPr lang="zh-CN" altLang="en-US" sz="2400" b="0" dirty="0">
                    <a:latin typeface="+mn-ea"/>
                    <a:cs typeface="Times New Roman" panose="02020603050405020304" pitchFamily="18" charset="0"/>
                  </a:rPr>
                  <a:t>令</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𝑡</m:t>
                    </m:r>
                    <m:r>
                      <a:rPr lang="en-US" altLang="zh-CN" sz="2400" b="0" i="1" dirty="0" smtClean="0">
                        <a:latin typeface="Cambria Math" panose="02040503050406030204" pitchFamily="18" charset="0"/>
                        <a:cs typeface="Times New Roman" panose="02020603050405020304" pitchFamily="18" charset="0"/>
                      </a:rPr>
                      <m:t>=0</m:t>
                    </m:r>
                  </m:oMath>
                </a14:m>
                <a:endParaRPr lang="en-US" altLang="zh-CN" sz="2400" b="0" dirty="0">
                  <a:latin typeface="+mn-ea"/>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r>
                  <a:rPr lang="en-US" altLang="zh-CN" sz="2400" b="0" dirty="0">
                    <a:latin typeface="+mn-ea"/>
                    <a:cs typeface="Times New Roman" panose="02020603050405020304" pitchFamily="18" charset="0"/>
                  </a:rPr>
                  <a:t>(2)</a:t>
                </a:r>
                <a:r>
                  <a:rPr lang="zh-CN" altLang="en-US" sz="2400" b="0" dirty="0">
                    <a:latin typeface="+mn-ea"/>
                    <a:cs typeface="Times New Roman" panose="02020603050405020304" pitchFamily="18" charset="0"/>
                  </a:rPr>
                  <a:t>计算</a:t>
                </a:r>
                <a:endParaRPr lang="en-US" altLang="zh-CN" sz="2400" b="0" dirty="0">
                  <a:latin typeface="+mn-ea"/>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endParaRPr lang="en-US" altLang="zh-CN" sz="2400" b="0" dirty="0">
                  <a:latin typeface="+mn-ea"/>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r>
                  <a:rPr lang="en-US" altLang="zh-CN" sz="2400" b="0" dirty="0">
                    <a:latin typeface="+mn-ea"/>
                    <a:cs typeface="Times New Roman" panose="02020603050405020304" pitchFamily="18" charset="0"/>
                  </a:rPr>
                  <a:t>(3)</a:t>
                </a:r>
                <a:r>
                  <a:rPr lang="zh-CN" altLang="en-US" sz="2400" b="0" dirty="0">
                    <a:latin typeface="+mn-ea"/>
                    <a:cs typeface="Times New Roman" panose="02020603050405020304" pitchFamily="18" charset="0"/>
                  </a:rPr>
                  <a:t>如果</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𝑡</m:t>
                        </m:r>
                        <m:r>
                          <a:rPr lang="en-US" altLang="zh-CN" sz="2400" b="0" i="1">
                            <a:latin typeface="Cambria Math" panose="02040503050406030204" pitchFamily="18" charset="0"/>
                          </a:rPr>
                          <m:t>+1</m:t>
                        </m:r>
                      </m:sub>
                    </m:sSub>
                  </m:oMath>
                </a14:m>
                <a:r>
                  <a:rPr lang="zh-CN" altLang="en-US" sz="2400" b="0" dirty="0">
                    <a:latin typeface="+mn-ea"/>
                    <a:cs typeface="Times New Roman" panose="02020603050405020304" pitchFamily="18" charset="0"/>
                  </a:rPr>
                  <a:t>与</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𝑡</m:t>
                        </m:r>
                      </m:sub>
                    </m:sSub>
                  </m:oMath>
                </a14:m>
                <a:r>
                  <a:rPr lang="zh-CN" altLang="en-US" sz="2400" b="0" dirty="0">
                    <a:latin typeface="+mn-ea"/>
                    <a:cs typeface="Times New Roman" panose="02020603050405020304" pitchFamily="18" charset="0"/>
                  </a:rPr>
                  <a:t>充分接近，令</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𝑅</m:t>
                    </m:r>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𝑅</m:t>
                        </m:r>
                      </m:e>
                      <m:sub>
                        <m:r>
                          <a:rPr lang="en-US" altLang="zh-CN" sz="2400" b="0" i="1" smtClean="0">
                            <a:latin typeface="Cambria Math" panose="02040503050406030204" pitchFamily="18" charset="0"/>
                            <a:cs typeface="Times New Roman" panose="02020603050405020304" pitchFamily="18" charset="0"/>
                          </a:rPr>
                          <m:t>𝑡</m:t>
                        </m:r>
                        <m:r>
                          <a:rPr lang="en-US" altLang="zh-CN" sz="2400" b="0" i="1" smtClean="0">
                            <a:latin typeface="Cambria Math" panose="02040503050406030204" pitchFamily="18" charset="0"/>
                            <a:cs typeface="Times New Roman" panose="02020603050405020304" pitchFamily="18" charset="0"/>
                          </a:rPr>
                          <m:t>+1</m:t>
                        </m:r>
                      </m:sub>
                    </m:sSub>
                  </m:oMath>
                </a14:m>
                <a:r>
                  <a:rPr lang="zh-CN" altLang="en-US" sz="2400" b="0" dirty="0">
                    <a:latin typeface="+mn-ea"/>
                    <a:cs typeface="Times New Roman" panose="02020603050405020304" pitchFamily="18" charset="0"/>
                  </a:rPr>
                  <a:t>，停止迭代</a:t>
                </a:r>
                <a:endParaRPr lang="en-US" altLang="zh-CN" sz="2400" b="0" dirty="0">
                  <a:latin typeface="+mn-ea"/>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r>
                  <a:rPr lang="en-US" altLang="zh-CN" sz="2400" b="0" dirty="0">
                    <a:latin typeface="+mn-ea"/>
                    <a:cs typeface="Times New Roman" panose="02020603050405020304" pitchFamily="18" charset="0"/>
                  </a:rPr>
                  <a:t>(4)</a:t>
                </a:r>
                <a:r>
                  <a:rPr lang="zh-CN" altLang="en-US" sz="2400" b="0" dirty="0">
                    <a:latin typeface="+mn-ea"/>
                    <a:cs typeface="Times New Roman" panose="02020603050405020304" pitchFamily="18" charset="0"/>
                  </a:rPr>
                  <a:t>否则，令</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𝑡</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𝑡</m:t>
                    </m:r>
                    <m:r>
                      <a:rPr lang="en-US" altLang="zh-CN" sz="2400" b="0" i="1" smtClean="0">
                        <a:latin typeface="Cambria Math" panose="02040503050406030204" pitchFamily="18" charset="0"/>
                        <a:cs typeface="Times New Roman" panose="02020603050405020304" pitchFamily="18" charset="0"/>
                      </a:rPr>
                      <m:t>+1</m:t>
                    </m:r>
                  </m:oMath>
                </a14:m>
                <a:r>
                  <a:rPr lang="zh-CN" altLang="en-US" sz="2400" b="0" dirty="0">
                    <a:latin typeface="+mn-ea"/>
                    <a:cs typeface="Times New Roman" panose="02020603050405020304" pitchFamily="18" charset="0"/>
                  </a:rPr>
                  <a:t>，执行步骤</a:t>
                </a:r>
                <a:r>
                  <a:rPr lang="en-US" altLang="zh-CN" sz="2400" b="0" dirty="0">
                    <a:latin typeface="+mn-ea"/>
                    <a:cs typeface="Times New Roman" panose="02020603050405020304" pitchFamily="18" charset="0"/>
                  </a:rPr>
                  <a:t>(2)</a:t>
                </a:r>
              </a:p>
              <a:p>
                <a:pPr marL="0" lvl="1" indent="0" eaLnBrk="1" hangingPunct="1">
                  <a:lnSpc>
                    <a:spcPct val="120000"/>
                  </a:lnSpc>
                  <a:spcBef>
                    <a:spcPts val="600"/>
                  </a:spcBef>
                  <a:buClr>
                    <a:srgbClr val="FF0000"/>
                  </a:buClr>
                  <a:buNone/>
                  <a:defRPr/>
                </a:pP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mc:Choice>
        <mc:Fallback xmlns="">
          <p:sp>
            <p:nvSpPr>
              <p:cNvPr id="2" name="Rectangle 3">
                <a:extLst>
                  <a:ext uri="{FF2B5EF4-FFF2-40B4-BE49-F238E27FC236}">
                    <a16:creationId xmlns:a16="http://schemas.microsoft.com/office/drawing/2014/main" id="{F08D8491-A336-4D88-ADCE-57BE35CC2F24}"/>
                  </a:ext>
                </a:extLst>
              </p:cNvPr>
              <p:cNvSpPr txBox="1">
                <a:spLocks noRot="1" noChangeAspect="1" noMove="1" noResize="1" noEditPoints="1" noAdjustHandles="1" noChangeArrowheads="1" noChangeShapeType="1" noTextEdit="1"/>
              </p:cNvSpPr>
              <p:nvPr/>
            </p:nvSpPr>
            <p:spPr bwMode="auto">
              <a:xfrm>
                <a:off x="323061" y="980728"/>
                <a:ext cx="8229600" cy="5112567"/>
              </a:xfrm>
              <a:prstGeom prst="rect">
                <a:avLst/>
              </a:prstGeom>
              <a:blipFill>
                <a:blip r:embed="rId3"/>
                <a:stretch>
                  <a:fillRect l="-1333" t="-477" r="-29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EAF930B-2A26-4766-853A-14FC8DB25ACF}"/>
              </a:ext>
            </a:extLst>
          </p:cNvPr>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DA3C6D5-9891-4E0D-9033-135D5045DB4A}"/>
                  </a:ext>
                </a:extLst>
              </p:cNvPr>
              <p:cNvSpPr txBox="1"/>
              <p:nvPr/>
            </p:nvSpPr>
            <p:spPr>
              <a:xfrm>
                <a:off x="2435346" y="3643497"/>
                <a:ext cx="3504806" cy="7936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𝑑𝑀</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num>
                        <m:den>
                          <m:r>
                            <a:rPr lang="en-US" altLang="zh-CN" sz="2400" b="0" i="1" smtClean="0">
                              <a:latin typeface="Cambria Math" panose="02040503050406030204" pitchFamily="18" charset="0"/>
                            </a:rPr>
                            <m:t>𝑛</m:t>
                          </m:r>
                        </m:den>
                      </m:f>
                      <m:r>
                        <a:rPr lang="en-US" altLang="zh-CN" sz="2400" b="1" i="1" smtClean="0">
                          <a:latin typeface="Cambria Math" panose="02040503050406030204" pitchFamily="18" charset="0"/>
                        </a:rPr>
                        <m:t>𝟏</m:t>
                      </m:r>
                    </m:oMath>
                  </m:oMathPara>
                </a14:m>
                <a:endParaRPr lang="zh-CN" altLang="en-US" sz="2400" dirty="0"/>
              </a:p>
            </p:txBody>
          </p:sp>
        </mc:Choice>
        <mc:Fallback xmlns="">
          <p:sp>
            <p:nvSpPr>
              <p:cNvPr id="6" name="文本框 5">
                <a:extLst>
                  <a:ext uri="{FF2B5EF4-FFF2-40B4-BE49-F238E27FC236}">
                    <a16:creationId xmlns:a16="http://schemas.microsoft.com/office/drawing/2014/main" id="{9DA3C6D5-9891-4E0D-9033-135D5045DB4A}"/>
                  </a:ext>
                </a:extLst>
              </p:cNvPr>
              <p:cNvSpPr txBox="1">
                <a:spLocks noRot="1" noChangeAspect="1" noMove="1" noResize="1" noEditPoints="1" noAdjustHandles="1" noChangeArrowheads="1" noChangeShapeType="1" noTextEdit="1"/>
              </p:cNvSpPr>
              <p:nvPr/>
            </p:nvSpPr>
            <p:spPr>
              <a:xfrm>
                <a:off x="2435346" y="3643497"/>
                <a:ext cx="3504806" cy="79361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450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322C2E-F1DA-4A12-9663-65F9BC770FD9}"/>
              </a:ext>
            </a:extLst>
          </p:cNvPr>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grpSp>
        <p:nvGrpSpPr>
          <p:cNvPr id="40" name="组合 39">
            <a:extLst>
              <a:ext uri="{FF2B5EF4-FFF2-40B4-BE49-F238E27FC236}">
                <a16:creationId xmlns:a16="http://schemas.microsoft.com/office/drawing/2014/main" id="{96AB14D7-E8BF-4B4B-AD27-95C3F495447B}"/>
              </a:ext>
            </a:extLst>
          </p:cNvPr>
          <p:cNvGrpSpPr/>
          <p:nvPr/>
        </p:nvGrpSpPr>
        <p:grpSpPr>
          <a:xfrm>
            <a:off x="683568" y="1196752"/>
            <a:ext cx="1524868" cy="1321078"/>
            <a:chOff x="755576" y="1037094"/>
            <a:chExt cx="1524868" cy="1321078"/>
          </a:xfrm>
        </p:grpSpPr>
        <p:grpSp>
          <p:nvGrpSpPr>
            <p:cNvPr id="7" name="组合 6">
              <a:extLst>
                <a:ext uri="{FF2B5EF4-FFF2-40B4-BE49-F238E27FC236}">
                  <a16:creationId xmlns:a16="http://schemas.microsoft.com/office/drawing/2014/main" id="{0B9EDE61-E5D7-49F0-A119-132E002536F0}"/>
                </a:ext>
              </a:extLst>
            </p:cNvPr>
            <p:cNvGrpSpPr/>
            <p:nvPr/>
          </p:nvGrpSpPr>
          <p:grpSpPr>
            <a:xfrm>
              <a:off x="755576" y="1043444"/>
              <a:ext cx="360040" cy="369332"/>
              <a:chOff x="755576" y="1043444"/>
              <a:chExt cx="360040" cy="369332"/>
            </a:xfrm>
          </p:grpSpPr>
          <p:sp>
            <p:nvSpPr>
              <p:cNvPr id="5" name="流程图: 接点 4">
                <a:extLst>
                  <a:ext uri="{FF2B5EF4-FFF2-40B4-BE49-F238E27FC236}">
                    <a16:creationId xmlns:a16="http://schemas.microsoft.com/office/drawing/2014/main" id="{48848C8E-32D1-4D46-B9E6-B2D547BFFB37}"/>
                  </a:ext>
                </a:extLst>
              </p:cNvPr>
              <p:cNvSpPr/>
              <p:nvPr/>
            </p:nvSpPr>
            <p:spPr bwMode="auto">
              <a:xfrm>
                <a:off x="755576" y="1052736"/>
                <a:ext cx="360040" cy="36004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bg1"/>
                  </a:solidFill>
                  <a:effectLst/>
                  <a:latin typeface="黑体" panose="02010609060101010101" pitchFamily="49" charset="-122"/>
                  <a:ea typeface="宋体" panose="02010600030101010101" pitchFamily="2" charset="-122"/>
                </a:endParaRPr>
              </a:p>
            </p:txBody>
          </p:sp>
          <p:sp>
            <p:nvSpPr>
              <p:cNvPr id="6" name="文本框 5">
                <a:extLst>
                  <a:ext uri="{FF2B5EF4-FFF2-40B4-BE49-F238E27FC236}">
                    <a16:creationId xmlns:a16="http://schemas.microsoft.com/office/drawing/2014/main" id="{53D2FA02-8168-4E2C-A6C0-81DDEBD95DC7}"/>
                  </a:ext>
                </a:extLst>
              </p:cNvPr>
              <p:cNvSpPr txBox="1"/>
              <p:nvPr/>
            </p:nvSpPr>
            <p:spPr>
              <a:xfrm>
                <a:off x="791580" y="1043444"/>
                <a:ext cx="288032" cy="369332"/>
              </a:xfrm>
              <a:prstGeom prst="rect">
                <a:avLst/>
              </a:prstGeom>
              <a:noFill/>
            </p:spPr>
            <p:txBody>
              <a:bodyPr wrap="square" rtlCol="0">
                <a:spAutoFit/>
              </a:bodyPr>
              <a:lstStyle/>
              <a:p>
                <a:r>
                  <a:rPr lang="en-US" altLang="zh-CN" b="0" dirty="0">
                    <a:solidFill>
                      <a:schemeClr val="bg1"/>
                    </a:solidFill>
                  </a:rPr>
                  <a:t>A</a:t>
                </a:r>
                <a:endParaRPr lang="zh-CN" altLang="en-US" b="0" dirty="0">
                  <a:solidFill>
                    <a:schemeClr val="bg1"/>
                  </a:solidFill>
                </a:endParaRPr>
              </a:p>
            </p:txBody>
          </p:sp>
        </p:grpSp>
        <p:grpSp>
          <p:nvGrpSpPr>
            <p:cNvPr id="8" name="组合 7">
              <a:extLst>
                <a:ext uri="{FF2B5EF4-FFF2-40B4-BE49-F238E27FC236}">
                  <a16:creationId xmlns:a16="http://schemas.microsoft.com/office/drawing/2014/main" id="{43B014E2-B38D-4F01-A2ED-96882E75BB61}"/>
                </a:ext>
              </a:extLst>
            </p:cNvPr>
            <p:cNvGrpSpPr/>
            <p:nvPr/>
          </p:nvGrpSpPr>
          <p:grpSpPr>
            <a:xfrm>
              <a:off x="1907704" y="1043444"/>
              <a:ext cx="360040" cy="369332"/>
              <a:chOff x="755576" y="1043444"/>
              <a:chExt cx="360040" cy="369332"/>
            </a:xfrm>
          </p:grpSpPr>
          <p:sp>
            <p:nvSpPr>
              <p:cNvPr id="9" name="流程图: 接点 8">
                <a:extLst>
                  <a:ext uri="{FF2B5EF4-FFF2-40B4-BE49-F238E27FC236}">
                    <a16:creationId xmlns:a16="http://schemas.microsoft.com/office/drawing/2014/main" id="{CE81125C-0156-4E5F-8D5C-FAECE5A402B6}"/>
                  </a:ext>
                </a:extLst>
              </p:cNvPr>
              <p:cNvSpPr/>
              <p:nvPr/>
            </p:nvSpPr>
            <p:spPr bwMode="auto">
              <a:xfrm>
                <a:off x="755576" y="1052736"/>
                <a:ext cx="360040" cy="36004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bg1"/>
                  </a:solidFill>
                  <a:effectLst/>
                  <a:latin typeface="黑体" panose="02010609060101010101" pitchFamily="49" charset="-122"/>
                  <a:ea typeface="宋体" panose="02010600030101010101" pitchFamily="2" charset="-122"/>
                </a:endParaRPr>
              </a:p>
            </p:txBody>
          </p:sp>
          <p:sp>
            <p:nvSpPr>
              <p:cNvPr id="10" name="文本框 9">
                <a:extLst>
                  <a:ext uri="{FF2B5EF4-FFF2-40B4-BE49-F238E27FC236}">
                    <a16:creationId xmlns:a16="http://schemas.microsoft.com/office/drawing/2014/main" id="{AEB7ECD3-BA8A-4489-8DE9-19B4A1BD7BEB}"/>
                  </a:ext>
                </a:extLst>
              </p:cNvPr>
              <p:cNvSpPr txBox="1"/>
              <p:nvPr/>
            </p:nvSpPr>
            <p:spPr>
              <a:xfrm>
                <a:off x="791580" y="1043444"/>
                <a:ext cx="288032" cy="369332"/>
              </a:xfrm>
              <a:prstGeom prst="rect">
                <a:avLst/>
              </a:prstGeom>
              <a:noFill/>
            </p:spPr>
            <p:txBody>
              <a:bodyPr wrap="square" rtlCol="0">
                <a:spAutoFit/>
              </a:bodyPr>
              <a:lstStyle/>
              <a:p>
                <a:r>
                  <a:rPr lang="en-US" altLang="zh-CN" b="0" dirty="0">
                    <a:solidFill>
                      <a:schemeClr val="bg1"/>
                    </a:solidFill>
                  </a:rPr>
                  <a:t>B</a:t>
                </a:r>
                <a:endParaRPr lang="zh-CN" altLang="en-US" b="0" dirty="0">
                  <a:solidFill>
                    <a:schemeClr val="bg1"/>
                  </a:solidFill>
                </a:endParaRPr>
              </a:p>
            </p:txBody>
          </p:sp>
        </p:grpSp>
        <p:grpSp>
          <p:nvGrpSpPr>
            <p:cNvPr id="11" name="组合 10">
              <a:extLst>
                <a:ext uri="{FF2B5EF4-FFF2-40B4-BE49-F238E27FC236}">
                  <a16:creationId xmlns:a16="http://schemas.microsoft.com/office/drawing/2014/main" id="{169A50A7-24FD-40B4-9552-767B6C17415F}"/>
                </a:ext>
              </a:extLst>
            </p:cNvPr>
            <p:cNvGrpSpPr/>
            <p:nvPr/>
          </p:nvGrpSpPr>
          <p:grpSpPr>
            <a:xfrm>
              <a:off x="755576" y="1988840"/>
              <a:ext cx="360040" cy="369332"/>
              <a:chOff x="755576" y="1043444"/>
              <a:chExt cx="360040" cy="369332"/>
            </a:xfrm>
          </p:grpSpPr>
          <p:sp>
            <p:nvSpPr>
              <p:cNvPr id="12" name="流程图: 接点 11">
                <a:extLst>
                  <a:ext uri="{FF2B5EF4-FFF2-40B4-BE49-F238E27FC236}">
                    <a16:creationId xmlns:a16="http://schemas.microsoft.com/office/drawing/2014/main" id="{903F51AA-A70B-45AA-86C1-3AB8F773A5B3}"/>
                  </a:ext>
                </a:extLst>
              </p:cNvPr>
              <p:cNvSpPr/>
              <p:nvPr/>
            </p:nvSpPr>
            <p:spPr bwMode="auto">
              <a:xfrm>
                <a:off x="755576" y="1052736"/>
                <a:ext cx="360040" cy="36004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bg1"/>
                  </a:solidFill>
                  <a:effectLst/>
                  <a:latin typeface="黑体" panose="02010609060101010101" pitchFamily="49" charset="-122"/>
                  <a:ea typeface="宋体" panose="02010600030101010101" pitchFamily="2" charset="-122"/>
                </a:endParaRPr>
              </a:p>
            </p:txBody>
          </p:sp>
          <p:sp>
            <p:nvSpPr>
              <p:cNvPr id="13" name="文本框 12">
                <a:extLst>
                  <a:ext uri="{FF2B5EF4-FFF2-40B4-BE49-F238E27FC236}">
                    <a16:creationId xmlns:a16="http://schemas.microsoft.com/office/drawing/2014/main" id="{A10478B3-8D72-47E8-B4CD-CB5FA96004F4}"/>
                  </a:ext>
                </a:extLst>
              </p:cNvPr>
              <p:cNvSpPr txBox="1"/>
              <p:nvPr/>
            </p:nvSpPr>
            <p:spPr>
              <a:xfrm>
                <a:off x="791580" y="1043444"/>
                <a:ext cx="288032" cy="369332"/>
              </a:xfrm>
              <a:prstGeom prst="rect">
                <a:avLst/>
              </a:prstGeom>
              <a:noFill/>
            </p:spPr>
            <p:txBody>
              <a:bodyPr wrap="square" rtlCol="0">
                <a:spAutoFit/>
              </a:bodyPr>
              <a:lstStyle/>
              <a:p>
                <a:r>
                  <a:rPr lang="en-US" altLang="zh-CN" b="0" dirty="0">
                    <a:solidFill>
                      <a:schemeClr val="bg1"/>
                    </a:solidFill>
                  </a:rPr>
                  <a:t>C</a:t>
                </a:r>
                <a:endParaRPr lang="zh-CN" altLang="en-US" b="0" dirty="0">
                  <a:solidFill>
                    <a:schemeClr val="bg1"/>
                  </a:solidFill>
                </a:endParaRPr>
              </a:p>
            </p:txBody>
          </p:sp>
        </p:grpSp>
        <p:grpSp>
          <p:nvGrpSpPr>
            <p:cNvPr id="14" name="组合 13">
              <a:extLst>
                <a:ext uri="{FF2B5EF4-FFF2-40B4-BE49-F238E27FC236}">
                  <a16:creationId xmlns:a16="http://schemas.microsoft.com/office/drawing/2014/main" id="{B2BCF87F-D1FE-47EA-A5AB-35F3CA8BA571}"/>
                </a:ext>
              </a:extLst>
            </p:cNvPr>
            <p:cNvGrpSpPr/>
            <p:nvPr/>
          </p:nvGrpSpPr>
          <p:grpSpPr>
            <a:xfrm>
              <a:off x="1907704" y="1988840"/>
              <a:ext cx="360040" cy="369332"/>
              <a:chOff x="755576" y="1043444"/>
              <a:chExt cx="360040" cy="369332"/>
            </a:xfrm>
          </p:grpSpPr>
          <p:sp>
            <p:nvSpPr>
              <p:cNvPr id="15" name="流程图: 接点 14">
                <a:extLst>
                  <a:ext uri="{FF2B5EF4-FFF2-40B4-BE49-F238E27FC236}">
                    <a16:creationId xmlns:a16="http://schemas.microsoft.com/office/drawing/2014/main" id="{6A56EC59-4C27-4033-8073-7FBC09342593}"/>
                  </a:ext>
                </a:extLst>
              </p:cNvPr>
              <p:cNvSpPr/>
              <p:nvPr/>
            </p:nvSpPr>
            <p:spPr bwMode="auto">
              <a:xfrm>
                <a:off x="755576" y="1052736"/>
                <a:ext cx="360040" cy="36004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bg1"/>
                  </a:solidFill>
                  <a:effectLst/>
                  <a:latin typeface="黑体" panose="02010609060101010101" pitchFamily="49" charset="-122"/>
                  <a:ea typeface="宋体" panose="02010600030101010101" pitchFamily="2" charset="-122"/>
                </a:endParaRPr>
              </a:p>
            </p:txBody>
          </p:sp>
          <p:sp>
            <p:nvSpPr>
              <p:cNvPr id="16" name="文本框 15">
                <a:extLst>
                  <a:ext uri="{FF2B5EF4-FFF2-40B4-BE49-F238E27FC236}">
                    <a16:creationId xmlns:a16="http://schemas.microsoft.com/office/drawing/2014/main" id="{75274D20-FB6F-4EA0-8BB3-CF27FDCA25C1}"/>
                  </a:ext>
                </a:extLst>
              </p:cNvPr>
              <p:cNvSpPr txBox="1"/>
              <p:nvPr/>
            </p:nvSpPr>
            <p:spPr>
              <a:xfrm>
                <a:off x="791580" y="1043444"/>
                <a:ext cx="288032" cy="369332"/>
              </a:xfrm>
              <a:prstGeom prst="rect">
                <a:avLst/>
              </a:prstGeom>
              <a:noFill/>
            </p:spPr>
            <p:txBody>
              <a:bodyPr wrap="square" rtlCol="0">
                <a:spAutoFit/>
              </a:bodyPr>
              <a:lstStyle/>
              <a:p>
                <a:r>
                  <a:rPr lang="en-US" altLang="zh-CN" b="0" dirty="0">
                    <a:solidFill>
                      <a:schemeClr val="bg1"/>
                    </a:solidFill>
                  </a:rPr>
                  <a:t>D</a:t>
                </a:r>
                <a:endParaRPr lang="zh-CN" altLang="en-US" b="0" dirty="0">
                  <a:solidFill>
                    <a:schemeClr val="bg1"/>
                  </a:solidFill>
                </a:endParaRPr>
              </a:p>
            </p:txBody>
          </p:sp>
        </p:grpSp>
        <p:cxnSp>
          <p:nvCxnSpPr>
            <p:cNvPr id="18" name="直接箭头连接符 17">
              <a:extLst>
                <a:ext uri="{FF2B5EF4-FFF2-40B4-BE49-F238E27FC236}">
                  <a16:creationId xmlns:a16="http://schemas.microsoft.com/office/drawing/2014/main" id="{F4A95150-C187-4BBE-B791-6BD92CA51FED}"/>
                </a:ext>
              </a:extLst>
            </p:cNvPr>
            <p:cNvCxnSpPr>
              <a:stCxn id="5" idx="6"/>
              <a:endCxn id="9" idx="2"/>
            </p:cNvCxnSpPr>
            <p:nvPr/>
          </p:nvCxnSpPr>
          <p:spPr bwMode="auto">
            <a:xfrm>
              <a:off x="1115616" y="1232756"/>
              <a:ext cx="792088" cy="0"/>
            </a:xfrm>
            <a:prstGeom prst="straightConnector1">
              <a:avLst/>
            </a:prstGeom>
            <a:solidFill>
              <a:schemeClr val="accent1"/>
            </a:solidFill>
            <a:ln w="9525" cap="flat" cmpd="sng" algn="ctr">
              <a:solidFill>
                <a:schemeClr val="tx1"/>
              </a:solidFill>
              <a:prstDash val="solid"/>
              <a:round/>
              <a:headEnd type="none" w="med" len="med"/>
              <a:tailEnd type="triangle" w="med" len="lg"/>
            </a:ln>
            <a:effectLst/>
          </p:spPr>
        </p:cxnSp>
        <p:cxnSp>
          <p:nvCxnSpPr>
            <p:cNvPr id="19" name="直接箭头连接符 18">
              <a:extLst>
                <a:ext uri="{FF2B5EF4-FFF2-40B4-BE49-F238E27FC236}">
                  <a16:creationId xmlns:a16="http://schemas.microsoft.com/office/drawing/2014/main" id="{E6F2303E-35C9-481E-B232-68C36A698393}"/>
                </a:ext>
              </a:extLst>
            </p:cNvPr>
            <p:cNvCxnSpPr>
              <a:cxnSpLocks/>
              <a:stCxn id="5" idx="5"/>
              <a:endCxn id="15" idx="1"/>
            </p:cNvCxnSpPr>
            <p:nvPr/>
          </p:nvCxnSpPr>
          <p:spPr bwMode="auto">
            <a:xfrm>
              <a:off x="1062889" y="1360049"/>
              <a:ext cx="897542" cy="690810"/>
            </a:xfrm>
            <a:prstGeom prst="straightConnector1">
              <a:avLst/>
            </a:prstGeom>
            <a:solidFill>
              <a:schemeClr val="accent1"/>
            </a:solidFill>
            <a:ln w="9525" cap="flat" cmpd="sng" algn="ctr">
              <a:solidFill>
                <a:schemeClr val="tx1"/>
              </a:solidFill>
              <a:prstDash val="solid"/>
              <a:round/>
              <a:headEnd type="none" w="med" len="med"/>
              <a:tailEnd type="triangle" w="med" len="lg"/>
            </a:ln>
            <a:effectLst/>
          </p:spPr>
        </p:cxnSp>
        <p:cxnSp>
          <p:nvCxnSpPr>
            <p:cNvPr id="22" name="直接箭头连接符 21">
              <a:extLst>
                <a:ext uri="{FF2B5EF4-FFF2-40B4-BE49-F238E27FC236}">
                  <a16:creationId xmlns:a16="http://schemas.microsoft.com/office/drawing/2014/main" id="{3591AFFA-F717-46EB-9E06-738DE099814A}"/>
                </a:ext>
              </a:extLst>
            </p:cNvPr>
            <p:cNvCxnSpPr>
              <a:cxnSpLocks/>
              <a:stCxn id="6" idx="2"/>
              <a:endCxn id="13" idx="0"/>
            </p:cNvCxnSpPr>
            <p:nvPr/>
          </p:nvCxnSpPr>
          <p:spPr bwMode="auto">
            <a:xfrm>
              <a:off x="935596" y="1412776"/>
              <a:ext cx="0" cy="576064"/>
            </a:xfrm>
            <a:prstGeom prst="straightConnector1">
              <a:avLst/>
            </a:prstGeom>
            <a:solidFill>
              <a:schemeClr val="accent1"/>
            </a:solidFill>
            <a:ln w="9525" cap="flat" cmpd="sng" algn="ctr">
              <a:solidFill>
                <a:schemeClr val="tx1"/>
              </a:solidFill>
              <a:prstDash val="solid"/>
              <a:round/>
              <a:headEnd type="none" w="med" len="med"/>
              <a:tailEnd type="triangle" w="med" len="lg"/>
            </a:ln>
            <a:effectLst/>
          </p:spPr>
        </p:cxnSp>
        <p:cxnSp>
          <p:nvCxnSpPr>
            <p:cNvPr id="25" name="直接箭头连接符 24">
              <a:extLst>
                <a:ext uri="{FF2B5EF4-FFF2-40B4-BE49-F238E27FC236}">
                  <a16:creationId xmlns:a16="http://schemas.microsoft.com/office/drawing/2014/main" id="{BA7B06BA-48D4-4ACD-AF2D-8BA5E2A1D3B5}"/>
                </a:ext>
              </a:extLst>
            </p:cNvPr>
            <p:cNvCxnSpPr>
              <a:cxnSpLocks/>
              <a:stCxn id="16" idx="0"/>
              <a:endCxn id="10" idx="2"/>
            </p:cNvCxnSpPr>
            <p:nvPr/>
          </p:nvCxnSpPr>
          <p:spPr bwMode="auto">
            <a:xfrm flipV="1">
              <a:off x="2087724" y="1412776"/>
              <a:ext cx="0" cy="576064"/>
            </a:xfrm>
            <a:prstGeom prst="straightConnector1">
              <a:avLst/>
            </a:prstGeom>
            <a:solidFill>
              <a:schemeClr val="accent1"/>
            </a:solidFill>
            <a:ln w="9525" cap="flat" cmpd="sng" algn="ctr">
              <a:solidFill>
                <a:schemeClr val="tx1"/>
              </a:solidFill>
              <a:prstDash val="solid"/>
              <a:round/>
              <a:headEnd type="none" w="med" len="med"/>
              <a:tailEnd type="triangle" w="med" len="lg"/>
            </a:ln>
            <a:effectLst/>
          </p:spPr>
        </p:cxnSp>
        <p:cxnSp>
          <p:nvCxnSpPr>
            <p:cNvPr id="28" name="直接箭头连接符 27">
              <a:extLst>
                <a:ext uri="{FF2B5EF4-FFF2-40B4-BE49-F238E27FC236}">
                  <a16:creationId xmlns:a16="http://schemas.microsoft.com/office/drawing/2014/main" id="{BA8FC9A4-B552-438A-B3AA-8A0D74F04C37}"/>
                </a:ext>
              </a:extLst>
            </p:cNvPr>
            <p:cNvCxnSpPr>
              <a:cxnSpLocks/>
              <a:stCxn id="15" idx="2"/>
              <a:endCxn id="12" idx="6"/>
            </p:cNvCxnSpPr>
            <p:nvPr/>
          </p:nvCxnSpPr>
          <p:spPr bwMode="auto">
            <a:xfrm flipH="1">
              <a:off x="1115616" y="2178152"/>
              <a:ext cx="792088" cy="0"/>
            </a:xfrm>
            <a:prstGeom prst="straightConnector1">
              <a:avLst/>
            </a:prstGeom>
            <a:solidFill>
              <a:schemeClr val="accent1"/>
            </a:solidFill>
            <a:ln w="9525" cap="flat" cmpd="sng" algn="ctr">
              <a:solidFill>
                <a:schemeClr val="tx1"/>
              </a:solidFill>
              <a:prstDash val="solid"/>
              <a:round/>
              <a:headEnd type="none" w="med" len="med"/>
              <a:tailEnd type="triangle" w="med" len="lg"/>
            </a:ln>
            <a:effectLst/>
          </p:spPr>
        </p:cxnSp>
        <p:cxnSp>
          <p:nvCxnSpPr>
            <p:cNvPr id="32" name="连接符: 曲线 31">
              <a:extLst>
                <a:ext uri="{FF2B5EF4-FFF2-40B4-BE49-F238E27FC236}">
                  <a16:creationId xmlns:a16="http://schemas.microsoft.com/office/drawing/2014/main" id="{38F5B30E-23A4-4278-A703-0BEA99CE04DF}"/>
                </a:ext>
              </a:extLst>
            </p:cNvPr>
            <p:cNvCxnSpPr>
              <a:stCxn id="10" idx="0"/>
              <a:endCxn id="6" idx="0"/>
            </p:cNvCxnSpPr>
            <p:nvPr/>
          </p:nvCxnSpPr>
          <p:spPr bwMode="auto">
            <a:xfrm rot="16200000" flipV="1">
              <a:off x="1511660" y="467380"/>
              <a:ext cx="12700" cy="1152128"/>
            </a:xfrm>
            <a:prstGeom prst="curvedConnector3">
              <a:avLst>
                <a:gd name="adj1" fmla="val 1800000"/>
              </a:avLst>
            </a:prstGeom>
            <a:solidFill>
              <a:schemeClr val="accent1"/>
            </a:solidFill>
            <a:ln w="9525" cap="flat" cmpd="sng" algn="ctr">
              <a:solidFill>
                <a:schemeClr val="tx1"/>
              </a:solidFill>
              <a:prstDash val="solid"/>
              <a:round/>
              <a:headEnd type="none" w="med" len="med"/>
              <a:tailEnd type="triangle" w="med" len="lg"/>
            </a:ln>
            <a:effectLst/>
          </p:spPr>
        </p:cxnSp>
        <p:cxnSp>
          <p:nvCxnSpPr>
            <p:cNvPr id="33" name="连接符: 曲线 32">
              <a:extLst>
                <a:ext uri="{FF2B5EF4-FFF2-40B4-BE49-F238E27FC236}">
                  <a16:creationId xmlns:a16="http://schemas.microsoft.com/office/drawing/2014/main" id="{1992FEC0-5EB7-49CD-8B0B-41BAB0A6524B}"/>
                </a:ext>
              </a:extLst>
            </p:cNvPr>
            <p:cNvCxnSpPr>
              <a:cxnSpLocks/>
              <a:stCxn id="9" idx="6"/>
              <a:endCxn id="15" idx="6"/>
            </p:cNvCxnSpPr>
            <p:nvPr/>
          </p:nvCxnSpPr>
          <p:spPr bwMode="auto">
            <a:xfrm>
              <a:off x="2267744" y="1232756"/>
              <a:ext cx="12700" cy="945396"/>
            </a:xfrm>
            <a:prstGeom prst="curvedConnector3">
              <a:avLst>
                <a:gd name="adj1" fmla="val 1800000"/>
              </a:avLst>
            </a:prstGeom>
            <a:solidFill>
              <a:schemeClr val="accent1"/>
            </a:solidFill>
            <a:ln w="9525" cap="flat" cmpd="sng" algn="ctr">
              <a:solidFill>
                <a:schemeClr val="tx1"/>
              </a:solidFill>
              <a:prstDash val="solid"/>
              <a:round/>
              <a:headEnd type="none" w="med" len="med"/>
              <a:tailEnd type="triangle" w="med" len="lg"/>
            </a:ln>
            <a:effectLst/>
          </p:spPr>
        </p:cxnSp>
        <p:cxnSp>
          <p:nvCxnSpPr>
            <p:cNvPr id="36" name="连接符: 曲线 35">
              <a:extLst>
                <a:ext uri="{FF2B5EF4-FFF2-40B4-BE49-F238E27FC236}">
                  <a16:creationId xmlns:a16="http://schemas.microsoft.com/office/drawing/2014/main" id="{3E3114AD-A77D-4403-B817-8C761208C0D1}"/>
                </a:ext>
              </a:extLst>
            </p:cNvPr>
            <p:cNvCxnSpPr>
              <a:cxnSpLocks/>
              <a:stCxn id="13" idx="2"/>
              <a:endCxn id="12" idx="2"/>
            </p:cNvCxnSpPr>
            <p:nvPr/>
          </p:nvCxnSpPr>
          <p:spPr bwMode="auto">
            <a:xfrm rot="5400000" flipH="1">
              <a:off x="755576" y="2178152"/>
              <a:ext cx="180020" cy="180020"/>
            </a:xfrm>
            <a:prstGeom prst="curvedConnector4">
              <a:avLst>
                <a:gd name="adj1" fmla="val -126986"/>
                <a:gd name="adj2" fmla="val 226986"/>
              </a:avLst>
            </a:prstGeom>
            <a:solidFill>
              <a:schemeClr val="accent1"/>
            </a:solidFill>
            <a:ln w="9525" cap="flat" cmpd="sng" algn="ctr">
              <a:solidFill>
                <a:schemeClr val="tx1"/>
              </a:solidFill>
              <a:prstDash val="solid"/>
              <a:round/>
              <a:headEnd type="none" w="med" len="med"/>
              <a:tailEnd type="triangle" w="med" len="lg"/>
            </a:ln>
            <a:effectLst/>
          </p:spPr>
        </p:cxnSp>
      </p:gr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46F6A8C7-0C8F-4B25-ABCF-8A7206E55B62}"/>
                  </a:ext>
                </a:extLst>
              </p:cNvPr>
              <p:cNvSpPr txBox="1"/>
              <p:nvPr/>
            </p:nvSpPr>
            <p:spPr>
              <a:xfrm>
                <a:off x="2680510" y="1227632"/>
                <a:ext cx="5599901" cy="118590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4"/>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1/2</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1/3</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1/2</m:t>
                              </m:r>
                            </m:e>
                          </m:mr>
                          <m:mr>
                            <m:e>
                              <m:r>
                                <a:rPr lang="en-US" altLang="zh-CN" b="0" i="1" smtClean="0">
                                  <a:latin typeface="Cambria Math" panose="02040503050406030204" pitchFamily="18" charset="0"/>
                                </a:rPr>
                                <m:t>1/3</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1/2</m:t>
                              </m:r>
                            </m:e>
                          </m:mr>
                          <m:mr>
                            <m:e>
                              <m:r>
                                <a:rPr lang="en-US" altLang="zh-CN" b="0" i="1" smtClean="0">
                                  <a:latin typeface="Cambria Math" panose="02040503050406030204" pitchFamily="18" charset="0"/>
                                </a:rPr>
                                <m:t>1/3</m:t>
                              </m:r>
                            </m:e>
                            <m:e>
                              <m:r>
                                <a:rPr lang="en-US" altLang="zh-CN" b="0" i="1" smtClean="0">
                                  <a:latin typeface="Cambria Math" panose="02040503050406030204" pitchFamily="18" charset="0"/>
                                </a:rPr>
                                <m:t>1/2</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d>
                  </m:oMath>
                </a14:m>
                <a:r>
                  <a:rPr lang="zh-CN" altLang="en-US" b="0" dirty="0"/>
                  <a:t>     </a:t>
                </a:r>
                <a14:m>
                  <m:oMath xmlns:m="http://schemas.openxmlformats.org/officeDocument/2006/math">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=0.8</m:t>
                    </m:r>
                  </m:oMath>
                </a14:m>
                <a:r>
                  <a:rPr lang="zh-CN" altLang="en-US" b="0"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m>
                          <m:mPr>
                            <m:mcs>
                              <m:mc>
                                <m:mcPr>
                                  <m:count m:val="1"/>
                                  <m:mcJc m:val="center"/>
                                </m:mcPr>
                              </m:mc>
                            </m:mcs>
                            <m:ctrlPr>
                              <a:rPr lang="en-US" altLang="zh-CN" b="0" i="1" dirty="0" smtClean="0">
                                <a:latin typeface="Cambria Math" panose="02040503050406030204" pitchFamily="18" charset="0"/>
                              </a:rPr>
                            </m:ctrlPr>
                          </m:mPr>
                          <m:mr>
                            <m:e>
                              <m:r>
                                <m:rPr>
                                  <m:brk m:alnAt="7"/>
                                </m:rP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/4</m:t>
                              </m:r>
                            </m:e>
                          </m:mr>
                          <m:mr>
                            <m:e>
                              <m:r>
                                <a:rPr lang="en-US" altLang="zh-CN" b="0" i="1" dirty="0" smtClean="0">
                                  <a:latin typeface="Cambria Math" panose="02040503050406030204" pitchFamily="18" charset="0"/>
                                </a:rPr>
                                <m:t>1/4</m:t>
                              </m:r>
                            </m:e>
                          </m:mr>
                          <m:mr>
                            <m:e>
                              <m:r>
                                <a:rPr lang="en-US" altLang="zh-CN" b="0" i="1" dirty="0" smtClean="0">
                                  <a:latin typeface="Cambria Math" panose="02040503050406030204" pitchFamily="18" charset="0"/>
                                </a:rPr>
                                <m:t>1/4</m:t>
                              </m:r>
                            </m:e>
                          </m:mr>
                          <m:mr>
                            <m:e>
                              <m:r>
                                <a:rPr lang="en-US" altLang="zh-CN" b="0" i="1" dirty="0" smtClean="0">
                                  <a:latin typeface="Cambria Math" panose="02040503050406030204" pitchFamily="18" charset="0"/>
                                </a:rPr>
                                <m:t>1/4</m:t>
                              </m:r>
                            </m:e>
                          </m:mr>
                        </m:m>
                      </m:e>
                    </m:d>
                  </m:oMath>
                </a14:m>
                <a:endParaRPr lang="zh-CN" altLang="en-US" b="0" dirty="0"/>
              </a:p>
            </p:txBody>
          </p:sp>
        </mc:Choice>
        <mc:Fallback xmlns="">
          <p:sp>
            <p:nvSpPr>
              <p:cNvPr id="41" name="文本框 40">
                <a:extLst>
                  <a:ext uri="{FF2B5EF4-FFF2-40B4-BE49-F238E27FC236}">
                    <a16:creationId xmlns:a16="http://schemas.microsoft.com/office/drawing/2014/main" id="{46F6A8C7-0C8F-4B25-ABCF-8A7206E55B62}"/>
                  </a:ext>
                </a:extLst>
              </p:cNvPr>
              <p:cNvSpPr txBox="1">
                <a:spLocks noRot="1" noChangeAspect="1" noMove="1" noResize="1" noEditPoints="1" noAdjustHandles="1" noChangeArrowheads="1" noChangeShapeType="1" noTextEdit="1"/>
              </p:cNvSpPr>
              <p:nvPr/>
            </p:nvSpPr>
            <p:spPr>
              <a:xfrm>
                <a:off x="2680510" y="1227632"/>
                <a:ext cx="5599901" cy="118590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2762A2B5-A295-4963-BA59-6409DA7763C8}"/>
                  </a:ext>
                </a:extLst>
              </p:cNvPr>
              <p:cNvSpPr txBox="1"/>
              <p:nvPr/>
            </p:nvSpPr>
            <p:spPr>
              <a:xfrm>
                <a:off x="251520" y="2996952"/>
                <a:ext cx="4392488" cy="1710212"/>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sz="2400" b="0" dirty="0">
                    <a:solidFill>
                      <a:srgbClr val="1557AE"/>
                    </a:solidFill>
                    <a:latin typeface="黑体" panose="02010609060101010101" pitchFamily="49" charset="-122"/>
                    <a:ea typeface="黑体" panose="02010609060101010101" pitchFamily="49" charset="-122"/>
                  </a:rPr>
                  <a:t>计算</a:t>
                </a:r>
                <a14:m>
                  <m:oMath xmlns:m="http://schemas.openxmlformats.org/officeDocument/2006/math">
                    <m:r>
                      <a:rPr lang="en-US" altLang="zh-CN" sz="2400" b="0" i="1" smtClean="0">
                        <a:solidFill>
                          <a:srgbClr val="1557AE"/>
                        </a:solidFill>
                        <a:latin typeface="Cambria Math" panose="02040503050406030204" pitchFamily="18" charset="0"/>
                      </a:rPr>
                      <m:t>𝑑𝑀</m:t>
                    </m:r>
                    <m:r>
                      <a:rPr lang="zh-CN" altLang="en-US" sz="2400" i="1">
                        <a:solidFill>
                          <a:srgbClr val="1557AE"/>
                        </a:solidFill>
                        <a:latin typeface="Cambria Math" panose="02040503050406030204" pitchFamily="18" charset="0"/>
                      </a:rPr>
                      <m:t>和</m:t>
                    </m:r>
                    <m:f>
                      <m:fPr>
                        <m:ctrlPr>
                          <a:rPr lang="en-US" altLang="zh-CN" sz="2400" b="0" i="1" smtClean="0">
                            <a:solidFill>
                              <a:srgbClr val="1557AE"/>
                            </a:solidFill>
                            <a:latin typeface="Cambria Math" panose="02040503050406030204" pitchFamily="18" charset="0"/>
                          </a:rPr>
                        </m:ctrlPr>
                      </m:fPr>
                      <m:num>
                        <m:r>
                          <a:rPr lang="en-US" altLang="zh-CN" sz="2400" b="0" i="1" smtClean="0">
                            <a:solidFill>
                              <a:srgbClr val="1557AE"/>
                            </a:solidFill>
                            <a:latin typeface="Cambria Math" panose="02040503050406030204" pitchFamily="18" charset="0"/>
                          </a:rPr>
                          <m:t>1−</m:t>
                        </m:r>
                        <m:r>
                          <a:rPr lang="en-US" altLang="zh-CN" sz="2400" b="0" i="1" smtClean="0">
                            <a:solidFill>
                              <a:srgbClr val="1557AE"/>
                            </a:solidFill>
                            <a:latin typeface="Cambria Math" panose="02040503050406030204" pitchFamily="18" charset="0"/>
                          </a:rPr>
                          <m:t>𝑑</m:t>
                        </m:r>
                      </m:num>
                      <m:den>
                        <m:r>
                          <a:rPr lang="en-US" altLang="zh-CN" sz="2400" b="0" i="1" smtClean="0">
                            <a:solidFill>
                              <a:srgbClr val="1557AE"/>
                            </a:solidFill>
                            <a:latin typeface="Cambria Math" panose="02040503050406030204" pitchFamily="18" charset="0"/>
                          </a:rPr>
                          <m:t>𝑛</m:t>
                        </m:r>
                      </m:den>
                    </m:f>
                    <m:r>
                      <a:rPr lang="en-US" altLang="zh-CN" sz="2400" b="1" i="1" smtClean="0">
                        <a:solidFill>
                          <a:srgbClr val="1557AE"/>
                        </a:solidFill>
                        <a:latin typeface="Cambria Math" panose="02040503050406030204" pitchFamily="18" charset="0"/>
                      </a:rPr>
                      <m:t>𝟏</m:t>
                    </m:r>
                  </m:oMath>
                </a14:m>
                <a:endParaRPr lang="en-US" altLang="zh-CN" sz="2400" dirty="0">
                  <a:solidFill>
                    <a:srgbClr val="1557AE"/>
                  </a:solidFill>
                </a:endParaRPr>
              </a:p>
              <a:p>
                <a:pPr marL="285750" indent="-285750" algn="just">
                  <a:buFont typeface="Wingdings" panose="05000000000000000000" pitchFamily="2" charset="2"/>
                  <a:buChar char="Ø"/>
                </a:pPr>
                <a:endParaRPr lang="en-US" altLang="zh-CN" dirty="0"/>
              </a:p>
              <a:p>
                <a:pPr marL="285750" indent="-285750" algn="just">
                  <a:buFont typeface="Wingdings" panose="05000000000000000000" pitchFamily="2" charset="2"/>
                  <a:buChar char="Ø"/>
                </a:pPr>
                <a:endParaRPr lang="en-US" altLang="zh-CN" dirty="0"/>
              </a:p>
              <a:p>
                <a:pPr marL="285750" indent="-285750" algn="just">
                  <a:buFont typeface="Wingdings" panose="05000000000000000000" pitchFamily="2" charset="2"/>
                  <a:buChar char="Ø"/>
                </a:pPr>
                <a:r>
                  <a:rPr lang="zh-CN" altLang="en-US" sz="2400" b="0" dirty="0">
                    <a:solidFill>
                      <a:srgbClr val="1557AE"/>
                    </a:solidFill>
                    <a:latin typeface="黑体" panose="02010609060101010101" pitchFamily="49" charset="-122"/>
                    <a:ea typeface="黑体" panose="02010609060101010101" pitchFamily="49" charset="-122"/>
                  </a:rPr>
                  <a:t>计算</a:t>
                </a:r>
                <a14:m>
                  <m:oMath xmlns:m="http://schemas.openxmlformats.org/officeDocument/2006/math">
                    <m:sSub>
                      <m:sSubPr>
                        <m:ctrlPr>
                          <a:rPr lang="en-US" altLang="zh-CN" sz="2400" b="0" i="1">
                            <a:solidFill>
                              <a:srgbClr val="1557AE"/>
                            </a:solidFill>
                            <a:latin typeface="Cambria Math" panose="02040503050406030204" pitchFamily="18" charset="0"/>
                          </a:rPr>
                        </m:ctrlPr>
                      </m:sSubPr>
                      <m:e>
                        <m:r>
                          <a:rPr lang="en-US" altLang="zh-CN" sz="2400" b="0" i="1">
                            <a:solidFill>
                              <a:srgbClr val="1557AE"/>
                            </a:solidFill>
                            <a:latin typeface="Cambria Math" panose="02040503050406030204" pitchFamily="18" charset="0"/>
                          </a:rPr>
                          <m:t>𝑅</m:t>
                        </m:r>
                      </m:e>
                      <m:sub>
                        <m:r>
                          <a:rPr lang="en-US" altLang="zh-CN" sz="2400" b="0" i="1">
                            <a:solidFill>
                              <a:srgbClr val="1557AE"/>
                            </a:solidFill>
                            <a:latin typeface="Cambria Math" panose="02040503050406030204" pitchFamily="18" charset="0"/>
                          </a:rPr>
                          <m:t>𝑡</m:t>
                        </m:r>
                        <m:r>
                          <a:rPr lang="en-US" altLang="zh-CN" sz="2400" b="0" i="1">
                            <a:solidFill>
                              <a:srgbClr val="1557AE"/>
                            </a:solidFill>
                            <a:latin typeface="Cambria Math" panose="02040503050406030204" pitchFamily="18" charset="0"/>
                          </a:rPr>
                          <m:t>+1</m:t>
                        </m:r>
                      </m:sub>
                    </m:sSub>
                    <m:r>
                      <a:rPr lang="en-US" altLang="zh-CN" sz="2400" b="0" i="1">
                        <a:solidFill>
                          <a:srgbClr val="1557AE"/>
                        </a:solidFill>
                        <a:latin typeface="Cambria Math" panose="02040503050406030204" pitchFamily="18" charset="0"/>
                      </a:rPr>
                      <m:t>=</m:t>
                    </m:r>
                    <m:r>
                      <a:rPr lang="en-US" altLang="zh-CN" sz="2400" b="0" i="1">
                        <a:solidFill>
                          <a:srgbClr val="1557AE"/>
                        </a:solidFill>
                        <a:latin typeface="Cambria Math" panose="02040503050406030204" pitchFamily="18" charset="0"/>
                      </a:rPr>
                      <m:t>𝑑𝑀</m:t>
                    </m:r>
                    <m:sSub>
                      <m:sSubPr>
                        <m:ctrlPr>
                          <a:rPr lang="en-US" altLang="zh-CN" sz="2400" b="0" i="1">
                            <a:solidFill>
                              <a:srgbClr val="1557AE"/>
                            </a:solidFill>
                            <a:latin typeface="Cambria Math" panose="02040503050406030204" pitchFamily="18" charset="0"/>
                          </a:rPr>
                        </m:ctrlPr>
                      </m:sSubPr>
                      <m:e>
                        <m:r>
                          <a:rPr lang="en-US" altLang="zh-CN" sz="2400" b="0" i="1">
                            <a:solidFill>
                              <a:srgbClr val="1557AE"/>
                            </a:solidFill>
                            <a:latin typeface="Cambria Math" panose="02040503050406030204" pitchFamily="18" charset="0"/>
                          </a:rPr>
                          <m:t>𝑅</m:t>
                        </m:r>
                      </m:e>
                      <m:sub>
                        <m:r>
                          <a:rPr lang="en-US" altLang="zh-CN" sz="2400" b="0" i="1">
                            <a:solidFill>
                              <a:srgbClr val="1557AE"/>
                            </a:solidFill>
                            <a:latin typeface="Cambria Math" panose="02040503050406030204" pitchFamily="18" charset="0"/>
                          </a:rPr>
                          <m:t>𝑡</m:t>
                        </m:r>
                      </m:sub>
                    </m:sSub>
                    <m:r>
                      <a:rPr lang="en-US" altLang="zh-CN" sz="2400" b="0" i="1">
                        <a:solidFill>
                          <a:srgbClr val="1557AE"/>
                        </a:solidFill>
                        <a:latin typeface="Cambria Math" panose="02040503050406030204" pitchFamily="18" charset="0"/>
                      </a:rPr>
                      <m:t>+</m:t>
                    </m:r>
                    <m:f>
                      <m:fPr>
                        <m:ctrlPr>
                          <a:rPr lang="en-US" altLang="zh-CN" sz="2400" b="0" i="1">
                            <a:solidFill>
                              <a:srgbClr val="1557AE"/>
                            </a:solidFill>
                            <a:latin typeface="Cambria Math" panose="02040503050406030204" pitchFamily="18" charset="0"/>
                          </a:rPr>
                        </m:ctrlPr>
                      </m:fPr>
                      <m:num>
                        <m:r>
                          <a:rPr lang="en-US" altLang="zh-CN" sz="2400" b="0" i="1">
                            <a:solidFill>
                              <a:srgbClr val="1557AE"/>
                            </a:solidFill>
                            <a:latin typeface="Cambria Math" panose="02040503050406030204" pitchFamily="18" charset="0"/>
                          </a:rPr>
                          <m:t>1−</m:t>
                        </m:r>
                        <m:r>
                          <a:rPr lang="en-US" altLang="zh-CN" sz="2400" b="0" i="1">
                            <a:solidFill>
                              <a:srgbClr val="1557AE"/>
                            </a:solidFill>
                            <a:latin typeface="Cambria Math" panose="02040503050406030204" pitchFamily="18" charset="0"/>
                          </a:rPr>
                          <m:t>𝑑</m:t>
                        </m:r>
                      </m:num>
                      <m:den>
                        <m:r>
                          <a:rPr lang="en-US" altLang="zh-CN" sz="2400" b="0" i="1">
                            <a:solidFill>
                              <a:srgbClr val="1557AE"/>
                            </a:solidFill>
                            <a:latin typeface="Cambria Math" panose="02040503050406030204" pitchFamily="18" charset="0"/>
                          </a:rPr>
                          <m:t>𝑛</m:t>
                        </m:r>
                      </m:den>
                    </m:f>
                    <m:r>
                      <a:rPr lang="en-US" altLang="zh-CN" sz="2400" i="1">
                        <a:solidFill>
                          <a:srgbClr val="1557AE"/>
                        </a:solidFill>
                        <a:latin typeface="Cambria Math" panose="02040503050406030204" pitchFamily="18" charset="0"/>
                      </a:rPr>
                      <m:t>𝟏</m:t>
                    </m:r>
                  </m:oMath>
                </a14:m>
                <a:endParaRPr lang="zh-CN" altLang="en-US" sz="2400" dirty="0">
                  <a:solidFill>
                    <a:srgbClr val="1557AE"/>
                  </a:solidFill>
                </a:endParaRPr>
              </a:p>
            </p:txBody>
          </p:sp>
        </mc:Choice>
        <mc:Fallback xmlns="">
          <p:sp>
            <p:nvSpPr>
              <p:cNvPr id="42" name="文本框 41">
                <a:extLst>
                  <a:ext uri="{FF2B5EF4-FFF2-40B4-BE49-F238E27FC236}">
                    <a16:creationId xmlns:a16="http://schemas.microsoft.com/office/drawing/2014/main" id="{2762A2B5-A295-4963-BA59-6409DA7763C8}"/>
                  </a:ext>
                </a:extLst>
              </p:cNvPr>
              <p:cNvSpPr txBox="1">
                <a:spLocks noRot="1" noChangeAspect="1" noMove="1" noResize="1" noEditPoints="1" noAdjustHandles="1" noChangeArrowheads="1" noChangeShapeType="1" noTextEdit="1"/>
              </p:cNvSpPr>
              <p:nvPr/>
            </p:nvSpPr>
            <p:spPr>
              <a:xfrm>
                <a:off x="251520" y="2996952"/>
                <a:ext cx="4392488" cy="1710212"/>
              </a:xfrm>
              <a:prstGeom prst="rect">
                <a:avLst/>
              </a:prstGeom>
              <a:blipFill>
                <a:blip r:embed="rId3"/>
                <a:stretch>
                  <a:fillRect l="-1803" b="-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66E7920-1A8B-4591-97F3-F5BFF646A712}"/>
                  </a:ext>
                </a:extLst>
              </p:cNvPr>
              <p:cNvSpPr txBox="1"/>
              <p:nvPr/>
            </p:nvSpPr>
            <p:spPr>
              <a:xfrm>
                <a:off x="2716515" y="2636912"/>
                <a:ext cx="5599901" cy="118590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𝑑𝑀</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4"/>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2/5</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4/15</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a:latin typeface="Cambria Math" panose="02040503050406030204" pitchFamily="18" charset="0"/>
                                </a:rPr>
                                <m:t>2/5</m:t>
                              </m:r>
                            </m:e>
                          </m:mr>
                          <m:mr>
                            <m:e>
                              <m:r>
                                <a:rPr lang="en-US" altLang="zh-CN" b="0" i="1">
                                  <a:latin typeface="Cambria Math" panose="02040503050406030204" pitchFamily="18" charset="0"/>
                                </a:rPr>
                                <m:t>4/15</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r>
                                <a:rPr lang="en-US" altLang="zh-CN" b="0" i="1">
                                  <a:latin typeface="Cambria Math" panose="02040503050406030204" pitchFamily="18" charset="0"/>
                                </a:rPr>
                                <m:t>/5</m:t>
                              </m:r>
                            </m:e>
                            <m:e>
                              <m:r>
                                <a:rPr lang="en-US" altLang="zh-CN" b="0" i="1">
                                  <a:latin typeface="Cambria Math" panose="02040503050406030204" pitchFamily="18" charset="0"/>
                                </a:rPr>
                                <m:t>2/5</m:t>
                              </m:r>
                            </m:e>
                          </m:mr>
                          <m:mr>
                            <m:e>
                              <m:r>
                                <a:rPr lang="en-US" altLang="zh-CN" b="0" i="1">
                                  <a:latin typeface="Cambria Math" panose="02040503050406030204" pitchFamily="18" charset="0"/>
                                </a:rPr>
                                <m:t>4/15</m:t>
                              </m:r>
                            </m:e>
                            <m:e>
                              <m:r>
                                <a:rPr lang="en-US" altLang="zh-CN" b="0" i="1">
                                  <a:latin typeface="Cambria Math" panose="02040503050406030204" pitchFamily="18" charset="0"/>
                                </a:rPr>
                                <m:t>2/5</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d>
                  </m:oMath>
                </a14:m>
                <a:r>
                  <a:rPr lang="zh-CN" altLang="en-US" b="0" dirty="0"/>
                  <a:t>     </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𝑑</m:t>
                        </m:r>
                      </m:num>
                      <m:den>
                        <m:r>
                          <a:rPr lang="en-US" altLang="zh-CN" b="0" i="1" dirty="0" smtClean="0">
                            <a:latin typeface="Cambria Math" panose="02040503050406030204" pitchFamily="18" charset="0"/>
                          </a:rPr>
                          <m:t>𝑛</m:t>
                        </m:r>
                      </m:den>
                    </m:f>
                    <m:r>
                      <a:rPr lang="en-US" altLang="zh-CN" b="1" i="1" dirty="0" smtClean="0">
                        <a:latin typeface="Cambria Math" panose="02040503050406030204" pitchFamily="18" charset="0"/>
                      </a:rPr>
                      <m:t>𝟏</m:t>
                    </m:r>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m>
                          <m:mPr>
                            <m:mcs>
                              <m:mc>
                                <m:mcPr>
                                  <m:count m:val="1"/>
                                  <m:mcJc m:val="center"/>
                                </m:mcPr>
                              </m:mc>
                            </m:mcs>
                            <m:ctrlPr>
                              <a:rPr lang="en-US" altLang="zh-CN" b="0" i="1" dirty="0" smtClean="0">
                                <a:latin typeface="Cambria Math" panose="02040503050406030204" pitchFamily="18" charset="0"/>
                              </a:rPr>
                            </m:ctrlPr>
                          </m:mPr>
                          <m:mr>
                            <m:e>
                              <m:r>
                                <m:rPr>
                                  <m:brk m:alnAt="7"/>
                                </m:rP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/20</m:t>
                              </m:r>
                            </m:e>
                          </m:mr>
                          <m:mr>
                            <m:e>
                              <m:r>
                                <a:rPr lang="en-US" altLang="zh-CN" b="0" i="1" dirty="0" smtClean="0">
                                  <a:latin typeface="Cambria Math" panose="02040503050406030204" pitchFamily="18" charset="0"/>
                                </a:rPr>
                                <m:t>1/20</m:t>
                              </m:r>
                            </m:e>
                          </m:mr>
                          <m:mr>
                            <m:e>
                              <m:r>
                                <a:rPr lang="en-US" altLang="zh-CN" b="0" i="1" dirty="0" smtClean="0">
                                  <a:latin typeface="Cambria Math" panose="02040503050406030204" pitchFamily="18" charset="0"/>
                                </a:rPr>
                                <m:t>1/20</m:t>
                              </m:r>
                            </m:e>
                          </m:mr>
                          <m:mr>
                            <m:e>
                              <m:r>
                                <a:rPr lang="en-US" altLang="zh-CN" b="0" i="1" dirty="0" smtClean="0">
                                  <a:latin typeface="Cambria Math" panose="02040503050406030204" pitchFamily="18" charset="0"/>
                                </a:rPr>
                                <m:t>1/20</m:t>
                              </m:r>
                            </m:e>
                          </m:mr>
                        </m:m>
                      </m:e>
                    </m:d>
                  </m:oMath>
                </a14:m>
                <a:endParaRPr lang="zh-CN" altLang="en-US" b="0" dirty="0"/>
              </a:p>
            </p:txBody>
          </p:sp>
        </mc:Choice>
        <mc:Fallback xmlns="">
          <p:sp>
            <p:nvSpPr>
              <p:cNvPr id="43" name="文本框 42">
                <a:extLst>
                  <a:ext uri="{FF2B5EF4-FFF2-40B4-BE49-F238E27FC236}">
                    <a16:creationId xmlns:a16="http://schemas.microsoft.com/office/drawing/2014/main" id="{266E7920-1A8B-4591-97F3-F5BFF646A712}"/>
                  </a:ext>
                </a:extLst>
              </p:cNvPr>
              <p:cNvSpPr txBox="1">
                <a:spLocks noRot="1" noChangeAspect="1" noMove="1" noResize="1" noEditPoints="1" noAdjustHandles="1" noChangeArrowheads="1" noChangeShapeType="1" noTextEdit="1"/>
              </p:cNvSpPr>
              <p:nvPr/>
            </p:nvSpPr>
            <p:spPr>
              <a:xfrm>
                <a:off x="2716515" y="2636912"/>
                <a:ext cx="5599901" cy="118590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041A8FDC-51E5-477D-AE70-6553EC405E18}"/>
                  </a:ext>
                </a:extLst>
              </p:cNvPr>
              <p:cNvSpPr/>
              <p:nvPr/>
            </p:nvSpPr>
            <p:spPr>
              <a:xfrm>
                <a:off x="724299" y="4684407"/>
                <a:ext cx="7695402" cy="1564595"/>
              </a:xfrm>
              <a:prstGeom prst="rect">
                <a:avLst/>
              </a:prstGeom>
            </p:spPr>
            <p:txBody>
              <a:bodyPr wrap="square">
                <a:spAutoFit/>
              </a:bodyPr>
              <a:lstStyle/>
              <a:p>
                <a:pPr algn="just"/>
                <a14:m>
                  <m:oMath xmlns:m="http://schemas.openxmlformats.org/officeDocument/2006/math">
                    <m:d>
                      <m:dPr>
                        <m:begChr m:val="["/>
                        <m:endChr m:val="]"/>
                        <m:ctrlPr>
                          <a:rPr lang="en-US" altLang="zh-CN" b="0" i="1" dirty="0" smtClean="0">
                            <a:latin typeface="Cambria Math" panose="02040503050406030204" pitchFamily="18" charset="0"/>
                          </a:rPr>
                        </m:ctrlPr>
                      </m:dPr>
                      <m:e>
                        <m:eqArr>
                          <m:eqArrPr>
                            <m:ctrlPr>
                              <a:rPr lang="en-US" altLang="zh-CN" b="0" i="1" dirty="0" smtClean="0">
                                <a:latin typeface="Cambria Math" panose="02040503050406030204" pitchFamily="18" charset="0"/>
                              </a:rPr>
                            </m:ctrlPr>
                          </m:eqArrPr>
                          <m:e>
                            <m:r>
                              <a:rPr lang="en-US" altLang="zh-CN" b="0" i="1" dirty="0" smtClean="0">
                                <a:latin typeface="Cambria Math" panose="02040503050406030204" pitchFamily="18" charset="0"/>
                              </a:rPr>
                              <m:t>𝑃𝑅</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e>
                          <m:e>
                            <m:r>
                              <a:rPr lang="en-US" altLang="zh-CN" b="0" i="1" dirty="0" smtClean="0">
                                <a:latin typeface="Cambria Math" panose="02040503050406030204" pitchFamily="18" charset="0"/>
                              </a:rPr>
                              <m:t>𝑃𝑅</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e>
                          <m:e>
                            <m:r>
                              <a:rPr lang="en-US" altLang="zh-CN" b="0" i="1" dirty="0" smtClean="0">
                                <a:latin typeface="Cambria Math" panose="02040503050406030204" pitchFamily="18" charset="0"/>
                              </a:rPr>
                              <m:t>𝑃𝑅</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𝐶</m:t>
                            </m:r>
                            <m:r>
                              <a:rPr lang="en-US" altLang="zh-CN" b="0" i="1" dirty="0" smtClean="0">
                                <a:latin typeface="Cambria Math" panose="02040503050406030204" pitchFamily="18" charset="0"/>
                              </a:rPr>
                              <m:t>)</m:t>
                            </m:r>
                          </m:e>
                          <m:e>
                            <m:r>
                              <a:rPr lang="en-US" altLang="zh-CN" b="0" i="1" dirty="0" smtClean="0">
                                <a:latin typeface="Cambria Math" panose="02040503050406030204" pitchFamily="18" charset="0"/>
                              </a:rPr>
                              <m:t>𝑃𝑅</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𝐷</m:t>
                            </m:r>
                            <m:r>
                              <a:rPr lang="en-US" altLang="zh-CN" b="0" i="1" dirty="0" smtClean="0">
                                <a:latin typeface="Cambria Math" panose="02040503050406030204" pitchFamily="18" charset="0"/>
                              </a:rPr>
                              <m:t>)</m:t>
                            </m:r>
                          </m:e>
                        </m:eqArr>
                      </m:e>
                    </m:d>
                    <m:r>
                      <a:rPr lang="en-US" altLang="zh-CN" b="0" i="1" dirty="0">
                        <a:latin typeface="Cambria Math" panose="02040503050406030204" pitchFamily="18" charset="0"/>
                      </a:rPr>
                      <m:t>=</m:t>
                    </m:r>
                    <m:d>
                      <m:dPr>
                        <m:begChr m:val="["/>
                        <m:endChr m:val="]"/>
                        <m:ctrlPr>
                          <a:rPr lang="en-US" altLang="zh-CN" b="0" i="1" dirty="0">
                            <a:latin typeface="Cambria Math" panose="02040503050406030204" pitchFamily="18" charset="0"/>
                          </a:rPr>
                        </m:ctrlPr>
                      </m:dPr>
                      <m:e>
                        <m:m>
                          <m:mPr>
                            <m:mcs>
                              <m:mc>
                                <m:mcPr>
                                  <m:count m:val="1"/>
                                  <m:mcJc m:val="center"/>
                                </m:mcPr>
                              </m:mc>
                            </m:mcs>
                            <m:ctrlPr>
                              <a:rPr lang="en-US" altLang="zh-CN" b="0" i="1" dirty="0">
                                <a:latin typeface="Cambria Math" panose="02040503050406030204" pitchFamily="18" charset="0"/>
                              </a:rPr>
                            </m:ctrlPr>
                          </m:mPr>
                          <m:mr>
                            <m:e>
                              <m:r>
                                <m:rPr>
                                  <m:brk m:alnAt="7"/>
                                </m:rPr>
                                <a:rPr lang="en-US" altLang="zh-CN" b="0" i="1" dirty="0">
                                  <a:latin typeface="Cambria Math" panose="02040503050406030204" pitchFamily="18" charset="0"/>
                                </a:rPr>
                                <m:t>1</m:t>
                              </m:r>
                              <m:r>
                                <a:rPr lang="en-US" altLang="zh-CN" b="0" i="1" dirty="0">
                                  <a:latin typeface="Cambria Math" panose="02040503050406030204" pitchFamily="18" charset="0"/>
                                </a:rPr>
                                <m:t>/4</m:t>
                              </m:r>
                            </m:e>
                          </m:mr>
                          <m:mr>
                            <m:e>
                              <m:r>
                                <a:rPr lang="en-US" altLang="zh-CN" b="0" i="1" dirty="0">
                                  <a:latin typeface="Cambria Math" panose="02040503050406030204" pitchFamily="18" charset="0"/>
                                </a:rPr>
                                <m:t>1/4</m:t>
                              </m:r>
                            </m:e>
                          </m:mr>
                          <m:mr>
                            <m:e>
                              <m:r>
                                <a:rPr lang="en-US" altLang="zh-CN" b="0" i="1" dirty="0">
                                  <a:latin typeface="Cambria Math" panose="02040503050406030204" pitchFamily="18" charset="0"/>
                                </a:rPr>
                                <m:t>1/4</m:t>
                              </m:r>
                            </m:e>
                          </m:mr>
                          <m:mr>
                            <m:e>
                              <m:r>
                                <a:rPr lang="en-US" altLang="zh-CN" b="0" i="1" dirty="0">
                                  <a:latin typeface="Cambria Math" panose="02040503050406030204" pitchFamily="18" charset="0"/>
                                </a:rPr>
                                <m:t>1/4</m:t>
                              </m:r>
                            </m:e>
                          </m:mr>
                        </m:m>
                      </m:e>
                    </m:d>
                  </m:oMath>
                </a14:m>
                <a:r>
                  <a:rPr lang="zh-CN" altLang="en-US" b="0" dirty="0"/>
                  <a:t>，</a:t>
                </a:r>
                <a:r>
                  <a:rPr lang="en-US" altLang="zh-CN" b="0" dirty="0"/>
                  <a:t> </a:t>
                </a:r>
                <a14:m>
                  <m:oMath xmlns:m="http://schemas.openxmlformats.org/officeDocument/2006/math">
                    <m:d>
                      <m:dPr>
                        <m:begChr m:val="["/>
                        <m:endChr m:val="]"/>
                        <m:ctrlPr>
                          <a:rPr lang="en-US" altLang="zh-CN" b="0" i="1" dirty="0">
                            <a:latin typeface="Cambria Math" panose="02040503050406030204" pitchFamily="18" charset="0"/>
                          </a:rPr>
                        </m:ctrlPr>
                      </m:dPr>
                      <m:e>
                        <m:m>
                          <m:mPr>
                            <m:mcs>
                              <m:mc>
                                <m:mcPr>
                                  <m:count m:val="1"/>
                                  <m:mcJc m:val="center"/>
                                </m:mcPr>
                              </m:mc>
                            </m:mcs>
                            <m:ctrlPr>
                              <a:rPr lang="en-US" altLang="zh-CN" b="0" i="1" dirty="0">
                                <a:latin typeface="Cambria Math" panose="02040503050406030204" pitchFamily="18" charset="0"/>
                              </a:rPr>
                            </m:ctrlPr>
                          </m:mPr>
                          <m:mr>
                            <m:e>
                              <m:r>
                                <a:rPr lang="en-US" altLang="zh-CN" b="0" i="1" dirty="0" smtClean="0">
                                  <a:latin typeface="Cambria Math" panose="02040503050406030204" pitchFamily="18" charset="0"/>
                                </a:rPr>
                                <m:t>9</m:t>
                              </m:r>
                              <m:r>
                                <a:rPr lang="en-US" altLang="zh-CN" b="0" i="1" dirty="0">
                                  <a:latin typeface="Cambria Math" panose="02040503050406030204" pitchFamily="18" charset="0"/>
                                </a:rPr>
                                <m:t>/</m:t>
                              </m:r>
                              <m:r>
                                <a:rPr lang="en-US" altLang="zh-CN" b="0" i="1" dirty="0" smtClean="0">
                                  <a:latin typeface="Cambria Math" panose="02040503050406030204" pitchFamily="18" charset="0"/>
                                </a:rPr>
                                <m:t>60</m:t>
                              </m:r>
                            </m:e>
                          </m:mr>
                          <m:mr>
                            <m:e>
                              <m:r>
                                <a:rPr lang="en-US" altLang="zh-CN" b="0" i="1" dirty="0" smtClean="0">
                                  <a:latin typeface="Cambria Math" panose="02040503050406030204" pitchFamily="18" charset="0"/>
                                </a:rPr>
                                <m:t>13</m:t>
                              </m:r>
                              <m:r>
                                <a:rPr lang="en-US" altLang="zh-CN" b="0" i="1" dirty="0">
                                  <a:latin typeface="Cambria Math" panose="02040503050406030204" pitchFamily="18" charset="0"/>
                                </a:rPr>
                                <m:t>/60</m:t>
                              </m:r>
                            </m:e>
                          </m:mr>
                          <m:mr>
                            <m:e>
                              <m:r>
                                <a:rPr lang="en-US" altLang="zh-CN" b="0" i="1" dirty="0" smtClean="0">
                                  <a:latin typeface="Cambria Math" panose="02040503050406030204" pitchFamily="18" charset="0"/>
                                </a:rPr>
                                <m:t>25</m:t>
                              </m:r>
                              <m:r>
                                <a:rPr lang="en-US" altLang="zh-CN" b="0" i="1" dirty="0">
                                  <a:latin typeface="Cambria Math" panose="02040503050406030204" pitchFamily="18" charset="0"/>
                                </a:rPr>
                                <m:t>/60</m:t>
                              </m:r>
                            </m:e>
                          </m:mr>
                          <m:mr>
                            <m:e>
                              <m:r>
                                <a:rPr lang="en-US" altLang="zh-CN" b="0" i="1" dirty="0" smtClean="0">
                                  <a:latin typeface="Cambria Math" panose="02040503050406030204" pitchFamily="18" charset="0"/>
                                </a:rPr>
                                <m:t>13/</m:t>
                              </m:r>
                              <m:r>
                                <a:rPr lang="en-US" altLang="zh-CN" b="0" i="1" dirty="0">
                                  <a:latin typeface="Cambria Math" panose="02040503050406030204" pitchFamily="18" charset="0"/>
                                </a:rPr>
                                <m:t>60</m:t>
                              </m:r>
                            </m:e>
                          </m:mr>
                        </m:m>
                      </m:e>
                    </m:d>
                  </m:oMath>
                </a14:m>
                <a:r>
                  <a:rPr lang="zh-CN" altLang="en-US" b="0" dirty="0"/>
                  <a:t>，</a:t>
                </a:r>
                <a:r>
                  <a:rPr lang="en-US" altLang="zh-CN" b="0" dirty="0"/>
                  <a:t> </a:t>
                </a:r>
                <a14:m>
                  <m:oMath xmlns:m="http://schemas.openxmlformats.org/officeDocument/2006/math">
                    <m:d>
                      <m:dPr>
                        <m:begChr m:val="["/>
                        <m:endChr m:val="]"/>
                        <m:ctrlPr>
                          <a:rPr lang="en-US" altLang="zh-CN" b="0" i="1" dirty="0">
                            <a:latin typeface="Cambria Math" panose="02040503050406030204" pitchFamily="18" charset="0"/>
                          </a:rPr>
                        </m:ctrlPr>
                      </m:dPr>
                      <m:e>
                        <m:m>
                          <m:mPr>
                            <m:mcs>
                              <m:mc>
                                <m:mcPr>
                                  <m:count m:val="1"/>
                                  <m:mcJc m:val="center"/>
                                </m:mcPr>
                              </m:mc>
                            </m:mcs>
                            <m:ctrlPr>
                              <a:rPr lang="en-US" altLang="zh-CN" b="0" i="1" dirty="0">
                                <a:latin typeface="Cambria Math" panose="02040503050406030204" pitchFamily="18" charset="0"/>
                              </a:rPr>
                            </m:ctrlPr>
                          </m:mPr>
                          <m:mr>
                            <m:e>
                              <m:r>
                                <m:rPr>
                                  <m:brk m:alnAt="7"/>
                                </m:rPr>
                                <a:rPr lang="en-US" altLang="zh-CN" b="0" i="1" dirty="0" smtClean="0">
                                  <a:latin typeface="Cambria Math" panose="02040503050406030204" pitchFamily="18" charset="0"/>
                                </a:rPr>
                                <m:t>4</m:t>
                              </m:r>
                              <m:r>
                                <a:rPr lang="en-US" altLang="zh-CN" b="0" i="1" dirty="0" smtClean="0">
                                  <a:latin typeface="Cambria Math" panose="02040503050406030204" pitchFamily="18" charset="0"/>
                                </a:rPr>
                                <m:t>1/</m:t>
                              </m:r>
                              <m:r>
                                <a:rPr lang="en-US" altLang="zh-CN" b="0" i="1" dirty="0">
                                  <a:latin typeface="Cambria Math" panose="02040503050406030204" pitchFamily="18" charset="0"/>
                                </a:rPr>
                                <m:t>3</m:t>
                              </m:r>
                              <m:r>
                                <a:rPr lang="en-US" altLang="zh-CN" b="0" i="1" dirty="0" smtClean="0">
                                  <a:latin typeface="Cambria Math" panose="02040503050406030204" pitchFamily="18" charset="0"/>
                                </a:rPr>
                                <m:t>00</m:t>
                              </m:r>
                            </m:e>
                          </m:mr>
                          <m:mr>
                            <m:e>
                              <m:r>
                                <a:rPr lang="en-US" altLang="zh-CN" b="0" i="1" dirty="0" smtClean="0">
                                  <a:latin typeface="Cambria Math" panose="02040503050406030204" pitchFamily="18" charset="0"/>
                                </a:rPr>
                                <m:t>53</m:t>
                              </m:r>
                              <m:r>
                                <a:rPr lang="en-US" altLang="zh-CN" b="0" i="1" dirty="0">
                                  <a:latin typeface="Cambria Math" panose="02040503050406030204" pitchFamily="18" charset="0"/>
                                </a:rPr>
                                <m:t>/300</m:t>
                              </m:r>
                            </m:e>
                          </m:mr>
                          <m:mr>
                            <m:e>
                              <m:r>
                                <a:rPr lang="en-US" altLang="zh-CN" b="0" i="1" dirty="0" smtClean="0">
                                  <a:latin typeface="Cambria Math" panose="02040503050406030204" pitchFamily="18" charset="0"/>
                                </a:rPr>
                                <m:t>153</m:t>
                              </m:r>
                              <m:r>
                                <a:rPr lang="en-US" altLang="zh-CN" b="0" i="1" dirty="0">
                                  <a:latin typeface="Cambria Math" panose="02040503050406030204" pitchFamily="18" charset="0"/>
                                </a:rPr>
                                <m:t>/300</m:t>
                              </m:r>
                            </m:e>
                          </m:mr>
                          <m:mr>
                            <m:e>
                              <m:r>
                                <a:rPr lang="en-US" altLang="zh-CN" b="0" i="1" dirty="0" smtClean="0">
                                  <a:latin typeface="Cambria Math" panose="02040503050406030204" pitchFamily="18" charset="0"/>
                                </a:rPr>
                                <m:t>53</m:t>
                              </m:r>
                              <m:r>
                                <a:rPr lang="en-US" altLang="zh-CN" b="0" i="1" dirty="0">
                                  <a:latin typeface="Cambria Math" panose="02040503050406030204" pitchFamily="18" charset="0"/>
                                </a:rPr>
                                <m:t>/300</m:t>
                              </m:r>
                            </m:e>
                          </m:mr>
                        </m:m>
                      </m:e>
                    </m:d>
                  </m:oMath>
                </a14:m>
                <a:r>
                  <a:rPr lang="zh-CN" altLang="en-US" b="0" dirty="0"/>
                  <a:t>，</a:t>
                </a:r>
                <a:r>
                  <a:rPr lang="en-US" altLang="zh-CN" b="0" dirty="0"/>
                  <a:t> </a:t>
                </a:r>
                <a14:m>
                  <m:oMath xmlns:m="http://schemas.openxmlformats.org/officeDocument/2006/math">
                    <m:d>
                      <m:dPr>
                        <m:begChr m:val="["/>
                        <m:endChr m:val="]"/>
                        <m:ctrlPr>
                          <a:rPr lang="en-US" altLang="zh-CN" b="0" i="1" dirty="0">
                            <a:latin typeface="Cambria Math" panose="02040503050406030204" pitchFamily="18" charset="0"/>
                          </a:rPr>
                        </m:ctrlPr>
                      </m:dPr>
                      <m:e>
                        <m:m>
                          <m:mPr>
                            <m:mcs>
                              <m:mc>
                                <m:mcPr>
                                  <m:count m:val="1"/>
                                  <m:mcJc m:val="center"/>
                                </m:mcPr>
                              </m:mc>
                            </m:mcs>
                            <m:ctrlPr>
                              <a:rPr lang="en-US" altLang="zh-CN" b="0" i="1" dirty="0">
                                <a:latin typeface="Cambria Math" panose="02040503050406030204" pitchFamily="18" charset="0"/>
                              </a:rPr>
                            </m:ctrlPr>
                          </m:mPr>
                          <m:mr>
                            <m:e>
                              <m:r>
                                <m:rPr>
                                  <m:brk m:alnAt="7"/>
                                </m:rPr>
                                <a:rPr lang="en-US" altLang="zh-CN" b="0" i="1" dirty="0" smtClean="0">
                                  <a:latin typeface="Cambria Math" panose="02040503050406030204" pitchFamily="18" charset="0"/>
                                </a:rPr>
                                <m:t>5</m:t>
                              </m:r>
                              <m:r>
                                <a:rPr lang="en-US" altLang="zh-CN" b="0" i="1" dirty="0" smtClean="0">
                                  <a:latin typeface="Cambria Math" panose="02040503050406030204" pitchFamily="18" charset="0"/>
                                </a:rPr>
                                <m:t>43</m:t>
                              </m:r>
                              <m:r>
                                <a:rPr lang="en-US" altLang="zh-CN" b="0" i="1" dirty="0">
                                  <a:latin typeface="Cambria Math" panose="02040503050406030204" pitchFamily="18" charset="0"/>
                                </a:rPr>
                                <m:t>/4</m:t>
                              </m:r>
                              <m:r>
                                <a:rPr lang="en-US" altLang="zh-CN" b="0" i="1" dirty="0" smtClean="0">
                                  <a:latin typeface="Cambria Math" panose="02040503050406030204" pitchFamily="18" charset="0"/>
                                </a:rPr>
                                <m:t>500</m:t>
                              </m:r>
                            </m:e>
                          </m:mr>
                          <m:mr>
                            <m:e>
                              <m:r>
                                <a:rPr lang="en-US" altLang="zh-CN" b="0" i="1" dirty="0" smtClean="0">
                                  <a:latin typeface="Cambria Math" panose="02040503050406030204" pitchFamily="18" charset="0"/>
                                </a:rPr>
                                <m:t>707</m:t>
                              </m:r>
                              <m:r>
                                <a:rPr lang="en-US" altLang="zh-CN" b="0" i="1" dirty="0">
                                  <a:latin typeface="Cambria Math" panose="02040503050406030204" pitchFamily="18" charset="0"/>
                                </a:rPr>
                                <m:t>/4500</m:t>
                              </m:r>
                            </m:e>
                          </m:mr>
                          <m:mr>
                            <m:e>
                              <m:r>
                                <a:rPr lang="en-US" altLang="zh-CN" b="0" i="1" dirty="0" smtClean="0">
                                  <a:latin typeface="Cambria Math" panose="02040503050406030204" pitchFamily="18" charset="0"/>
                                </a:rPr>
                                <m:t>2</m:t>
                              </m:r>
                              <m:r>
                                <m:rPr>
                                  <m:brk m:alnAt="7"/>
                                </m:rPr>
                                <a:rPr lang="en-US" altLang="zh-CN" b="0" i="1" dirty="0">
                                  <a:latin typeface="Cambria Math" panose="02040503050406030204" pitchFamily="18" charset="0"/>
                                </a:rPr>
                                <m:t>5</m:t>
                              </m:r>
                              <m:r>
                                <a:rPr lang="en-US" altLang="zh-CN" b="0" i="1" dirty="0">
                                  <a:latin typeface="Cambria Math" panose="02040503050406030204" pitchFamily="18" charset="0"/>
                                </a:rPr>
                                <m:t>43/4500</m:t>
                              </m:r>
                            </m:e>
                          </m:mr>
                          <m:mr>
                            <m:e>
                              <m:r>
                                <a:rPr lang="en-US" altLang="zh-CN" b="0" i="1" dirty="0" smtClean="0">
                                  <a:latin typeface="Cambria Math" panose="02040503050406030204" pitchFamily="18" charset="0"/>
                                </a:rPr>
                                <m:t>707</m:t>
                              </m:r>
                              <m:r>
                                <a:rPr lang="en-US" altLang="zh-CN" b="0" i="1" dirty="0">
                                  <a:latin typeface="Cambria Math" panose="02040503050406030204" pitchFamily="18" charset="0"/>
                                </a:rPr>
                                <m:t>/4500</m:t>
                              </m:r>
                            </m:e>
                          </m:mr>
                        </m:m>
                      </m:e>
                    </m:d>
                  </m:oMath>
                </a14:m>
                <a:r>
                  <a:rPr lang="zh-CN" altLang="en-US" b="0" dirty="0"/>
                  <a:t>，</a:t>
                </a:r>
                <a:r>
                  <a:rPr lang="en-US" altLang="zh-CN" b="0" dirty="0"/>
                  <a:t>…</a:t>
                </a:r>
                <a:r>
                  <a:rPr lang="zh-CN" altLang="en-US" b="0" dirty="0"/>
                  <a:t>，</a:t>
                </a:r>
                <a:r>
                  <a:rPr lang="en-US" altLang="zh-CN" b="0" dirty="0"/>
                  <a:t> </a:t>
                </a:r>
                <a14:m>
                  <m:oMath xmlns:m="http://schemas.openxmlformats.org/officeDocument/2006/math">
                    <m:d>
                      <m:dPr>
                        <m:begChr m:val="["/>
                        <m:endChr m:val="]"/>
                        <m:ctrlPr>
                          <a:rPr lang="en-US" altLang="zh-CN" b="0" i="1" dirty="0">
                            <a:latin typeface="Cambria Math" panose="02040503050406030204" pitchFamily="18" charset="0"/>
                          </a:rPr>
                        </m:ctrlPr>
                      </m:dPr>
                      <m:e>
                        <m:m>
                          <m:mPr>
                            <m:mcs>
                              <m:mc>
                                <m:mcPr>
                                  <m:count m:val="1"/>
                                  <m:mcJc m:val="center"/>
                                </m:mcPr>
                              </m:mc>
                            </m:mcs>
                            <m:ctrlPr>
                              <a:rPr lang="en-US" altLang="zh-CN" b="0" i="1" dirty="0">
                                <a:latin typeface="Cambria Math" panose="02040503050406030204" pitchFamily="18" charset="0"/>
                              </a:rPr>
                            </m:ctrlPr>
                          </m:mPr>
                          <m:mr>
                            <m:e>
                              <m:r>
                                <m:rPr>
                                  <m:brk m:alnAt="7"/>
                                </m:rPr>
                                <a:rPr lang="en-US" altLang="zh-CN" b="0" i="1" dirty="0">
                                  <a:latin typeface="Cambria Math" panose="02040503050406030204" pitchFamily="18" charset="0"/>
                                </a:rPr>
                                <m:t>1</m:t>
                              </m:r>
                              <m:r>
                                <a:rPr lang="en-US" altLang="zh-CN" b="0" i="1" dirty="0" smtClean="0">
                                  <a:latin typeface="Cambria Math" panose="02040503050406030204" pitchFamily="18" charset="0"/>
                                </a:rPr>
                                <m:t>5/148</m:t>
                              </m:r>
                            </m:e>
                          </m:mr>
                          <m:mr>
                            <m:e>
                              <m:r>
                                <a:rPr lang="en-US" altLang="zh-CN" b="0" i="1" dirty="0">
                                  <a:latin typeface="Cambria Math" panose="02040503050406030204" pitchFamily="18" charset="0"/>
                                </a:rPr>
                                <m:t>1</m:t>
                              </m:r>
                              <m:r>
                                <a:rPr lang="en-US" altLang="zh-CN" b="0" i="1" dirty="0" smtClean="0">
                                  <a:latin typeface="Cambria Math" panose="02040503050406030204" pitchFamily="18" charset="0"/>
                                </a:rPr>
                                <m:t>9</m:t>
                              </m:r>
                              <m:r>
                                <a:rPr lang="en-US" altLang="zh-CN" b="0" i="1" dirty="0">
                                  <a:latin typeface="Cambria Math" panose="02040503050406030204" pitchFamily="18" charset="0"/>
                                </a:rPr>
                                <m:t>/</m:t>
                              </m:r>
                              <m:r>
                                <a:rPr lang="en-US" altLang="zh-CN" b="0" i="1" dirty="0" smtClean="0">
                                  <a:latin typeface="Cambria Math" panose="02040503050406030204" pitchFamily="18" charset="0"/>
                                </a:rPr>
                                <m:t>1</m:t>
                              </m:r>
                              <m:r>
                                <a:rPr lang="en-US" altLang="zh-CN" b="0" i="1" dirty="0">
                                  <a:latin typeface="Cambria Math" panose="02040503050406030204" pitchFamily="18" charset="0"/>
                                </a:rPr>
                                <m:t>4</m:t>
                              </m:r>
                              <m:r>
                                <a:rPr lang="en-US" altLang="zh-CN" b="0" i="1" dirty="0" smtClean="0">
                                  <a:latin typeface="Cambria Math" panose="02040503050406030204" pitchFamily="18" charset="0"/>
                                </a:rPr>
                                <m:t>8</m:t>
                              </m:r>
                            </m:e>
                          </m:mr>
                          <m:mr>
                            <m:e>
                              <m:r>
                                <a:rPr lang="en-US" altLang="zh-CN" b="0" i="1" dirty="0" smtClean="0">
                                  <a:solidFill>
                                    <a:srgbClr val="FF0000"/>
                                  </a:solidFill>
                                  <a:latin typeface="Cambria Math" panose="02040503050406030204" pitchFamily="18" charset="0"/>
                                </a:rPr>
                                <m:t>95</m:t>
                              </m:r>
                              <m:r>
                                <a:rPr lang="en-US" altLang="zh-CN" b="0" i="1" dirty="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1</m:t>
                              </m:r>
                              <m:r>
                                <a:rPr lang="en-US" altLang="zh-CN" b="0" i="1" dirty="0">
                                  <a:solidFill>
                                    <a:srgbClr val="FF0000"/>
                                  </a:solidFill>
                                  <a:latin typeface="Cambria Math" panose="02040503050406030204" pitchFamily="18" charset="0"/>
                                </a:rPr>
                                <m:t>4</m:t>
                              </m:r>
                              <m:r>
                                <a:rPr lang="en-US" altLang="zh-CN" b="0" i="1" dirty="0" smtClean="0">
                                  <a:solidFill>
                                    <a:srgbClr val="FF0000"/>
                                  </a:solidFill>
                                  <a:latin typeface="Cambria Math" panose="02040503050406030204" pitchFamily="18" charset="0"/>
                                </a:rPr>
                                <m:t>8</m:t>
                              </m:r>
                            </m:e>
                          </m:mr>
                          <m:mr>
                            <m:e>
                              <m:r>
                                <a:rPr lang="en-US" altLang="zh-CN" b="0" i="1" dirty="0">
                                  <a:latin typeface="Cambria Math" panose="02040503050406030204" pitchFamily="18" charset="0"/>
                                </a:rPr>
                                <m:t>1</m:t>
                              </m:r>
                              <m:r>
                                <a:rPr lang="en-US" altLang="zh-CN" b="0" i="1" dirty="0" smtClean="0">
                                  <a:latin typeface="Cambria Math" panose="02040503050406030204" pitchFamily="18" charset="0"/>
                                </a:rPr>
                                <m:t>9</m:t>
                              </m:r>
                              <m:r>
                                <a:rPr lang="en-US" altLang="zh-CN" b="0" i="1" dirty="0">
                                  <a:latin typeface="Cambria Math" panose="02040503050406030204" pitchFamily="18" charset="0"/>
                                </a:rPr>
                                <m:t>/</m:t>
                              </m:r>
                              <m:r>
                                <a:rPr lang="en-US" altLang="zh-CN" b="0" i="1" dirty="0" smtClean="0">
                                  <a:latin typeface="Cambria Math" panose="02040503050406030204" pitchFamily="18" charset="0"/>
                                </a:rPr>
                                <m:t>1</m:t>
                              </m:r>
                              <m:r>
                                <a:rPr lang="en-US" altLang="zh-CN" b="0" i="1" dirty="0">
                                  <a:latin typeface="Cambria Math" panose="02040503050406030204" pitchFamily="18" charset="0"/>
                                </a:rPr>
                                <m:t>4</m:t>
                              </m:r>
                              <m:r>
                                <a:rPr lang="en-US" altLang="zh-CN" b="0" i="1" dirty="0" smtClean="0">
                                  <a:latin typeface="Cambria Math" panose="02040503050406030204" pitchFamily="18" charset="0"/>
                                </a:rPr>
                                <m:t>8</m:t>
                              </m:r>
                            </m:e>
                          </m:mr>
                        </m:m>
                      </m:e>
                    </m:d>
                  </m:oMath>
                </a14:m>
                <a:endParaRPr lang="en-US" altLang="zh-CN" b="0" dirty="0"/>
              </a:p>
              <a:p>
                <a:pPr algn="just">
                  <a:lnSpc>
                    <a:spcPct val="150000"/>
                  </a:lnSpc>
                </a:pPr>
                <a:r>
                  <a:rPr lang="en-US" altLang="zh-CN" b="0" dirty="0"/>
                  <a:t>                </a:t>
                </a:r>
                <a14:m>
                  <m:oMath xmlns:m="http://schemas.openxmlformats.org/officeDocument/2006/math">
                    <m:sSub>
                      <m:sSubPr>
                        <m:ctrlPr>
                          <a:rPr lang="en-US" altLang="zh-CN" b="0" i="1" dirty="0">
                            <a:latin typeface="Cambria Math" panose="02040503050406030204" pitchFamily="18" charset="0"/>
                          </a:rPr>
                        </m:ctrlPr>
                      </m:sSubPr>
                      <m:e>
                        <m:r>
                          <a:rPr lang="en-US" altLang="zh-CN" b="0" i="1" dirty="0">
                            <a:latin typeface="Cambria Math" panose="02040503050406030204" pitchFamily="18" charset="0"/>
                          </a:rPr>
                          <m:t>𝑅</m:t>
                        </m:r>
                      </m:e>
                      <m:sub>
                        <m:r>
                          <a:rPr lang="en-US" altLang="zh-CN" b="0" i="1" dirty="0">
                            <a:latin typeface="Cambria Math" panose="02040503050406030204" pitchFamily="18" charset="0"/>
                          </a:rPr>
                          <m:t>0</m:t>
                        </m:r>
                      </m:sub>
                    </m:sSub>
                  </m:oMath>
                </a14:m>
                <a:r>
                  <a:rPr lang="zh-CN" altLang="en-US" b="0"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1</m:t>
                        </m:r>
                      </m:sub>
                    </m:sSub>
                  </m:oMath>
                </a14:m>
                <a:r>
                  <a:rPr lang="zh-CN" altLang="en-US" b="0"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2</m:t>
                        </m:r>
                      </m:sub>
                    </m:sSub>
                  </m:oMath>
                </a14:m>
                <a:r>
                  <a:rPr lang="zh-CN" altLang="en-US" b="0"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3</m:t>
                        </m:r>
                      </m:sub>
                    </m:sSub>
                  </m:oMath>
                </a14:m>
                <a:r>
                  <a:rPr lang="zh-CN" altLang="en-US" b="0" dirty="0"/>
                  <a:t>          </a:t>
                </a:r>
                <a:r>
                  <a:rPr lang="en-US" altLang="zh-CN" b="0" dirty="0"/>
                  <a:t>…</a:t>
                </a:r>
                <a:r>
                  <a:rPr lang="zh-CN" altLang="en-US" b="0"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ea typeface="Cambria Math" panose="02040503050406030204" pitchFamily="18" charset="0"/>
                          </a:rPr>
                          <m:t>∞</m:t>
                        </m:r>
                      </m:sub>
                    </m:sSub>
                  </m:oMath>
                </a14:m>
                <a:endParaRPr lang="zh-CN" altLang="en-US" b="0" dirty="0"/>
              </a:p>
            </p:txBody>
          </p:sp>
        </mc:Choice>
        <mc:Fallback xmlns="">
          <p:sp>
            <p:nvSpPr>
              <p:cNvPr id="44" name="矩形 43">
                <a:extLst>
                  <a:ext uri="{FF2B5EF4-FFF2-40B4-BE49-F238E27FC236}">
                    <a16:creationId xmlns:a16="http://schemas.microsoft.com/office/drawing/2014/main" id="{041A8FDC-51E5-477D-AE70-6553EC405E18}"/>
                  </a:ext>
                </a:extLst>
              </p:cNvPr>
              <p:cNvSpPr>
                <a:spLocks noRot="1" noChangeAspect="1" noMove="1" noResize="1" noEditPoints="1" noAdjustHandles="1" noChangeArrowheads="1" noChangeShapeType="1" noTextEdit="1"/>
              </p:cNvSpPr>
              <p:nvPr/>
            </p:nvSpPr>
            <p:spPr>
              <a:xfrm>
                <a:off x="724299" y="4684407"/>
                <a:ext cx="7695402" cy="1564595"/>
              </a:xfrm>
              <a:prstGeom prst="rect">
                <a:avLst/>
              </a:prstGeom>
              <a:blipFill>
                <a:blip r:embed="rId5"/>
                <a:stretch>
                  <a:fillRect b="-5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053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Group 49"/>
          <p:cNvGraphicFramePr>
            <a:graphicFrameLocks noGrp="1"/>
          </p:cNvGraphicFramePr>
          <p:nvPr>
            <p:ph idx="4294967295"/>
          </p:nvPr>
        </p:nvGraphicFramePr>
        <p:xfrm>
          <a:off x="5218113" y="3927475"/>
          <a:ext cx="3926788" cy="2466528"/>
        </p:xfrm>
        <a:graphic>
          <a:graphicData uri="http://schemas.openxmlformats.org/drawingml/2006/table">
            <a:tbl>
              <a:tblPr/>
              <a:tblGrid>
                <a:gridCol w="1645334">
                  <a:extLst>
                    <a:ext uri="{9D8B030D-6E8A-4147-A177-3AD203B41FA5}">
                      <a16:colId xmlns:a16="http://schemas.microsoft.com/office/drawing/2014/main" val="20000"/>
                    </a:ext>
                  </a:extLst>
                </a:gridCol>
                <a:gridCol w="2281454">
                  <a:extLst>
                    <a:ext uri="{9D8B030D-6E8A-4147-A177-3AD203B41FA5}">
                      <a16:colId xmlns:a16="http://schemas.microsoft.com/office/drawing/2014/main" val="20001"/>
                    </a:ext>
                  </a:extLst>
                </a:gridCol>
              </a:tblGrid>
              <a:tr h="411088">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1" i="0" u="none" strike="noStrike" cap="none" normalizeH="0" baseline="0" dirty="0">
                          <a:ln>
                            <a:noFill/>
                          </a:ln>
                          <a:solidFill>
                            <a:schemeClr val="bg1"/>
                          </a:solidFill>
                          <a:effectLst/>
                          <a:latin typeface="Calibri" pitchFamily="34" charset="0"/>
                          <a:ea typeface="宋体" pitchFamily="2" charset="-122"/>
                          <a:cs typeface="Calibri" pitchFamily="34" charset="0"/>
                        </a:rPr>
                        <a:t>Size</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rgbClr val="C00000"/>
                    </a:solid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1" i="0" u="none" strike="noStrike" cap="none" normalizeH="0" baseline="0" dirty="0">
                          <a:ln>
                            <a:noFill/>
                          </a:ln>
                          <a:solidFill>
                            <a:schemeClr val="bg1"/>
                          </a:solidFill>
                          <a:effectLst/>
                          <a:latin typeface="Calibri" pitchFamily="34" charset="0"/>
                          <a:ea typeface="宋体" pitchFamily="2" charset="-122"/>
                          <a:cs typeface="Calibri" pitchFamily="34" charset="0"/>
                        </a:rPr>
                        <a:t>Iterations</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r h="411088">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1000</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4</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411088">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2000</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5</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088">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4000</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5</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411088">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8000</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5</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1088">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16000</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ctr"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C00000"/>
                          </a:solidFill>
                          <a:effectLst/>
                          <a:latin typeface="Calibri" pitchFamily="34" charset="0"/>
                          <a:ea typeface="宋体" pitchFamily="2" charset="-122"/>
                          <a:cs typeface="Calibri" pitchFamily="34" charset="0"/>
                        </a:rPr>
                        <a:t>6</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
        <p:nvSpPr>
          <p:cNvPr id="6" name="Rectangle 3"/>
          <p:cNvSpPr txBox="1">
            <a:spLocks noChangeArrowheads="1"/>
          </p:cNvSpPr>
          <p:nvPr/>
        </p:nvSpPr>
        <p:spPr bwMode="auto">
          <a:xfrm>
            <a:off x="179512" y="1223726"/>
            <a:ext cx="8483416"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收敛</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
                <a:srgbClr val="0000FF"/>
              </a:buClr>
              <a:buFont typeface="Wingdings" pitchFamily="2" charset="2"/>
              <a:buChar char="ü"/>
              <a:defRPr/>
            </a:pPr>
            <a:r>
              <a:rPr lang="en-US" altLang="zh-CN" sz="22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|Rank</a:t>
            </a:r>
            <a:r>
              <a:rPr lang="en-US" altLang="zh-CN" sz="2200" baseline="-250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i+1</a:t>
            </a:r>
            <a:r>
              <a:rPr lang="en-US" altLang="zh-CN" sz="22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 - </a:t>
            </a:r>
            <a:r>
              <a:rPr lang="en-US" altLang="zh-CN" sz="2200" dirty="0" err="1">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Rank</a:t>
            </a:r>
            <a:r>
              <a:rPr lang="en-US" altLang="zh-CN" sz="2200" baseline="-25000" dirty="0" err="1">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i</a:t>
            </a:r>
            <a:r>
              <a:rPr lang="en-US" altLang="zh-CN" sz="22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 &lt; THRESHOLD </a:t>
            </a:r>
          </a:p>
          <a:p>
            <a:pPr lvl="1" eaLnBrk="1" hangingPunct="1">
              <a:lnSpc>
                <a:spcPct val="120000"/>
              </a:lnSpc>
              <a:spcBef>
                <a:spcPts val="600"/>
              </a:spcBef>
              <a:buClr>
                <a:srgbClr val="0000FF"/>
              </a:buClr>
              <a:buFont typeface="Wingdings" pitchFamily="2" charset="2"/>
              <a:buChar char="ü"/>
              <a:defRPr/>
            </a:pP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约迭代</a:t>
            </a:r>
            <a:r>
              <a:rPr lang="en-US" altLang="zh-CN" sz="2200" dirty="0">
                <a:latin typeface="Times New Roman" panose="02020603050405020304" pitchFamily="18" charset="0"/>
                <a:ea typeface="方正兰亭中黑_GBK" panose="02010600030101010101" charset="-122"/>
                <a:cs typeface="Times New Roman" panose="02020603050405020304" pitchFamily="18" charset="0"/>
              </a:rPr>
              <a:t>  </a:t>
            </a:r>
            <a:r>
              <a:rPr lang="en-US" altLang="zh-CN" sz="22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O(</a:t>
            </a:r>
            <a:r>
              <a:rPr lang="en-US" altLang="zh-CN" sz="2200" dirty="0" err="1">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Log|E</a:t>
            </a:r>
            <a:r>
              <a:rPr lang="en-US" altLang="zh-CN" sz="22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次后结果收敛</a:t>
            </a:r>
            <a:endParaRPr lang="en-US" altLang="zh-CN" sz="2200" dirty="0">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
                <a:srgbClr val="0000FF"/>
              </a:buClr>
              <a:buFont typeface="Wingdings" pitchFamily="2" charset="2"/>
              <a:buChar char="ü"/>
              <a:defRPr/>
            </a:pP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收敛后，页面的</a:t>
            </a:r>
            <a:r>
              <a:rPr lang="en-US" altLang="zh-CN" sz="2200" dirty="0" err="1">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200" dirty="0">
                <a:latin typeface="Times New Roman" panose="02020603050405020304" pitchFamily="18" charset="0"/>
                <a:ea typeface="方正兰亭中黑_GBK" panose="02010600030101010101" charset="-122"/>
                <a:cs typeface="Times New Roman" panose="02020603050405020304" pitchFamily="18" charset="0"/>
              </a:rPr>
              <a:t>对应超链接网络上随机游走（足够长时间后）的极限概率分布</a:t>
            </a:r>
            <a:endParaRPr lang="en-US" altLang="zh-CN" sz="2200" dirty="0">
              <a:latin typeface="Times New Roman" panose="02020603050405020304" pitchFamily="18" charset="0"/>
              <a:ea typeface="方正兰亭中黑_GBK" panose="02010600030101010101" charset="-122"/>
              <a:cs typeface="Times New Roman" panose="02020603050405020304" pitchFamily="18" charset="0"/>
            </a:endParaRP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900" y="3789040"/>
            <a:ext cx="3924059" cy="2943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
          <p:cNvSpPr txBox="1">
            <a:spLocks noChangeArrowheads="1"/>
          </p:cNvSpPr>
          <p:nvPr/>
        </p:nvSpPr>
        <p:spPr bwMode="auto">
          <a:xfrm>
            <a:off x="179512" y="1052736"/>
            <a:ext cx="8507413"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spcBef>
                <a:spcPts val="600"/>
              </a:spcBef>
              <a:spcAft>
                <a:spcPts val="600"/>
              </a:spcAft>
              <a:buClrTx/>
              <a:buFont typeface="Wingdings" pitchFamily="2" charset="2"/>
              <a:buChar char="n"/>
            </a:pPr>
            <a:r>
              <a:rPr lang="en-US" altLang="zh-CN" sz="2800" b="0" dirty="0" err="1">
                <a:latin typeface="Times New Roman" panose="02020603050405020304" pitchFamily="18" charset="0"/>
                <a:ea typeface="方正兰亭中黑_GBK" panose="02010600030101010101" charset="-122"/>
                <a:cs typeface="Times New Roman" panose="02020603050405020304" pitchFamily="18" charset="0"/>
              </a:rPr>
              <a:t>Jaideep</a:t>
            </a:r>
            <a:r>
              <a:rPr lang="en-US" altLang="zh-CN" sz="2800" b="0" dirty="0">
                <a:latin typeface="Times New Roman" panose="02020603050405020304" pitchFamily="18" charset="0"/>
                <a:ea typeface="方正兰亭中黑_GBK" panose="02010600030101010101" charset="-122"/>
                <a:cs typeface="Times New Roman" panose="02020603050405020304" pitchFamily="18" charset="0"/>
              </a:rPr>
              <a:t> </a:t>
            </a:r>
            <a:r>
              <a:rPr lang="en-US" altLang="zh-CN" sz="2800" b="0" dirty="0" err="1">
                <a:latin typeface="Times New Roman" panose="02020603050405020304" pitchFamily="18" charset="0"/>
                <a:ea typeface="方正兰亭中黑_GBK" panose="02010600030101010101" charset="-122"/>
                <a:cs typeface="Times New Roman" panose="02020603050405020304" pitchFamily="18" charset="0"/>
              </a:rPr>
              <a:t>Srivastava</a:t>
            </a: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借鉴数据挖掘的定义将</a:t>
            </a:r>
            <a:r>
              <a:rPr lang="en-US" altLang="zh-CN" sz="2800" b="0" dirty="0">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挖掘定义为“从</a:t>
            </a:r>
            <a:r>
              <a:rPr lang="en-US" altLang="zh-CN" sz="2800" b="0" dirty="0">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文档和</a:t>
            </a:r>
            <a:r>
              <a:rPr lang="en-US" altLang="zh-CN" sz="2800" b="0" dirty="0">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活动中抽取感兴趣的潜在的有用模式和隐藏的信息” 。</a:t>
            </a:r>
          </a:p>
          <a:p>
            <a:pPr algn="just" eaLnBrk="1" hangingPunct="1">
              <a:lnSpc>
                <a:spcPct val="120000"/>
              </a:lnSpc>
              <a:spcBef>
                <a:spcPts val="600"/>
              </a:spcBef>
              <a:spcAft>
                <a:spcPts val="600"/>
              </a:spcAft>
              <a:buClrTx/>
              <a:buFont typeface="Wingdings" pitchFamily="2" charset="2"/>
              <a:buChar char="n"/>
            </a:pP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维基百科：</a:t>
            </a:r>
            <a:r>
              <a:rPr lang="en-US" altLang="zh-CN" sz="2800" b="0" dirty="0">
                <a:latin typeface="Times New Roman" panose="02020603050405020304" pitchFamily="18" charset="0"/>
                <a:ea typeface="方正兰亭中黑_GBK" panose="02010600030101010101" charset="-122"/>
                <a:cs typeface="Times New Roman" panose="02020603050405020304" pitchFamily="18" charset="0"/>
              </a:rPr>
              <a:t>Web </a:t>
            </a: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挖掘被定义为“利用数据挖掘技术从</a:t>
            </a:r>
            <a:r>
              <a:rPr lang="en-US" altLang="zh-CN" sz="2800" b="0" dirty="0">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中发现模式” （</a:t>
            </a:r>
            <a:r>
              <a:rPr lang="en-US" altLang="zh-CN" sz="2800" b="0" dirty="0">
                <a:latin typeface="Times New Roman" panose="02020603050405020304" pitchFamily="18" charset="0"/>
                <a:ea typeface="方正兰亭中黑_GBK" panose="02010600030101010101" charset="-122"/>
                <a:cs typeface="Times New Roman" panose="02020603050405020304" pitchFamily="18" charset="0"/>
              </a:rPr>
              <a:t>Wikipedia</a:t>
            </a: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 </a:t>
            </a:r>
            <a:endParaRPr lang="en-US" altLang="zh-CN" sz="2800" b="0" dirty="0">
              <a:latin typeface="Times New Roman" panose="02020603050405020304" pitchFamily="18" charset="0"/>
              <a:ea typeface="方正兰亭中黑_GBK" panose="02010600030101010101" charset="-122"/>
              <a:cs typeface="Times New Roman" panose="02020603050405020304" pitchFamily="18" charset="0"/>
            </a:endParaRPr>
          </a:p>
          <a:p>
            <a:pPr eaLnBrk="1" hangingPunct="1">
              <a:lnSpc>
                <a:spcPct val="120000"/>
              </a:lnSpc>
              <a:spcBef>
                <a:spcPts val="600"/>
              </a:spcBef>
              <a:buClrTx/>
              <a:buFont typeface="Wingdings" panose="05000000000000000000" pitchFamily="2" charset="2"/>
              <a:buChar char="n"/>
              <a:defRPr/>
            </a:pP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我们的定义：利用数据挖掘、文本挖掘、机器学习等技术从</a:t>
            </a:r>
            <a:r>
              <a:rPr lang="en-US" altLang="zh-CN" sz="2800" b="0" dirty="0">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latin typeface="Times New Roman" panose="02020603050405020304" pitchFamily="18" charset="0"/>
                <a:ea typeface="方正兰亭中黑_GBK" panose="02010600030101010101" charset="-122"/>
                <a:cs typeface="Times New Roman" panose="02020603050405020304" pitchFamily="18" charset="0"/>
              </a:rPr>
              <a:t>页面数据、日志数据、超链接关系中发现感兴趣的、潜在的、有用的规则、模式、领域知识等</a:t>
            </a:r>
          </a:p>
        </p:txBody>
      </p:sp>
      <p:sp>
        <p:nvSpPr>
          <p:cNvPr id="4" name="矩形 3"/>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数据挖掘</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25" y="1772816"/>
            <a:ext cx="8010525" cy="482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sp>
        <p:nvSpPr>
          <p:cNvPr id="2" name="矩形 1"/>
          <p:cNvSpPr/>
          <p:nvPr/>
        </p:nvSpPr>
        <p:spPr>
          <a:xfrm>
            <a:off x="179512" y="1124744"/>
            <a:ext cx="7849244" cy="2311402"/>
          </a:xfrm>
          <a:prstGeom prst="rect">
            <a:avLst/>
          </a:prstGeom>
        </p:spPr>
        <p:txBody>
          <a:bodyPr wrap="square">
            <a:spAutoFit/>
          </a:bodyPr>
          <a:lstStyle/>
          <a:p>
            <a:pPr marL="469900" lvl="1" indent="-469900" algn="l">
              <a:lnSpc>
                <a:spcPct val="120000"/>
              </a:lnSpc>
              <a:spcBef>
                <a:spcPts val="600"/>
              </a:spcBef>
              <a:buClr>
                <a:srgbClr val="FF0000"/>
              </a:buClr>
              <a:buFont typeface="Wingdings" pitchFamily="2" charset="2"/>
              <a:buChar char="n"/>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的特点</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marL="742950" lvl="1" indent="-285750" algn="l">
              <a:lnSpc>
                <a:spcPct val="150000"/>
              </a:lnSpc>
              <a:buClr>
                <a:schemeClr val="tx1"/>
              </a:buClr>
              <a:buFont typeface="Wingdings" pitchFamily="2" charset="2"/>
              <a:buChar char="ü"/>
              <a:defRPr/>
            </a:pPr>
            <a:r>
              <a:rPr lang="zh-CN" altLang="en-US" sz="2400" b="0" dirty="0">
                <a:latin typeface="+mn-ea"/>
                <a:ea typeface="+mn-ea"/>
                <a:cs typeface="Arial Unicode MS" pitchFamily="34" charset="-122"/>
              </a:rPr>
              <a:t>基于超链接拓扑的全局排序算法</a:t>
            </a:r>
            <a:endParaRPr lang="en-US" altLang="zh-CN" sz="2400" b="0" dirty="0">
              <a:latin typeface="+mn-ea"/>
              <a:ea typeface="+mn-ea"/>
              <a:cs typeface="Arial Unicode MS" pitchFamily="34" charset="-122"/>
            </a:endParaRPr>
          </a:p>
          <a:p>
            <a:pPr marL="742950" lvl="1" indent="-285750" algn="l">
              <a:lnSpc>
                <a:spcPct val="150000"/>
              </a:lnSpc>
              <a:buClr>
                <a:schemeClr val="tx1"/>
              </a:buClr>
              <a:buFont typeface="Wingdings" pitchFamily="2" charset="2"/>
              <a:buChar char="ü"/>
              <a:defRPr/>
            </a:pPr>
            <a:r>
              <a:rPr lang="zh-CN" altLang="en-US" sz="2400" b="0" dirty="0">
                <a:latin typeface="+mn-ea"/>
                <a:ea typeface="+mn-ea"/>
                <a:cs typeface="Arial Unicode MS" pitchFamily="34" charset="-122"/>
              </a:rPr>
              <a:t>查询无关</a:t>
            </a:r>
            <a:endParaRPr lang="en-US" altLang="zh-CN" sz="2400" b="0" dirty="0">
              <a:latin typeface="+mn-ea"/>
              <a:ea typeface="+mn-ea"/>
              <a:cs typeface="Arial Unicode MS" pitchFamily="34" charset="-122"/>
            </a:endParaRPr>
          </a:p>
          <a:p>
            <a:pPr marL="469900" lvl="1" indent="-469900" algn="l">
              <a:lnSpc>
                <a:spcPct val="120000"/>
              </a:lnSpc>
              <a:spcBef>
                <a:spcPts val="600"/>
              </a:spcBef>
              <a:buClr>
                <a:schemeClr val="accent2"/>
              </a:buClr>
              <a:buFont typeface="Wingdings" pitchFamily="2" charset="2"/>
              <a:buChar char="n"/>
              <a:defRPr/>
            </a:pPr>
            <a:endParaRPr lang="zh-CN" altLang="en-US" sz="2800" dirty="0">
              <a:solidFill>
                <a:srgbClr val="C00000"/>
              </a:solidFill>
              <a:latin typeface="Times New Roman" pitchFamily="18" charset="0"/>
              <a:ea typeface="+mn-ea"/>
              <a:cs typeface="Times New Roman" pitchFamily="18" charset="0"/>
            </a:endParaRPr>
          </a:p>
        </p:txBody>
      </p:sp>
      <p:sp>
        <p:nvSpPr>
          <p:cNvPr id="7" name="矩形 6"/>
          <p:cNvSpPr/>
          <p:nvPr/>
        </p:nvSpPr>
        <p:spPr>
          <a:xfrm>
            <a:off x="179512" y="2780928"/>
            <a:ext cx="7849244" cy="3973395"/>
          </a:xfrm>
          <a:prstGeom prst="rect">
            <a:avLst/>
          </a:prstGeom>
        </p:spPr>
        <p:txBody>
          <a:bodyPr wrap="square">
            <a:spAutoFit/>
          </a:bodyPr>
          <a:lstStyle/>
          <a:p>
            <a:pPr marL="469900" lvl="1" indent="-469900" algn="l">
              <a:lnSpc>
                <a:spcPct val="120000"/>
              </a:lnSpc>
              <a:spcBef>
                <a:spcPts val="600"/>
              </a:spcBef>
              <a:buClr>
                <a:srgbClr val="FF0000"/>
              </a:buClr>
              <a:buFont typeface="Wingdings" pitchFamily="2" charset="2"/>
              <a:buChar char="n"/>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存在的问题</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marL="742950" lvl="1" indent="-285750" algn="l">
              <a:lnSpc>
                <a:spcPct val="150000"/>
              </a:lnSpc>
              <a:buClr>
                <a:schemeClr val="tx1"/>
              </a:buClr>
              <a:buFont typeface="Wingdings" pitchFamily="2" charset="2"/>
              <a:buChar char="ü"/>
              <a:defRPr/>
            </a:pPr>
            <a:r>
              <a:rPr lang="zh-CN" altLang="en-US" sz="2400" b="0" dirty="0">
                <a:latin typeface="+mn-ea"/>
                <a:ea typeface="+mn-ea"/>
                <a:cs typeface="Arial Unicode MS" pitchFamily="34" charset="-122"/>
              </a:rPr>
              <a:t>有些链接具有注释性，也有些链接是起导航或广告作用。有注释性的链接才用于权威判断。</a:t>
            </a:r>
          </a:p>
          <a:p>
            <a:pPr marL="742950" lvl="1" indent="-285750" algn="l">
              <a:lnSpc>
                <a:spcPct val="150000"/>
              </a:lnSpc>
              <a:buClr>
                <a:schemeClr val="tx1"/>
              </a:buClr>
              <a:buFont typeface="Wingdings" pitchFamily="2" charset="2"/>
              <a:buChar char="ü"/>
              <a:defRPr/>
            </a:pPr>
            <a:r>
              <a:rPr lang="zh-CN" altLang="en-US" sz="2400" b="0" dirty="0">
                <a:latin typeface="+mn-ea"/>
                <a:ea typeface="+mn-ea"/>
                <a:cs typeface="Arial Unicode MS" pitchFamily="34" charset="-122"/>
              </a:rPr>
              <a:t>基于商业或竞争因素考虑，很少有</a:t>
            </a:r>
            <a:r>
              <a:rPr lang="en-US" altLang="zh-CN" sz="2400" b="0" dirty="0">
                <a:latin typeface="+mn-ea"/>
                <a:ea typeface="+mn-ea"/>
                <a:cs typeface="Arial Unicode MS" pitchFamily="34" charset="-122"/>
              </a:rPr>
              <a:t>WEB</a:t>
            </a:r>
            <a:r>
              <a:rPr lang="zh-CN" altLang="en-US" sz="2400" b="0" dirty="0">
                <a:latin typeface="+mn-ea"/>
                <a:ea typeface="+mn-ea"/>
                <a:cs typeface="Arial Unicode MS" pitchFamily="34" charset="-122"/>
              </a:rPr>
              <a:t>网页指向其竞争领域的权威网页。</a:t>
            </a:r>
            <a:endParaRPr lang="en-US" altLang="zh-CN" sz="2400" b="0" dirty="0">
              <a:latin typeface="+mn-ea"/>
              <a:ea typeface="+mn-ea"/>
              <a:cs typeface="Arial Unicode MS" pitchFamily="34" charset="-122"/>
            </a:endParaRPr>
          </a:p>
          <a:p>
            <a:pPr marL="742950" lvl="1" indent="-285750" algn="l">
              <a:lnSpc>
                <a:spcPct val="150000"/>
              </a:lnSpc>
              <a:buClr>
                <a:schemeClr val="tx1"/>
              </a:buClr>
              <a:buFont typeface="Wingdings" pitchFamily="2" charset="2"/>
              <a:buChar char="ü"/>
              <a:defRPr/>
            </a:pPr>
            <a:r>
              <a:rPr lang="en-GB" altLang="zh-CN" sz="2400" dirty="0">
                <a:solidFill>
                  <a:srgbClr val="1557AE"/>
                </a:solidFill>
                <a:latin typeface="Arial Unicode MS" pitchFamily="34" charset="-122"/>
                <a:ea typeface="Arial Unicode MS" pitchFamily="34" charset="-122"/>
                <a:cs typeface="Arial Unicode MS" pitchFamily="34" charset="-122"/>
              </a:rPr>
              <a:t>The Largest Matrix Computation in the World</a:t>
            </a:r>
            <a:endParaRPr lang="zh-CN" altLang="en-US" sz="2400" dirty="0">
              <a:solidFill>
                <a:srgbClr val="1557AE"/>
              </a:solidFill>
              <a:latin typeface="Arial Unicode MS" pitchFamily="34" charset="-122"/>
              <a:ea typeface="Arial Unicode MS" pitchFamily="34" charset="-122"/>
              <a:cs typeface="Arial Unicode MS" pitchFamily="34" charset="-122"/>
            </a:endParaRPr>
          </a:p>
          <a:p>
            <a:pPr marL="469900" lvl="1" indent="-469900" algn="l">
              <a:lnSpc>
                <a:spcPct val="120000"/>
              </a:lnSpc>
              <a:spcBef>
                <a:spcPts val="600"/>
              </a:spcBef>
              <a:buClr>
                <a:schemeClr val="accent2"/>
              </a:buClr>
              <a:buFont typeface="Wingdings" pitchFamily="2" charset="2"/>
              <a:buChar char="n"/>
              <a:defRPr/>
            </a:pPr>
            <a:endParaRPr lang="zh-CN" altLang="en-US" sz="2800" dirty="0">
              <a:solidFill>
                <a:srgbClr val="C00000"/>
              </a:solidFill>
              <a:latin typeface="Times New Roman" pitchFamily="18" charset="0"/>
              <a:ea typeface="+mn-ea"/>
              <a:cs typeface="Times New Roman" pitchFamily="18" charset="0"/>
            </a:endParaRPr>
          </a:p>
        </p:txBody>
      </p:sp>
      <p:sp>
        <p:nvSpPr>
          <p:cNvPr id="8" name="矩形 7"/>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sp>
        <p:nvSpPr>
          <p:cNvPr id="7" name="矩形 6"/>
          <p:cNvSpPr/>
          <p:nvPr/>
        </p:nvSpPr>
        <p:spPr>
          <a:xfrm>
            <a:off x="179512" y="1124744"/>
            <a:ext cx="7849244" cy="1757404"/>
          </a:xfrm>
          <a:prstGeom prst="rect">
            <a:avLst/>
          </a:prstGeom>
        </p:spPr>
        <p:txBody>
          <a:bodyPr wrap="square">
            <a:spAutoFit/>
          </a:bodyPr>
          <a:lstStyle/>
          <a:p>
            <a:pPr marL="469900" lvl="1" indent="-469900" algn="l">
              <a:lnSpc>
                <a:spcPct val="120000"/>
              </a:lnSpc>
              <a:spcBef>
                <a:spcPts val="600"/>
              </a:spcBef>
              <a:buClr>
                <a:srgbClr val="FF0000"/>
              </a:buClr>
              <a:buFont typeface="Wingdings" pitchFamily="2" charset="2"/>
              <a:buChar char="n"/>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存在的问题</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marL="742950" lvl="1" indent="-285750" algn="l">
              <a:lnSpc>
                <a:spcPct val="150000"/>
              </a:lnSpc>
              <a:buClr>
                <a:schemeClr val="tx1"/>
              </a:buClr>
              <a:buFont typeface="Wingdings" pitchFamily="2" charset="2"/>
              <a:buChar char="ü"/>
              <a:defRPr/>
            </a:pPr>
            <a:r>
              <a:rPr lang="en-GB" altLang="zh-CN" sz="2400" dirty="0">
                <a:solidFill>
                  <a:srgbClr val="1557AE"/>
                </a:solidFill>
                <a:latin typeface="Arial Unicode MS" pitchFamily="34" charset="-122"/>
                <a:ea typeface="Arial Unicode MS" pitchFamily="34" charset="-122"/>
                <a:cs typeface="Arial Unicode MS" pitchFamily="34" charset="-122"/>
              </a:rPr>
              <a:t>The Largest Matrix Computation in the World</a:t>
            </a:r>
            <a:endParaRPr lang="zh-CN" altLang="en-US" sz="2400" dirty="0">
              <a:solidFill>
                <a:srgbClr val="1557AE"/>
              </a:solidFill>
              <a:latin typeface="Arial Unicode MS" pitchFamily="34" charset="-122"/>
              <a:ea typeface="Arial Unicode MS" pitchFamily="34" charset="-122"/>
              <a:cs typeface="Arial Unicode MS" pitchFamily="34" charset="-122"/>
            </a:endParaRPr>
          </a:p>
          <a:p>
            <a:pPr marL="469900" lvl="1" indent="-469900" algn="l">
              <a:lnSpc>
                <a:spcPct val="120000"/>
              </a:lnSpc>
              <a:spcBef>
                <a:spcPts val="600"/>
              </a:spcBef>
              <a:buClr>
                <a:schemeClr val="accent2"/>
              </a:buClr>
              <a:buFont typeface="Wingdings" pitchFamily="2" charset="2"/>
              <a:buChar char="n"/>
              <a:defRPr/>
            </a:pPr>
            <a:endParaRPr lang="zh-CN" altLang="en-US" sz="2800" dirty="0">
              <a:solidFill>
                <a:srgbClr val="C00000"/>
              </a:solidFill>
              <a:latin typeface="Times New Roman" pitchFamily="18" charset="0"/>
              <a:ea typeface="+mn-ea"/>
              <a:cs typeface="Times New Roman" pitchFamily="18"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394" y="2780928"/>
            <a:ext cx="3690838" cy="3626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91796" y="3948046"/>
            <a:ext cx="2232248" cy="646331"/>
          </a:xfrm>
          <a:prstGeom prst="rect">
            <a:avLst/>
          </a:prstGeom>
        </p:spPr>
        <p:txBody>
          <a:bodyPr wrap="square">
            <a:spAutoFit/>
          </a:bodyPr>
          <a:lstStyle/>
          <a:p>
            <a:r>
              <a:rPr lang="en-US" altLang="zh-CN" dirty="0"/>
              <a:t>Block Structure of Web</a:t>
            </a:r>
            <a:endParaRPr lang="zh-CN" altLang="en-US" dirty="0"/>
          </a:p>
        </p:txBody>
      </p:sp>
      <p:sp>
        <p:nvSpPr>
          <p:cNvPr id="9" name="矩形 8"/>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sp>
        <p:nvSpPr>
          <p:cNvPr id="7" name="矩形 6"/>
          <p:cNvSpPr/>
          <p:nvPr/>
        </p:nvSpPr>
        <p:spPr>
          <a:xfrm>
            <a:off x="179512" y="1196752"/>
            <a:ext cx="7849244" cy="1649682"/>
          </a:xfrm>
          <a:prstGeom prst="rect">
            <a:avLst/>
          </a:prstGeom>
        </p:spPr>
        <p:txBody>
          <a:bodyPr wrap="square">
            <a:spAutoFit/>
          </a:bodyPr>
          <a:lstStyle/>
          <a:p>
            <a:pPr lvl="1" indent="-457200" algn="l">
              <a:lnSpc>
                <a:spcPct val="120000"/>
              </a:lnSpc>
              <a:spcBef>
                <a:spcPts val="600"/>
              </a:spcBef>
              <a:buClr>
                <a:srgbClr val="FF0000"/>
              </a:buClr>
              <a:buFont typeface="Wingdings" panose="05000000000000000000" pitchFamily="2" charset="2"/>
              <a:buChar char="n"/>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的扩展应用</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marL="927100" lvl="2" indent="-469900" algn="l">
              <a:lnSpc>
                <a:spcPct val="120000"/>
              </a:lnSpc>
              <a:spcBef>
                <a:spcPts val="600"/>
              </a:spcBef>
              <a:buClr>
                <a:srgbClr val="FF0000"/>
              </a:buClr>
              <a:buFont typeface="Wingdings" panose="05000000000000000000" pitchFamily="2" charset="2"/>
              <a:buChar char="ü"/>
              <a:defRPr/>
            </a:pPr>
            <a:r>
              <a:rPr lang="zh-CN" altLang="en-US" sz="2400" dirty="0">
                <a:solidFill>
                  <a:srgbClr val="FF0000"/>
                </a:solidFill>
                <a:latin typeface="Times New Roman" pitchFamily="18" charset="0"/>
                <a:ea typeface="+mn-ea"/>
                <a:cs typeface="Times New Roman" pitchFamily="18" charset="0"/>
              </a:rPr>
              <a:t>文档摘要与中心句识别</a:t>
            </a:r>
            <a:endParaRPr lang="en-US" altLang="zh-CN" sz="2400" dirty="0">
              <a:solidFill>
                <a:srgbClr val="FF0000"/>
              </a:solidFill>
              <a:latin typeface="Times New Roman" pitchFamily="18" charset="0"/>
              <a:ea typeface="+mn-ea"/>
              <a:cs typeface="Times New Roman" pitchFamily="18" charset="0"/>
            </a:endParaRPr>
          </a:p>
          <a:p>
            <a:pPr marL="927100" lvl="2" indent="-469900" algn="l">
              <a:lnSpc>
                <a:spcPct val="120000"/>
              </a:lnSpc>
              <a:spcBef>
                <a:spcPts val="600"/>
              </a:spcBef>
              <a:buClr>
                <a:srgbClr val="FF0000"/>
              </a:buClr>
              <a:buFont typeface="Wingdings" panose="05000000000000000000" pitchFamily="2" charset="2"/>
              <a:buChar char="ü"/>
              <a:defRPr/>
            </a:pPr>
            <a:r>
              <a:rPr lang="zh-CN" altLang="en-US" sz="2400" dirty="0">
                <a:solidFill>
                  <a:srgbClr val="FF0000"/>
                </a:solidFill>
                <a:latin typeface="Times New Roman" pitchFamily="18" charset="0"/>
                <a:ea typeface="+mn-ea"/>
                <a:cs typeface="Times New Roman" pitchFamily="18" charset="0"/>
              </a:rPr>
              <a:t>意见领袖</a:t>
            </a:r>
          </a:p>
        </p:txBody>
      </p:sp>
      <p:sp>
        <p:nvSpPr>
          <p:cNvPr id="5" name="矩形 4"/>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extLst>
      <p:ext uri="{BB962C8B-B14F-4D97-AF65-F5344CB8AC3E}">
        <p14:creationId xmlns:p14="http://schemas.microsoft.com/office/powerpoint/2010/main" val="1272444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sp>
        <p:nvSpPr>
          <p:cNvPr id="5" name="矩形 4"/>
          <p:cNvSpPr/>
          <p:nvPr/>
        </p:nvSpPr>
        <p:spPr>
          <a:xfrm>
            <a:off x="899592" y="188640"/>
            <a:ext cx="6274475"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  </a:t>
            </a: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数据源可信性识别</a:t>
            </a:r>
          </a:p>
        </p:txBody>
      </p:sp>
      <p:pic>
        <p:nvPicPr>
          <p:cNvPr id="6"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175355"/>
            <a:ext cx="7920880" cy="5223122"/>
          </a:xfrm>
          <a:prstGeom prst="rect">
            <a:avLst/>
          </a:prstGeom>
        </p:spPr>
      </p:pic>
      <p:sp>
        <p:nvSpPr>
          <p:cNvPr id="8" name="Ellipse 39"/>
          <p:cNvSpPr>
            <a:spLocks noChangeArrowheads="1"/>
          </p:cNvSpPr>
          <p:nvPr/>
        </p:nvSpPr>
        <p:spPr bwMode="auto">
          <a:xfrm>
            <a:off x="107504" y="1633696"/>
            <a:ext cx="1764952" cy="1578992"/>
          </a:xfrm>
          <a:prstGeom prst="ellipse">
            <a:avLst/>
          </a:prstGeom>
          <a:solidFill>
            <a:srgbClr val="FFFFCC"/>
          </a:solidFill>
          <a:ln w="9525" algn="ctr">
            <a:noFill/>
            <a:round/>
            <a:headEnd/>
            <a:tailEnd/>
          </a:ln>
        </p:spPr>
        <p:txBody>
          <a:bodyPr/>
          <a:lstStyle/>
          <a:p>
            <a:pPr>
              <a:spcBef>
                <a:spcPct val="0"/>
              </a:spcBef>
              <a:buClrTx/>
              <a:buFontTx/>
              <a:buNone/>
            </a:pPr>
            <a:endParaRPr lang="en-US" sz="2200">
              <a:solidFill>
                <a:srgbClr val="000000"/>
              </a:solidFill>
              <a:latin typeface="Arial" charset="0"/>
              <a:ea typeface="+mn-ea"/>
            </a:endParaRPr>
          </a:p>
        </p:txBody>
      </p:sp>
      <p:sp>
        <p:nvSpPr>
          <p:cNvPr id="9" name="Ellipse 39"/>
          <p:cNvSpPr>
            <a:spLocks noChangeArrowheads="1"/>
          </p:cNvSpPr>
          <p:nvPr/>
        </p:nvSpPr>
        <p:spPr bwMode="auto">
          <a:xfrm>
            <a:off x="2555776" y="2975555"/>
            <a:ext cx="3311525" cy="1871662"/>
          </a:xfrm>
          <a:prstGeom prst="ellipse">
            <a:avLst/>
          </a:prstGeom>
          <a:solidFill>
            <a:srgbClr val="FFFFCC"/>
          </a:solidFill>
          <a:ln w="9525" algn="ctr">
            <a:noFill/>
            <a:round/>
            <a:headEnd/>
            <a:tailEnd/>
          </a:ln>
        </p:spPr>
        <p:txBody>
          <a:bodyPr/>
          <a:lstStyle/>
          <a:p>
            <a:pPr>
              <a:spcBef>
                <a:spcPct val="0"/>
              </a:spcBef>
              <a:buClrTx/>
              <a:buFontTx/>
              <a:buNone/>
            </a:pPr>
            <a:endParaRPr lang="en-US" sz="2200">
              <a:solidFill>
                <a:srgbClr val="000000"/>
              </a:solidFill>
              <a:latin typeface="Arial" charset="0"/>
              <a:ea typeface="+mn-ea"/>
            </a:endParaRPr>
          </a:p>
        </p:txBody>
      </p:sp>
      <p:grpSp>
        <p:nvGrpSpPr>
          <p:cNvPr id="10" name="Gruppieren 72"/>
          <p:cNvGrpSpPr/>
          <p:nvPr/>
        </p:nvGrpSpPr>
        <p:grpSpPr>
          <a:xfrm>
            <a:off x="0" y="1319371"/>
            <a:ext cx="9144000" cy="5059998"/>
            <a:chOff x="0" y="1319371"/>
            <a:chExt cx="9144000" cy="5059998"/>
          </a:xfrm>
        </p:grpSpPr>
        <p:pic>
          <p:nvPicPr>
            <p:cNvPr id="11" name="Picture 110" descr="freebase"/>
            <p:cNvPicPr>
              <a:picLocks noChangeAspect="1" noChangeArrowheads="1"/>
            </p:cNvPicPr>
            <p:nvPr/>
          </p:nvPicPr>
          <p:blipFill>
            <a:blip r:embed="rId4" cstate="print"/>
            <a:srcRect/>
            <a:stretch>
              <a:fillRect/>
            </a:stretch>
          </p:blipFill>
          <p:spPr bwMode="auto">
            <a:xfrm>
              <a:off x="4283968" y="4149080"/>
              <a:ext cx="1211262" cy="312737"/>
            </a:xfrm>
            <a:prstGeom prst="rect">
              <a:avLst/>
            </a:prstGeom>
            <a:solidFill>
              <a:srgbClr val="FFFF99"/>
            </a:solidFill>
            <a:ln w="9525">
              <a:noFill/>
              <a:miter lim="800000"/>
              <a:headEnd/>
              <a:tailEnd/>
            </a:ln>
          </p:spPr>
        </p:pic>
        <p:pic>
          <p:nvPicPr>
            <p:cNvPr id="12" name="Picture 113" descr="dbpedia"/>
            <p:cNvPicPr>
              <a:picLocks noChangeAspect="1" noChangeArrowheads="1"/>
            </p:cNvPicPr>
            <p:nvPr/>
          </p:nvPicPr>
          <p:blipFill>
            <a:blip r:embed="rId5" cstate="print"/>
            <a:srcRect/>
            <a:stretch>
              <a:fillRect/>
            </a:stretch>
          </p:blipFill>
          <p:spPr bwMode="auto">
            <a:xfrm>
              <a:off x="4354413" y="3191455"/>
              <a:ext cx="1011238" cy="509587"/>
            </a:xfrm>
            <a:prstGeom prst="rect">
              <a:avLst/>
            </a:prstGeom>
            <a:solidFill>
              <a:srgbClr val="FFFF99"/>
            </a:solidFill>
            <a:ln w="9525">
              <a:noFill/>
              <a:miter lim="800000"/>
              <a:headEnd/>
              <a:tailEnd/>
            </a:ln>
          </p:spPr>
        </p:pic>
        <p:grpSp>
          <p:nvGrpSpPr>
            <p:cNvPr id="13" name="Group 179"/>
            <p:cNvGrpSpPr>
              <a:grpSpLocks/>
            </p:cNvGrpSpPr>
            <p:nvPr/>
          </p:nvGrpSpPr>
          <p:grpSpPr bwMode="auto">
            <a:xfrm>
              <a:off x="1476375" y="3047588"/>
              <a:ext cx="792163" cy="1079500"/>
              <a:chOff x="1249219" y="5328665"/>
              <a:chExt cx="714375" cy="983795"/>
            </a:xfrm>
          </p:grpSpPr>
          <p:pic>
            <p:nvPicPr>
              <p:cNvPr id="37" name="Picture 8" descr="Cycorp logo"/>
              <p:cNvPicPr>
                <a:picLocks noChangeAspect="1" noChangeArrowheads="1"/>
              </p:cNvPicPr>
              <p:nvPr/>
            </p:nvPicPr>
            <p:blipFill>
              <a:blip r:embed="rId6" cstate="print"/>
              <a:srcRect/>
              <a:stretch>
                <a:fillRect/>
              </a:stretch>
            </p:blipFill>
            <p:spPr bwMode="auto">
              <a:xfrm>
                <a:off x="1249219" y="5328665"/>
                <a:ext cx="714375" cy="676276"/>
              </a:xfrm>
              <a:prstGeom prst="rect">
                <a:avLst/>
              </a:prstGeom>
              <a:noFill/>
              <a:ln w="9525">
                <a:noFill/>
                <a:miter lim="800000"/>
                <a:headEnd/>
                <a:tailEnd/>
              </a:ln>
            </p:spPr>
          </p:pic>
          <p:sp>
            <p:nvSpPr>
              <p:cNvPr id="38" name="TextBox 171"/>
              <p:cNvSpPr txBox="1">
                <a:spLocks noChangeArrowheads="1"/>
              </p:cNvSpPr>
              <p:nvPr/>
            </p:nvSpPr>
            <p:spPr bwMode="auto">
              <a:xfrm>
                <a:off x="1320657" y="5971607"/>
                <a:ext cx="500579" cy="340853"/>
              </a:xfrm>
              <a:prstGeom prst="rect">
                <a:avLst/>
              </a:prstGeom>
              <a:noFill/>
              <a:ln w="9525">
                <a:noFill/>
                <a:miter lim="800000"/>
                <a:headEnd/>
                <a:tailEnd/>
              </a:ln>
            </p:spPr>
            <p:txBody>
              <a:bodyPr wrap="none">
                <a:spAutoFit/>
              </a:bodyPr>
              <a:lstStyle/>
              <a:p>
                <a:pPr>
                  <a:spcBef>
                    <a:spcPct val="0"/>
                  </a:spcBef>
                  <a:buClrTx/>
                  <a:buFontTx/>
                  <a:buNone/>
                </a:pPr>
                <a:r>
                  <a:rPr lang="de-DE" sz="2000">
                    <a:solidFill>
                      <a:srgbClr val="000000"/>
                    </a:solidFill>
                    <a:latin typeface="Arial" charset="0"/>
                    <a:ea typeface="+mn-ea"/>
                  </a:rPr>
                  <a:t>Cyc</a:t>
                </a:r>
                <a:endParaRPr lang="en-US" sz="2000">
                  <a:solidFill>
                    <a:srgbClr val="000000"/>
                  </a:solidFill>
                  <a:latin typeface="Arial" charset="0"/>
                  <a:ea typeface="+mn-ea"/>
                </a:endParaRPr>
              </a:p>
            </p:txBody>
          </p:sp>
        </p:grpSp>
        <p:pic>
          <p:nvPicPr>
            <p:cNvPr id="14" name="Picture 10" descr="True Knowledge — The Internet Answer Engine">
              <a:hlinkClick r:id="rId7"/>
            </p:cNvPr>
            <p:cNvPicPr>
              <a:picLocks noChangeAspect="1" noChangeArrowheads="1"/>
            </p:cNvPicPr>
            <p:nvPr/>
          </p:nvPicPr>
          <p:blipFill>
            <a:blip r:embed="rId8" cstate="print"/>
            <a:srcRect/>
            <a:stretch>
              <a:fillRect/>
            </a:stretch>
          </p:blipFill>
          <p:spPr bwMode="auto">
            <a:xfrm>
              <a:off x="12167" y="1323910"/>
              <a:ext cx="2051050" cy="331788"/>
            </a:xfrm>
            <a:prstGeom prst="rect">
              <a:avLst/>
            </a:prstGeom>
            <a:noFill/>
            <a:ln w="9525">
              <a:noFill/>
              <a:miter lim="800000"/>
              <a:headEnd/>
              <a:tailEnd/>
            </a:ln>
          </p:spPr>
        </p:pic>
        <p:grpSp>
          <p:nvGrpSpPr>
            <p:cNvPr id="15" name="Group 182"/>
            <p:cNvGrpSpPr>
              <a:grpSpLocks/>
            </p:cNvGrpSpPr>
            <p:nvPr/>
          </p:nvGrpSpPr>
          <p:grpSpPr bwMode="auto">
            <a:xfrm>
              <a:off x="0" y="4631739"/>
              <a:ext cx="1514475" cy="1265237"/>
              <a:chOff x="7608428" y="5780550"/>
              <a:chExt cx="1514045" cy="1265147"/>
            </a:xfrm>
          </p:grpSpPr>
          <p:pic>
            <p:nvPicPr>
              <p:cNvPr id="35" name="Picture 12"/>
              <p:cNvPicPr>
                <a:picLocks noChangeAspect="1" noChangeArrowheads="1"/>
              </p:cNvPicPr>
              <p:nvPr/>
            </p:nvPicPr>
            <p:blipFill>
              <a:blip r:embed="rId9" cstate="print"/>
              <a:srcRect/>
              <a:stretch>
                <a:fillRect/>
              </a:stretch>
            </p:blipFill>
            <p:spPr bwMode="auto">
              <a:xfrm>
                <a:off x="7844427" y="5780550"/>
                <a:ext cx="621488" cy="690541"/>
              </a:xfrm>
              <a:prstGeom prst="rect">
                <a:avLst/>
              </a:prstGeom>
              <a:noFill/>
              <a:ln w="9525">
                <a:noFill/>
                <a:miter lim="800000"/>
                <a:headEnd/>
                <a:tailEnd/>
              </a:ln>
            </p:spPr>
          </p:pic>
          <p:sp>
            <p:nvSpPr>
              <p:cNvPr id="36" name="TextBox 176"/>
              <p:cNvSpPr txBox="1">
                <a:spLocks noChangeArrowheads="1"/>
              </p:cNvSpPr>
              <p:nvPr/>
            </p:nvSpPr>
            <p:spPr bwMode="auto">
              <a:xfrm>
                <a:off x="7608428" y="6399677"/>
                <a:ext cx="1514045" cy="646020"/>
              </a:xfrm>
              <a:prstGeom prst="rect">
                <a:avLst/>
              </a:prstGeom>
              <a:noFill/>
              <a:ln w="9525">
                <a:noFill/>
                <a:miter lim="800000"/>
                <a:headEnd/>
                <a:tailEnd/>
              </a:ln>
            </p:spPr>
            <p:txBody>
              <a:bodyPr wrap="none">
                <a:spAutoFit/>
              </a:bodyPr>
              <a:lstStyle/>
              <a:p>
                <a:pPr>
                  <a:spcBef>
                    <a:spcPct val="0"/>
                  </a:spcBef>
                  <a:buClrTx/>
                  <a:buFontTx/>
                  <a:buNone/>
                </a:pPr>
                <a:r>
                  <a:rPr lang="de-DE" sz="1800" dirty="0" err="1">
                    <a:solidFill>
                      <a:srgbClr val="000000"/>
                    </a:solidFill>
                    <a:latin typeface="Arial" charset="0"/>
                    <a:ea typeface="+mn-ea"/>
                  </a:rPr>
                  <a:t>TextRunner</a:t>
                </a:r>
                <a:r>
                  <a:rPr lang="de-DE" sz="1800" dirty="0">
                    <a:solidFill>
                      <a:srgbClr val="000000"/>
                    </a:solidFill>
                    <a:latin typeface="Arial" charset="0"/>
                    <a:ea typeface="+mn-ea"/>
                  </a:rPr>
                  <a:t>/</a:t>
                </a:r>
              </a:p>
              <a:p>
                <a:pPr>
                  <a:spcBef>
                    <a:spcPct val="0"/>
                  </a:spcBef>
                  <a:buClrTx/>
                  <a:buFontTx/>
                  <a:buNone/>
                </a:pPr>
                <a:r>
                  <a:rPr lang="de-DE" sz="1800" dirty="0" err="1">
                    <a:solidFill>
                      <a:srgbClr val="000000"/>
                    </a:solidFill>
                    <a:latin typeface="Arial" charset="0"/>
                    <a:ea typeface="+mn-ea"/>
                  </a:rPr>
                  <a:t>ReVerb</a:t>
                </a:r>
                <a:endParaRPr lang="en-US" sz="1800" dirty="0">
                  <a:solidFill>
                    <a:srgbClr val="000000"/>
                  </a:solidFill>
                  <a:latin typeface="Arial" charset="0"/>
                  <a:ea typeface="+mn-ea"/>
                </a:endParaRPr>
              </a:p>
            </p:txBody>
          </p:sp>
        </p:grpSp>
        <p:sp>
          <p:nvSpPr>
            <p:cNvPr id="16" name="Textfeld 19"/>
            <p:cNvSpPr txBox="1">
              <a:spLocks noChangeArrowheads="1"/>
            </p:cNvSpPr>
            <p:nvPr/>
          </p:nvSpPr>
          <p:spPr bwMode="auto">
            <a:xfrm>
              <a:off x="5436096" y="5733256"/>
              <a:ext cx="1857375" cy="646113"/>
            </a:xfrm>
            <a:prstGeom prst="rect">
              <a:avLst/>
            </a:prstGeom>
            <a:noFill/>
            <a:ln w="9525">
              <a:noFill/>
              <a:miter lim="800000"/>
              <a:headEnd/>
              <a:tailEnd/>
            </a:ln>
          </p:spPr>
          <p:txBody>
            <a:bodyPr wrap="none">
              <a:spAutoFit/>
            </a:bodyPr>
            <a:lstStyle/>
            <a:p>
              <a:pPr>
                <a:spcBef>
                  <a:spcPct val="0"/>
                </a:spcBef>
                <a:buClrTx/>
                <a:buFontTx/>
                <a:buNone/>
              </a:pPr>
              <a:r>
                <a:rPr lang="de-DE" sz="1800" dirty="0" err="1">
                  <a:solidFill>
                    <a:srgbClr val="CC6600"/>
                  </a:solidFill>
                  <a:latin typeface="Arial" charset="0"/>
                  <a:ea typeface="+mn-ea"/>
                </a:rPr>
                <a:t>WikiTaxonomy</a:t>
              </a:r>
              <a:r>
                <a:rPr lang="de-DE" sz="1800" dirty="0">
                  <a:solidFill>
                    <a:srgbClr val="CC6600"/>
                  </a:solidFill>
                  <a:latin typeface="Arial" charset="0"/>
                  <a:ea typeface="+mn-ea"/>
                </a:rPr>
                <a:t>/</a:t>
              </a:r>
            </a:p>
            <a:p>
              <a:pPr>
                <a:spcBef>
                  <a:spcPct val="0"/>
                </a:spcBef>
                <a:buClrTx/>
                <a:buFontTx/>
                <a:buNone/>
              </a:pPr>
              <a:r>
                <a:rPr lang="de-DE" sz="1800" dirty="0" err="1">
                  <a:solidFill>
                    <a:srgbClr val="CC6600"/>
                  </a:solidFill>
                  <a:latin typeface="Arial" charset="0"/>
                  <a:ea typeface="+mn-ea"/>
                </a:rPr>
                <a:t>WikiNet</a:t>
              </a:r>
              <a:endParaRPr lang="de-DE" sz="1800" dirty="0">
                <a:solidFill>
                  <a:srgbClr val="CC6600"/>
                </a:solidFill>
                <a:latin typeface="Arial" charset="0"/>
                <a:ea typeface="+mn-ea"/>
              </a:endParaRPr>
            </a:p>
          </p:txBody>
        </p:sp>
        <p:sp>
          <p:nvSpPr>
            <p:cNvPr id="17" name="Textfeld 20"/>
            <p:cNvSpPr txBox="1">
              <a:spLocks noChangeArrowheads="1"/>
            </p:cNvSpPr>
            <p:nvPr/>
          </p:nvSpPr>
          <p:spPr bwMode="auto">
            <a:xfrm>
              <a:off x="0" y="3623627"/>
              <a:ext cx="877888" cy="369888"/>
            </a:xfrm>
            <a:prstGeom prst="rect">
              <a:avLst/>
            </a:prstGeom>
            <a:noFill/>
            <a:ln w="9525">
              <a:noFill/>
              <a:miter lim="800000"/>
              <a:headEnd/>
              <a:tailEnd/>
            </a:ln>
          </p:spPr>
          <p:txBody>
            <a:bodyPr wrap="none">
              <a:spAutoFit/>
            </a:bodyPr>
            <a:lstStyle/>
            <a:p>
              <a:pPr>
                <a:spcBef>
                  <a:spcPct val="0"/>
                </a:spcBef>
                <a:buClrTx/>
                <a:buFontTx/>
                <a:buNone/>
              </a:pPr>
              <a:r>
                <a:rPr lang="de-DE" sz="1800" dirty="0">
                  <a:solidFill>
                    <a:srgbClr val="0000FF"/>
                  </a:solidFill>
                  <a:latin typeface="Arial" charset="0"/>
                  <a:ea typeface="+mn-ea"/>
                </a:rPr>
                <a:t>SUMO</a:t>
              </a:r>
            </a:p>
          </p:txBody>
        </p:sp>
        <p:pic>
          <p:nvPicPr>
            <p:cNvPr id="18" name="Picture 2"/>
            <p:cNvPicPr>
              <a:picLocks noChangeAspect="1" noChangeArrowheads="1"/>
            </p:cNvPicPr>
            <p:nvPr/>
          </p:nvPicPr>
          <p:blipFill>
            <a:blip r:embed="rId10" cstate="print"/>
            <a:srcRect/>
            <a:stretch>
              <a:fillRect/>
            </a:stretch>
          </p:blipFill>
          <p:spPr bwMode="auto">
            <a:xfrm>
              <a:off x="3131840" y="5063787"/>
              <a:ext cx="1403350" cy="247650"/>
            </a:xfrm>
            <a:prstGeom prst="rect">
              <a:avLst/>
            </a:prstGeom>
            <a:noFill/>
            <a:ln w="9525">
              <a:noFill/>
              <a:miter lim="800000"/>
              <a:headEnd/>
              <a:tailEnd/>
            </a:ln>
          </p:spPr>
        </p:pic>
        <p:pic>
          <p:nvPicPr>
            <p:cNvPr id="19" name="Picture 37"/>
            <p:cNvPicPr>
              <a:picLocks noChangeAspect="1" noChangeArrowheads="1"/>
            </p:cNvPicPr>
            <p:nvPr/>
          </p:nvPicPr>
          <p:blipFill>
            <a:blip r:embed="rId11" cstate="print"/>
            <a:srcRect/>
            <a:stretch>
              <a:fillRect/>
            </a:stretch>
          </p:blipFill>
          <p:spPr bwMode="auto">
            <a:xfrm>
              <a:off x="4427538" y="2039526"/>
              <a:ext cx="936625" cy="615950"/>
            </a:xfrm>
            <a:prstGeom prst="rect">
              <a:avLst/>
            </a:prstGeom>
            <a:solidFill>
              <a:schemeClr val="bg1"/>
            </a:solidFill>
            <a:ln w="9525">
              <a:noFill/>
              <a:miter lim="800000"/>
              <a:headEnd/>
              <a:tailEnd/>
            </a:ln>
          </p:spPr>
        </p:pic>
        <p:pic>
          <p:nvPicPr>
            <p:cNvPr id="20" name="Picture 38"/>
            <p:cNvPicPr>
              <a:picLocks noChangeAspect="1" noChangeArrowheads="1"/>
            </p:cNvPicPr>
            <p:nvPr/>
          </p:nvPicPr>
          <p:blipFill>
            <a:blip r:embed="rId12" cstate="print"/>
            <a:srcRect/>
            <a:stretch>
              <a:fillRect/>
            </a:stretch>
          </p:blipFill>
          <p:spPr bwMode="auto">
            <a:xfrm>
              <a:off x="6011714" y="4344923"/>
              <a:ext cx="1104900" cy="503237"/>
            </a:xfrm>
            <a:prstGeom prst="rect">
              <a:avLst/>
            </a:prstGeom>
            <a:solidFill>
              <a:schemeClr val="bg1"/>
            </a:solidFill>
            <a:ln w="9525">
              <a:noFill/>
              <a:miter lim="800000"/>
              <a:headEnd/>
              <a:tailEnd/>
            </a:ln>
          </p:spPr>
        </p:pic>
        <p:pic>
          <p:nvPicPr>
            <p:cNvPr id="21" name="Picture 39"/>
            <p:cNvPicPr>
              <a:picLocks noChangeAspect="1" noChangeArrowheads="1"/>
            </p:cNvPicPr>
            <p:nvPr/>
          </p:nvPicPr>
          <p:blipFill>
            <a:blip r:embed="rId13" cstate="print"/>
            <a:srcRect/>
            <a:stretch>
              <a:fillRect/>
            </a:stretch>
          </p:blipFill>
          <p:spPr bwMode="auto">
            <a:xfrm>
              <a:off x="2987675" y="1607726"/>
              <a:ext cx="1655763" cy="288925"/>
            </a:xfrm>
            <a:prstGeom prst="rect">
              <a:avLst/>
            </a:prstGeom>
            <a:noFill/>
            <a:ln w="9525">
              <a:noFill/>
              <a:miter lim="800000"/>
              <a:headEnd/>
              <a:tailEnd/>
            </a:ln>
          </p:spPr>
        </p:pic>
        <p:pic>
          <p:nvPicPr>
            <p:cNvPr id="22" name="Picture 4"/>
            <p:cNvPicPr>
              <a:picLocks noChangeAspect="1" noChangeArrowheads="1"/>
            </p:cNvPicPr>
            <p:nvPr/>
          </p:nvPicPr>
          <p:blipFill>
            <a:blip r:embed="rId14" cstate="print"/>
            <a:srcRect/>
            <a:stretch>
              <a:fillRect/>
            </a:stretch>
          </p:blipFill>
          <p:spPr bwMode="auto">
            <a:xfrm>
              <a:off x="693778" y="1823626"/>
              <a:ext cx="799446" cy="1151929"/>
            </a:xfrm>
            <a:prstGeom prst="rect">
              <a:avLst/>
            </a:prstGeom>
            <a:noFill/>
            <a:ln w="9525">
              <a:noFill/>
              <a:miter lim="800000"/>
              <a:headEnd/>
              <a:tailEnd/>
            </a:ln>
          </p:spPr>
        </p:pic>
        <p:pic>
          <p:nvPicPr>
            <p:cNvPr id="23" name="Grafik 832" descr="pubmed.png"/>
            <p:cNvPicPr>
              <a:picLocks noChangeAspect="1"/>
            </p:cNvPicPr>
            <p:nvPr/>
          </p:nvPicPr>
          <p:blipFill>
            <a:blip r:embed="rId15" cstate="print"/>
            <a:srcRect/>
            <a:stretch>
              <a:fillRect/>
            </a:stretch>
          </p:blipFill>
          <p:spPr bwMode="auto">
            <a:xfrm>
              <a:off x="6156176" y="3695635"/>
              <a:ext cx="1012825" cy="360363"/>
            </a:xfrm>
            <a:prstGeom prst="rect">
              <a:avLst/>
            </a:prstGeom>
            <a:solidFill>
              <a:schemeClr val="bg1"/>
            </a:solidFill>
            <a:ln w="9525">
              <a:noFill/>
              <a:miter lim="800000"/>
              <a:headEnd/>
              <a:tailEnd/>
            </a:ln>
          </p:spPr>
        </p:pic>
        <p:pic>
          <p:nvPicPr>
            <p:cNvPr id="24" name="Picture 40"/>
            <p:cNvPicPr>
              <a:picLocks noChangeAspect="1" noChangeArrowheads="1"/>
            </p:cNvPicPr>
            <p:nvPr/>
          </p:nvPicPr>
          <p:blipFill>
            <a:blip r:embed="rId16" cstate="print"/>
            <a:srcRect/>
            <a:stretch>
              <a:fillRect/>
            </a:stretch>
          </p:blipFill>
          <p:spPr bwMode="auto">
            <a:xfrm>
              <a:off x="6227763" y="2831688"/>
              <a:ext cx="1081087" cy="381000"/>
            </a:xfrm>
            <a:prstGeom prst="rect">
              <a:avLst/>
            </a:prstGeom>
            <a:noFill/>
            <a:ln w="9525">
              <a:noFill/>
              <a:miter lim="800000"/>
              <a:headEnd/>
              <a:tailEnd/>
            </a:ln>
          </p:spPr>
        </p:pic>
        <p:sp>
          <p:nvSpPr>
            <p:cNvPr id="25" name="Textfeld 61"/>
            <p:cNvSpPr txBox="1"/>
            <p:nvPr/>
          </p:nvSpPr>
          <p:spPr bwMode="auto">
            <a:xfrm>
              <a:off x="1835696" y="5639851"/>
              <a:ext cx="1671638" cy="369888"/>
            </a:xfrm>
            <a:prstGeom prst="rect">
              <a:avLst/>
            </a:prstGeom>
            <a:noFill/>
            <a:ln w="9525">
              <a:noFill/>
              <a:miter lim="800000"/>
              <a:headEnd/>
              <a:tailEnd/>
            </a:ln>
          </p:spPr>
          <p:txBody>
            <a:bodyPr wrap="none">
              <a:spAutoFit/>
            </a:bodyPr>
            <a:lstStyle/>
            <a:p>
              <a:pPr eaLnBrk="0" hangingPunct="0">
                <a:spcBef>
                  <a:spcPct val="0"/>
                </a:spcBef>
                <a:buClrTx/>
                <a:buFontTx/>
                <a:buNone/>
                <a:defRPr/>
              </a:pPr>
              <a:r>
                <a:rPr lang="de-DE" sz="1800" dirty="0" err="1">
                  <a:solidFill>
                    <a:srgbClr val="000000"/>
                  </a:solidFill>
                  <a:latin typeface="Arial" charset="0"/>
                  <a:ea typeface="+mn-ea"/>
                </a:rPr>
                <a:t>ConceptNet</a:t>
              </a:r>
              <a:r>
                <a:rPr lang="de-DE" sz="1800" dirty="0">
                  <a:solidFill>
                    <a:srgbClr val="000000"/>
                  </a:solidFill>
                  <a:latin typeface="Arial" charset="0"/>
                  <a:ea typeface="+mn-ea"/>
                </a:rPr>
                <a:t> </a:t>
              </a:r>
              <a:r>
                <a:rPr lang="de-DE" sz="1800" dirty="0">
                  <a:solidFill>
                    <a:srgbClr val="000000">
                      <a:lumMod val="65000"/>
                      <a:lumOff val="35000"/>
                    </a:srgbClr>
                  </a:solidFill>
                  <a:latin typeface="Arial" charset="0"/>
                  <a:ea typeface="+mn-ea"/>
                </a:rPr>
                <a:t>5</a:t>
              </a:r>
            </a:p>
          </p:txBody>
        </p:sp>
        <p:sp>
          <p:nvSpPr>
            <p:cNvPr id="26" name="Rechteck 43"/>
            <p:cNvSpPr>
              <a:spLocks noChangeArrowheads="1"/>
            </p:cNvSpPr>
            <p:nvPr/>
          </p:nvSpPr>
          <p:spPr bwMode="auto">
            <a:xfrm>
              <a:off x="7959725" y="4344576"/>
              <a:ext cx="1184275" cy="368300"/>
            </a:xfrm>
            <a:prstGeom prst="rect">
              <a:avLst/>
            </a:prstGeom>
            <a:noFill/>
            <a:ln w="9525">
              <a:noFill/>
              <a:miter lim="800000"/>
              <a:headEnd/>
              <a:tailEnd/>
            </a:ln>
          </p:spPr>
          <p:txBody>
            <a:bodyPr wrap="none">
              <a:spAutoFit/>
            </a:bodyPr>
            <a:lstStyle/>
            <a:p>
              <a:pPr>
                <a:spcBef>
                  <a:spcPct val="0"/>
                </a:spcBef>
                <a:buClrTx/>
                <a:buFontTx/>
                <a:buNone/>
              </a:pPr>
              <a:r>
                <a:rPr lang="de-DE" sz="1800">
                  <a:solidFill>
                    <a:srgbClr val="FF0000"/>
                  </a:solidFill>
                  <a:latin typeface="Arial" charset="0"/>
                  <a:ea typeface="+mn-ea"/>
                </a:rPr>
                <a:t>BabelNet</a:t>
              </a:r>
            </a:p>
          </p:txBody>
        </p:sp>
        <p:pic>
          <p:nvPicPr>
            <p:cNvPr id="27" name="Picture 13"/>
            <p:cNvPicPr>
              <a:picLocks noChangeAspect="1" noChangeArrowheads="1"/>
            </p:cNvPicPr>
            <p:nvPr/>
          </p:nvPicPr>
          <p:blipFill>
            <a:blip r:embed="rId17" cstate="print"/>
            <a:srcRect/>
            <a:stretch>
              <a:fillRect/>
            </a:stretch>
          </p:blipFill>
          <p:spPr bwMode="auto">
            <a:xfrm>
              <a:off x="6659563" y="1319371"/>
              <a:ext cx="2484437" cy="314325"/>
            </a:xfrm>
            <a:prstGeom prst="rect">
              <a:avLst/>
            </a:prstGeom>
            <a:noFill/>
            <a:ln w="9525">
              <a:noFill/>
              <a:miter lim="800000"/>
              <a:headEnd/>
              <a:tailEnd/>
            </a:ln>
          </p:spPr>
        </p:pic>
        <p:pic>
          <p:nvPicPr>
            <p:cNvPr id="28" name="Picture 15" descr="Sindice">
              <a:hlinkClick r:id="rId18"/>
            </p:cNvPr>
            <p:cNvPicPr>
              <a:picLocks noChangeAspect="1" noChangeArrowheads="1"/>
            </p:cNvPicPr>
            <p:nvPr/>
          </p:nvPicPr>
          <p:blipFill>
            <a:blip r:embed="rId19" cstate="print"/>
            <a:srcRect/>
            <a:stretch>
              <a:fillRect/>
            </a:stretch>
          </p:blipFill>
          <p:spPr bwMode="auto">
            <a:xfrm>
              <a:off x="7429500" y="2183988"/>
              <a:ext cx="1714500" cy="398463"/>
            </a:xfrm>
            <a:prstGeom prst="rect">
              <a:avLst/>
            </a:prstGeom>
            <a:noFill/>
            <a:ln w="9525">
              <a:noFill/>
              <a:miter lim="800000"/>
              <a:headEnd/>
              <a:tailEnd/>
            </a:ln>
          </p:spPr>
        </p:pic>
        <p:grpSp>
          <p:nvGrpSpPr>
            <p:cNvPr id="29" name="Group 185"/>
            <p:cNvGrpSpPr>
              <a:grpSpLocks/>
            </p:cNvGrpSpPr>
            <p:nvPr/>
          </p:nvGrpSpPr>
          <p:grpSpPr bwMode="auto">
            <a:xfrm>
              <a:off x="7666038" y="3192051"/>
              <a:ext cx="1477962" cy="623887"/>
              <a:chOff x="7666223" y="5857892"/>
              <a:chExt cx="1477777" cy="624306"/>
            </a:xfrm>
          </p:grpSpPr>
          <p:pic>
            <p:nvPicPr>
              <p:cNvPr id="33" name="Picture 17" descr="Carnegie Mellon University">
                <a:hlinkClick r:id="rId20"/>
              </p:cNvPr>
              <p:cNvPicPr>
                <a:picLocks noChangeAspect="1" noChangeArrowheads="1"/>
              </p:cNvPicPr>
              <p:nvPr/>
            </p:nvPicPr>
            <p:blipFill>
              <a:blip r:embed="rId21" cstate="print"/>
              <a:srcRect/>
              <a:stretch>
                <a:fillRect/>
              </a:stretch>
            </p:blipFill>
            <p:spPr bwMode="auto">
              <a:xfrm>
                <a:off x="7858148" y="5857892"/>
                <a:ext cx="1071570" cy="306163"/>
              </a:xfrm>
              <a:prstGeom prst="rect">
                <a:avLst/>
              </a:prstGeom>
              <a:noFill/>
              <a:ln w="9525">
                <a:noFill/>
                <a:miter lim="800000"/>
                <a:headEnd/>
                <a:tailEnd/>
              </a:ln>
            </p:spPr>
          </p:pic>
          <p:sp>
            <p:nvSpPr>
              <p:cNvPr id="34" name="TextBox 184"/>
              <p:cNvSpPr txBox="1">
                <a:spLocks noChangeArrowheads="1"/>
              </p:cNvSpPr>
              <p:nvPr/>
            </p:nvSpPr>
            <p:spPr bwMode="auto">
              <a:xfrm>
                <a:off x="7666223" y="6143644"/>
                <a:ext cx="1477777" cy="338554"/>
              </a:xfrm>
              <a:prstGeom prst="rect">
                <a:avLst/>
              </a:prstGeom>
              <a:noFill/>
              <a:ln w="9525">
                <a:noFill/>
                <a:miter lim="800000"/>
                <a:headEnd/>
                <a:tailEnd/>
              </a:ln>
            </p:spPr>
            <p:txBody>
              <a:bodyPr wrap="none">
                <a:spAutoFit/>
              </a:bodyPr>
              <a:lstStyle/>
              <a:p>
                <a:pPr>
                  <a:spcBef>
                    <a:spcPct val="0"/>
                  </a:spcBef>
                  <a:buClrTx/>
                  <a:buFontTx/>
                  <a:buNone/>
                </a:pPr>
                <a:r>
                  <a:rPr lang="de-DE" sz="1600">
                    <a:solidFill>
                      <a:srgbClr val="000000"/>
                    </a:solidFill>
                    <a:latin typeface="Arial" charset="0"/>
                    <a:ea typeface="+mn-ea"/>
                  </a:rPr>
                  <a:t>ReadTheWeb</a:t>
                </a:r>
                <a:endParaRPr lang="en-US" sz="1600">
                  <a:solidFill>
                    <a:srgbClr val="000000"/>
                  </a:solidFill>
                  <a:latin typeface="Arial" charset="0"/>
                  <a:ea typeface="+mn-ea"/>
                </a:endParaRPr>
              </a:p>
            </p:txBody>
          </p:sp>
        </p:grpSp>
        <p:pic>
          <p:nvPicPr>
            <p:cNvPr id="30" name="Picture 41"/>
            <p:cNvPicPr>
              <a:picLocks noChangeAspect="1" noChangeArrowheads="1"/>
            </p:cNvPicPr>
            <p:nvPr/>
          </p:nvPicPr>
          <p:blipFill>
            <a:blip r:embed="rId22" cstate="print"/>
            <a:srcRect/>
            <a:stretch>
              <a:fillRect/>
            </a:stretch>
          </p:blipFill>
          <p:spPr bwMode="auto">
            <a:xfrm>
              <a:off x="1763713" y="2183988"/>
              <a:ext cx="1584325" cy="269875"/>
            </a:xfrm>
            <a:prstGeom prst="rect">
              <a:avLst/>
            </a:prstGeom>
            <a:noFill/>
            <a:ln w="9525">
              <a:noFill/>
              <a:miter lim="800000"/>
              <a:headEnd/>
              <a:tailEnd/>
            </a:ln>
          </p:spPr>
        </p:pic>
        <p:pic>
          <p:nvPicPr>
            <p:cNvPr id="31" name="Picture 42"/>
            <p:cNvPicPr>
              <a:picLocks noChangeAspect="1" noChangeArrowheads="1"/>
            </p:cNvPicPr>
            <p:nvPr/>
          </p:nvPicPr>
          <p:blipFill>
            <a:blip r:embed="rId23" cstate="print"/>
            <a:srcRect/>
            <a:stretch>
              <a:fillRect/>
            </a:stretch>
          </p:blipFill>
          <p:spPr bwMode="auto">
            <a:xfrm>
              <a:off x="6227763" y="2255426"/>
              <a:ext cx="792162" cy="498475"/>
            </a:xfrm>
            <a:prstGeom prst="rect">
              <a:avLst/>
            </a:prstGeom>
            <a:noFill/>
            <a:ln w="9525">
              <a:noFill/>
              <a:miter lim="800000"/>
              <a:headEnd/>
              <a:tailEnd/>
            </a:ln>
          </p:spPr>
        </p:pic>
        <p:pic>
          <p:nvPicPr>
            <p:cNvPr id="32" name="Picture 37" descr="Europeana Think Culture"/>
            <p:cNvPicPr>
              <a:picLocks noChangeAspect="1" noChangeArrowheads="1"/>
            </p:cNvPicPr>
            <p:nvPr/>
          </p:nvPicPr>
          <p:blipFill>
            <a:blip r:embed="rId24" cstate="print"/>
            <a:srcRect/>
            <a:stretch>
              <a:fillRect/>
            </a:stretch>
          </p:blipFill>
          <p:spPr bwMode="auto">
            <a:xfrm>
              <a:off x="5580063" y="1607726"/>
              <a:ext cx="912812" cy="544512"/>
            </a:xfrm>
            <a:prstGeom prst="rect">
              <a:avLst/>
            </a:prstGeom>
            <a:solidFill>
              <a:schemeClr val="bg1"/>
            </a:solidFill>
            <a:ln w="9525">
              <a:noFill/>
              <a:miter lim="800000"/>
              <a:headEnd/>
              <a:tailEnd/>
            </a:ln>
          </p:spPr>
        </p:pic>
      </p:grpSp>
      <p:pic>
        <p:nvPicPr>
          <p:cNvPr id="39" name="Picture 2" descr="http://www.mpi-inf.mpg.de/yago-naga/yago/img/yago_logo_mainpage.png"/>
          <p:cNvPicPr>
            <a:picLocks noChangeAspect="1" noChangeArrowheads="1"/>
          </p:cNvPicPr>
          <p:nvPr/>
        </p:nvPicPr>
        <p:blipFill>
          <a:blip r:embed="rId25" cstate="print"/>
          <a:srcRect/>
          <a:stretch>
            <a:fillRect/>
          </a:stretch>
        </p:blipFill>
        <p:spPr bwMode="auto">
          <a:xfrm>
            <a:off x="2915816" y="3789040"/>
            <a:ext cx="1075961" cy="532601"/>
          </a:xfrm>
          <a:prstGeom prst="rect">
            <a:avLst/>
          </a:prstGeom>
          <a:noFill/>
        </p:spPr>
      </p:pic>
    </p:spTree>
    <p:extLst>
      <p:ext uri="{BB962C8B-B14F-4D97-AF65-F5344CB8AC3E}">
        <p14:creationId xmlns:p14="http://schemas.microsoft.com/office/powerpoint/2010/main" val="206018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sp>
        <p:nvSpPr>
          <p:cNvPr id="5" name="矩形 4"/>
          <p:cNvSpPr/>
          <p:nvPr/>
        </p:nvSpPr>
        <p:spPr>
          <a:xfrm>
            <a:off x="899592" y="188640"/>
            <a:ext cx="6274475"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  </a:t>
            </a: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数据源可信性识别</a:t>
            </a:r>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556792"/>
            <a:ext cx="6624736" cy="425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9428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sp>
        <p:nvSpPr>
          <p:cNvPr id="5" name="矩形 4"/>
          <p:cNvSpPr/>
          <p:nvPr/>
        </p:nvSpPr>
        <p:spPr>
          <a:xfrm>
            <a:off x="899592" y="188640"/>
            <a:ext cx="6274475"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  </a:t>
            </a: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数据源可信性识别</a:t>
            </a:r>
          </a:p>
        </p:txBody>
      </p:sp>
      <p:grpSp>
        <p:nvGrpSpPr>
          <p:cNvPr id="6" name="组合 5"/>
          <p:cNvGrpSpPr/>
          <p:nvPr/>
        </p:nvGrpSpPr>
        <p:grpSpPr>
          <a:xfrm>
            <a:off x="771761" y="1245164"/>
            <a:ext cx="7581087" cy="5040560"/>
            <a:chOff x="2106510" y="1947034"/>
            <a:chExt cx="7294700" cy="4608398"/>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510" y="1947034"/>
              <a:ext cx="7294700" cy="4608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弧形 7"/>
            <p:cNvSpPr/>
            <p:nvPr/>
          </p:nvSpPr>
          <p:spPr bwMode="auto">
            <a:xfrm>
              <a:off x="7056276" y="3769928"/>
              <a:ext cx="1620180" cy="2179352"/>
            </a:xfrm>
            <a:prstGeom prst="arc">
              <a:avLst>
                <a:gd name="adj1" fmla="val 15815528"/>
                <a:gd name="adj2" fmla="val 3417468"/>
              </a:avLst>
            </a:prstGeom>
            <a:noFill/>
            <a:ln w="38100" cap="flat" cmpd="sng" algn="ctr">
              <a:solidFill>
                <a:srgbClr val="FF0000"/>
              </a:solidFill>
              <a:prstDash val="solid"/>
              <a:round/>
              <a:headEnd type="triangle" w="med" len="med"/>
              <a:tailEnd type="triangle" w="med" len="med"/>
            </a:ln>
            <a:effectLst/>
            <a:extLst/>
          </p:spPr>
          <p:txBody>
            <a:bodyPr rtlCol="0" anchor="ctr"/>
            <a:lstStyle/>
            <a:p>
              <a:pPr algn="ctr" fontAlgn="base">
                <a:spcBef>
                  <a:spcPct val="20000"/>
                </a:spcBef>
                <a:spcAft>
                  <a:spcPct val="0"/>
                </a:spcAft>
                <a:buClr>
                  <a:srgbClr val="3366FF"/>
                </a:buClr>
                <a:buFont typeface="Wingdings" pitchFamily="2" charset="2"/>
                <a:buChar char="l"/>
              </a:pPr>
              <a:endParaRPr lang="zh-CN" altLang="en-US" sz="2800" b="1">
                <a:solidFill>
                  <a:srgbClr val="808080"/>
                </a:solidFill>
                <a:latin typeface="Times New Roman" pitchFamily="18" charset="0"/>
                <a:ea typeface="宋体" pitchFamily="2" charset="-122"/>
              </a:endParaRPr>
            </a:p>
          </p:txBody>
        </p:sp>
      </p:grpSp>
    </p:spTree>
    <p:extLst>
      <p:ext uri="{BB962C8B-B14F-4D97-AF65-F5344CB8AC3E}">
        <p14:creationId xmlns:p14="http://schemas.microsoft.com/office/powerpoint/2010/main" val="391734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sp>
        <p:nvSpPr>
          <p:cNvPr id="5" name="矩形 4"/>
          <p:cNvSpPr/>
          <p:nvPr/>
        </p:nvSpPr>
        <p:spPr>
          <a:xfrm>
            <a:off x="899592" y="188640"/>
            <a:ext cx="6274475"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  </a:t>
            </a: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数据源可信性识别</a:t>
            </a:r>
          </a:p>
        </p:txBody>
      </p:sp>
      <p:grpSp>
        <p:nvGrpSpPr>
          <p:cNvPr id="9" name="组合 8"/>
          <p:cNvGrpSpPr/>
          <p:nvPr/>
        </p:nvGrpSpPr>
        <p:grpSpPr>
          <a:xfrm>
            <a:off x="143508" y="2161919"/>
            <a:ext cx="2556284" cy="2909311"/>
            <a:chOff x="287524" y="2658733"/>
            <a:chExt cx="2556284" cy="2909311"/>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7453" t="-626" r="12580" b="6838"/>
            <a:stretch/>
          </p:blipFill>
          <p:spPr>
            <a:xfrm>
              <a:off x="287524" y="2658733"/>
              <a:ext cx="2376264" cy="2276575"/>
            </a:xfrm>
            <a:prstGeom prst="rect">
              <a:avLst/>
            </a:prstGeom>
          </p:spPr>
        </p:pic>
        <p:sp>
          <p:nvSpPr>
            <p:cNvPr id="11" name="TextBox 44"/>
            <p:cNvSpPr txBox="1"/>
            <p:nvPr/>
          </p:nvSpPr>
          <p:spPr>
            <a:xfrm>
              <a:off x="287524" y="5106379"/>
              <a:ext cx="2556284" cy="461665"/>
            </a:xfrm>
            <a:prstGeom prst="rect">
              <a:avLst/>
            </a:prstGeom>
            <a:noFill/>
          </p:spPr>
          <p:txBody>
            <a:bodyPr wrap="square" rtlCol="0">
              <a:spAutoFit/>
            </a:bodyPr>
            <a:lstStyle/>
            <a:p>
              <a:pPr algn="ctr" fontAlgn="base">
                <a:spcBef>
                  <a:spcPct val="20000"/>
                </a:spcBef>
                <a:spcAft>
                  <a:spcPct val="0"/>
                </a:spcAft>
                <a:buClr>
                  <a:srgbClr val="3366FF"/>
                </a:buClr>
                <a:buFont typeface="Wingdings" pitchFamily="2" charset="2"/>
                <a:buNone/>
              </a:pPr>
              <a:r>
                <a:rPr lang="en-US" altLang="zh-CN" sz="2400" b="1" dirty="0">
                  <a:solidFill>
                    <a:srgbClr val="808080"/>
                  </a:solidFill>
                  <a:latin typeface="Times New Roman" pitchFamily="18" charset="0"/>
                  <a:ea typeface="宋体" pitchFamily="2" charset="-122"/>
                  <a:cs typeface="Times New Roman" panose="02020603050405020304" pitchFamily="18" charset="0"/>
                </a:rPr>
                <a:t>New Publisher</a:t>
              </a:r>
              <a:endParaRPr lang="zh-CN" altLang="en-US" sz="2400" b="1" dirty="0">
                <a:solidFill>
                  <a:srgbClr val="808080"/>
                </a:solidFill>
                <a:latin typeface="Times New Roman" pitchFamily="18" charset="0"/>
                <a:ea typeface="宋体" pitchFamily="2" charset="-122"/>
                <a:cs typeface="Times New Roman" panose="02020603050405020304" pitchFamily="18" charset="0"/>
              </a:endParaRPr>
            </a:p>
          </p:txBody>
        </p:sp>
      </p:grpSp>
      <p:grpSp>
        <p:nvGrpSpPr>
          <p:cNvPr id="12" name="组合 11"/>
          <p:cNvGrpSpPr/>
          <p:nvPr/>
        </p:nvGrpSpPr>
        <p:grpSpPr>
          <a:xfrm>
            <a:off x="3321566" y="1267267"/>
            <a:ext cx="5678418" cy="3744416"/>
            <a:chOff x="3465582" y="1764081"/>
            <a:chExt cx="5678418" cy="3744416"/>
          </a:xfrm>
        </p:grpSpPr>
        <p:pic>
          <p:nvPicPr>
            <p:cNvPr id="13"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5582" y="1764081"/>
              <a:ext cx="5678418" cy="3744416"/>
            </a:xfrm>
            <a:prstGeom prst="rect">
              <a:avLst/>
            </a:prstGeom>
          </p:spPr>
        </p:pic>
        <p:sp>
          <p:nvSpPr>
            <p:cNvPr id="14" name="TextBox 5"/>
            <p:cNvSpPr txBox="1">
              <a:spLocks noChangeArrowheads="1"/>
            </p:cNvSpPr>
            <p:nvPr/>
          </p:nvSpPr>
          <p:spPr bwMode="auto">
            <a:xfrm>
              <a:off x="5451003" y="3176972"/>
              <a:ext cx="3674276" cy="369332"/>
            </a:xfrm>
            <a:prstGeom prst="rect">
              <a:avLst/>
            </a:prstGeom>
            <a:solidFill>
              <a:srgbClr val="66FFFF"/>
            </a:solidFill>
            <a:ln w="9525">
              <a:noFill/>
              <a:miter lim="800000"/>
              <a:headEnd/>
              <a:tailEnd/>
            </a:ln>
          </p:spPr>
          <p:txBody>
            <a:bodyPr wrap="none">
              <a:spAutoFit/>
            </a:bodyPr>
            <a:lstStyle/>
            <a:p>
              <a:pPr fontAlgn="base">
                <a:spcBef>
                  <a:spcPct val="20000"/>
                </a:spcBef>
                <a:spcAft>
                  <a:spcPct val="0"/>
                </a:spcAft>
                <a:buClr>
                  <a:srgbClr val="3366FF"/>
                </a:buClr>
                <a:buFont typeface="Wingdings" pitchFamily="2" charset="2"/>
                <a:buNone/>
              </a:pPr>
              <a:r>
                <a:rPr lang="de-DE" sz="1400" b="1" dirty="0">
                  <a:solidFill>
                    <a:srgbClr val="808080"/>
                  </a:solidFill>
                  <a:latin typeface="Times New Roman" pitchFamily="18" charset="0"/>
                  <a:ea typeface="宋体" pitchFamily="2" charset="-122"/>
                </a:rPr>
                <a:t>dbpedia.org/resource/</a:t>
              </a:r>
              <a:r>
                <a:rPr lang="de-DE" b="1" dirty="0">
                  <a:solidFill>
                    <a:srgbClr val="808080"/>
                  </a:solidFill>
                  <a:latin typeface="Times New Roman" pitchFamily="18" charset="0"/>
                  <a:ea typeface="宋体" pitchFamily="2" charset="-122"/>
                </a:rPr>
                <a:t>Statue of Liberty</a:t>
              </a:r>
              <a:endParaRPr lang="en-US" b="1" dirty="0">
                <a:solidFill>
                  <a:srgbClr val="808080"/>
                </a:solidFill>
                <a:latin typeface="Times New Roman" pitchFamily="18" charset="0"/>
                <a:ea typeface="宋体" pitchFamily="2" charset="-122"/>
              </a:endParaRPr>
            </a:p>
          </p:txBody>
        </p:sp>
        <p:sp>
          <p:nvSpPr>
            <p:cNvPr id="15" name="TextBox 11"/>
            <p:cNvSpPr txBox="1">
              <a:spLocks noChangeArrowheads="1"/>
            </p:cNvSpPr>
            <p:nvPr/>
          </p:nvSpPr>
          <p:spPr bwMode="auto">
            <a:xfrm>
              <a:off x="4103948" y="4369750"/>
              <a:ext cx="3898760" cy="369332"/>
            </a:xfrm>
            <a:prstGeom prst="rect">
              <a:avLst/>
            </a:prstGeom>
            <a:solidFill>
              <a:srgbClr val="66FFFF"/>
            </a:solidFill>
            <a:ln w="9525">
              <a:noFill/>
              <a:miter lim="800000"/>
              <a:headEnd/>
              <a:tailEnd/>
            </a:ln>
          </p:spPr>
          <p:txBody>
            <a:bodyPr wrap="none">
              <a:spAutoFit/>
            </a:bodyPr>
            <a:lstStyle/>
            <a:p>
              <a:pPr fontAlgn="base">
                <a:spcBef>
                  <a:spcPct val="20000"/>
                </a:spcBef>
                <a:spcAft>
                  <a:spcPct val="0"/>
                </a:spcAft>
                <a:buClr>
                  <a:srgbClr val="3366FF"/>
                </a:buClr>
                <a:buFont typeface="Wingdings" pitchFamily="2" charset="2"/>
                <a:buNone/>
              </a:pPr>
              <a:r>
                <a:rPr lang="en-US" sz="1400" b="1" dirty="0">
                  <a:solidFill>
                    <a:srgbClr val="808080"/>
                  </a:solidFill>
                  <a:latin typeface="Times New Roman" pitchFamily="18" charset="0"/>
                  <a:ea typeface="宋体" pitchFamily="2" charset="-122"/>
                </a:rPr>
                <a:t>rdf.freebase.com/ns/</a:t>
              </a:r>
              <a:r>
                <a:rPr lang="en-US" b="1" dirty="0">
                  <a:solidFill>
                    <a:srgbClr val="808080"/>
                  </a:solidFill>
                  <a:latin typeface="Times New Roman" pitchFamily="18" charset="0"/>
                  <a:ea typeface="宋体" pitchFamily="2" charset="-122"/>
                </a:rPr>
                <a:t>en. Statue of Liberty</a:t>
              </a:r>
            </a:p>
          </p:txBody>
        </p:sp>
        <p:sp>
          <p:nvSpPr>
            <p:cNvPr id="16" name="TextBox 28"/>
            <p:cNvSpPr txBox="1">
              <a:spLocks noChangeArrowheads="1"/>
            </p:cNvSpPr>
            <p:nvPr/>
          </p:nvSpPr>
          <p:spPr bwMode="auto">
            <a:xfrm>
              <a:off x="3887924" y="2278425"/>
              <a:ext cx="2595582" cy="369332"/>
            </a:xfrm>
            <a:prstGeom prst="rect">
              <a:avLst/>
            </a:prstGeom>
            <a:solidFill>
              <a:srgbClr val="66FFFF"/>
            </a:solidFill>
            <a:ln w="9525">
              <a:noFill/>
              <a:miter lim="800000"/>
              <a:headEnd/>
              <a:tailEnd/>
            </a:ln>
          </p:spPr>
          <p:txBody>
            <a:bodyPr wrap="none">
              <a:spAutoFit/>
            </a:bodyPr>
            <a:lstStyle/>
            <a:p>
              <a:pPr fontAlgn="base">
                <a:spcBef>
                  <a:spcPct val="20000"/>
                </a:spcBef>
                <a:spcAft>
                  <a:spcPct val="0"/>
                </a:spcAft>
                <a:buClr>
                  <a:srgbClr val="3366FF"/>
                </a:buClr>
                <a:buFont typeface="Wingdings" pitchFamily="2" charset="2"/>
                <a:buNone/>
              </a:pPr>
              <a:r>
                <a:rPr lang="de-DE" sz="1400" b="1" dirty="0" err="1">
                  <a:solidFill>
                    <a:srgbClr val="808080"/>
                  </a:solidFill>
                  <a:latin typeface="Times New Roman" pitchFamily="18" charset="0"/>
                  <a:ea typeface="宋体" pitchFamily="2" charset="-122"/>
                </a:rPr>
                <a:t>yago</a:t>
              </a:r>
              <a:r>
                <a:rPr lang="de-DE" sz="1400" b="1" dirty="0">
                  <a:solidFill>
                    <a:srgbClr val="808080"/>
                  </a:solidFill>
                  <a:latin typeface="Times New Roman" pitchFamily="18" charset="0"/>
                  <a:ea typeface="宋体" pitchFamily="2" charset="-122"/>
                </a:rPr>
                <a:t>/wordnet:Actor109765278</a:t>
              </a:r>
              <a:r>
                <a:rPr lang="en-US" b="1" dirty="0">
                  <a:solidFill>
                    <a:srgbClr val="808080"/>
                  </a:solidFill>
                  <a:latin typeface="Times New Roman" pitchFamily="18" charset="0"/>
                  <a:ea typeface="宋体" pitchFamily="2" charset="-122"/>
                </a:rPr>
                <a:t> </a:t>
              </a:r>
            </a:p>
          </p:txBody>
        </p:sp>
      </p:grpSp>
      <p:cxnSp>
        <p:nvCxnSpPr>
          <p:cNvPr id="17" name="直接箭头连接符 16"/>
          <p:cNvCxnSpPr/>
          <p:nvPr/>
        </p:nvCxnSpPr>
        <p:spPr bwMode="auto">
          <a:xfrm flipV="1">
            <a:off x="2519772" y="2864825"/>
            <a:ext cx="2787215" cy="274650"/>
          </a:xfrm>
          <a:prstGeom prst="straightConnector1">
            <a:avLst/>
          </a:prstGeom>
          <a:solidFill>
            <a:schemeClr val="accent1"/>
          </a:solidFill>
          <a:ln w="381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stCxn id="10" idx="3"/>
            <a:endCxn id="15" idx="1"/>
          </p:cNvCxnSpPr>
          <p:nvPr/>
        </p:nvCxnSpPr>
        <p:spPr bwMode="auto">
          <a:xfrm>
            <a:off x="2519772" y="3300207"/>
            <a:ext cx="1440160" cy="757395"/>
          </a:xfrm>
          <a:prstGeom prst="straightConnector1">
            <a:avLst/>
          </a:prstGeom>
          <a:solidFill>
            <a:schemeClr val="accent1"/>
          </a:solidFill>
          <a:ln w="381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8"/>
          <p:cNvSpPr/>
          <p:nvPr/>
        </p:nvSpPr>
        <p:spPr>
          <a:xfrm rot="21330865">
            <a:off x="2869729" y="2613820"/>
            <a:ext cx="1608133" cy="400110"/>
          </a:xfrm>
          <a:prstGeom prst="rect">
            <a:avLst/>
          </a:prstGeom>
        </p:spPr>
        <p:txBody>
          <a:bodyPr wrap="none">
            <a:spAutoFit/>
          </a:bodyPr>
          <a:lstStyle/>
          <a:p>
            <a:pPr fontAlgn="base">
              <a:spcBef>
                <a:spcPct val="20000"/>
              </a:spcBef>
              <a:spcAft>
                <a:spcPct val="0"/>
              </a:spcAft>
              <a:buClr>
                <a:srgbClr val="3366FF"/>
              </a:buClr>
              <a:buFont typeface="Wingdings" pitchFamily="2" charset="2"/>
              <a:buNone/>
            </a:pPr>
            <a:r>
              <a:rPr lang="en-US" altLang="zh-CN" sz="2000" b="1" dirty="0" err="1">
                <a:solidFill>
                  <a:srgbClr val="C00000"/>
                </a:solidFill>
                <a:latin typeface="Times New Roman" pitchFamily="18" charset="0"/>
                <a:ea typeface="宋体" pitchFamily="2" charset="-122"/>
              </a:rPr>
              <a:t>Owl:SameAs</a:t>
            </a:r>
            <a:endParaRPr lang="zh-CN" altLang="en-US" sz="2000" b="1" dirty="0">
              <a:solidFill>
                <a:srgbClr val="C00000"/>
              </a:solidFill>
              <a:latin typeface="Times New Roman" pitchFamily="18" charset="0"/>
              <a:ea typeface="宋体" pitchFamily="2" charset="-122"/>
            </a:endParaRPr>
          </a:p>
        </p:txBody>
      </p:sp>
      <p:sp>
        <p:nvSpPr>
          <p:cNvPr id="20" name="矩形 19"/>
          <p:cNvSpPr/>
          <p:nvPr/>
        </p:nvSpPr>
        <p:spPr>
          <a:xfrm rot="1529712">
            <a:off x="2383568" y="3753630"/>
            <a:ext cx="1608133" cy="400110"/>
          </a:xfrm>
          <a:prstGeom prst="rect">
            <a:avLst/>
          </a:prstGeom>
        </p:spPr>
        <p:txBody>
          <a:bodyPr wrap="none">
            <a:spAutoFit/>
          </a:bodyPr>
          <a:lstStyle/>
          <a:p>
            <a:pPr fontAlgn="base">
              <a:spcBef>
                <a:spcPct val="20000"/>
              </a:spcBef>
              <a:spcAft>
                <a:spcPct val="0"/>
              </a:spcAft>
              <a:buClr>
                <a:srgbClr val="3366FF"/>
              </a:buClr>
              <a:buFont typeface="Wingdings" pitchFamily="2" charset="2"/>
              <a:buNone/>
            </a:pPr>
            <a:r>
              <a:rPr lang="en-US" altLang="zh-CN" sz="2000" b="1" dirty="0" err="1">
                <a:solidFill>
                  <a:srgbClr val="C00000"/>
                </a:solidFill>
                <a:latin typeface="Times New Roman" pitchFamily="18" charset="0"/>
                <a:ea typeface="宋体" pitchFamily="2" charset="-122"/>
              </a:rPr>
              <a:t>Owl:SameAs</a:t>
            </a:r>
            <a:endParaRPr lang="zh-CN" altLang="en-US" sz="2000" b="1" dirty="0">
              <a:solidFill>
                <a:srgbClr val="C00000"/>
              </a:solidFill>
              <a:latin typeface="Times New Roman" pitchFamily="18" charset="0"/>
              <a:ea typeface="宋体" pitchFamily="2" charset="-122"/>
            </a:endParaRPr>
          </a:p>
        </p:txBody>
      </p:sp>
      <p:sp>
        <p:nvSpPr>
          <p:cNvPr id="21" name="椭圆形标注 20"/>
          <p:cNvSpPr/>
          <p:nvPr/>
        </p:nvSpPr>
        <p:spPr bwMode="auto">
          <a:xfrm>
            <a:off x="863588" y="1334285"/>
            <a:ext cx="2261468" cy="894652"/>
          </a:xfrm>
          <a:prstGeom prst="wedgeEllipseCallout">
            <a:avLst>
              <a:gd name="adj1" fmla="val -20833"/>
              <a:gd name="adj2" fmla="val 75276"/>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Font typeface="Wingdings" pitchFamily="2" charset="2"/>
              <a:buNone/>
            </a:pPr>
            <a:r>
              <a:rPr lang="en-US" altLang="zh-CN" sz="2200" dirty="0">
                <a:solidFill>
                  <a:srgbClr val="000000"/>
                </a:solidFill>
                <a:latin typeface="Times New Roman" pitchFamily="18" charset="0"/>
                <a:ea typeface="宋体" pitchFamily="2" charset="-122"/>
              </a:rPr>
              <a:t>I trust these sources</a:t>
            </a:r>
            <a:endParaRPr lang="zh-CN" altLang="en-US" sz="2200" dirty="0">
              <a:solidFill>
                <a:srgbClr val="000000"/>
              </a:solidFill>
              <a:ea typeface="宋体" pitchFamily="2" charset="-122"/>
            </a:endParaRPr>
          </a:p>
        </p:txBody>
      </p:sp>
      <p:sp>
        <p:nvSpPr>
          <p:cNvPr id="22" name="AutoShape 168"/>
          <p:cNvSpPr>
            <a:spLocks noChangeArrowheads="1"/>
          </p:cNvSpPr>
          <p:nvPr/>
        </p:nvSpPr>
        <p:spPr bwMode="auto">
          <a:xfrm>
            <a:off x="323528" y="5085185"/>
            <a:ext cx="8509471" cy="1210780"/>
          </a:xfrm>
          <a:prstGeom prst="roundRect">
            <a:avLst>
              <a:gd name="adj" fmla="val 16667"/>
            </a:avLst>
          </a:prstGeom>
          <a:solidFill>
            <a:srgbClr val="FFFF99"/>
          </a:solidFill>
          <a:ln w="9525">
            <a:solidFill>
              <a:srgbClr val="FBFD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sz="2400" b="1" kern="0" dirty="0">
              <a:solidFill>
                <a:srgbClr val="000000"/>
              </a:solidFill>
              <a:latin typeface="Times New Roman" pitchFamily="18" charset="0"/>
              <a:ea typeface="宋体" charset="-122"/>
              <a:cs typeface="Times New Roman" pitchFamily="18" charset="0"/>
            </a:endParaRPr>
          </a:p>
        </p:txBody>
      </p:sp>
      <p:sp>
        <p:nvSpPr>
          <p:cNvPr id="23" name="TextBox 52"/>
          <p:cNvSpPr txBox="1"/>
          <p:nvPr/>
        </p:nvSpPr>
        <p:spPr>
          <a:xfrm>
            <a:off x="473807" y="5324960"/>
            <a:ext cx="8208912" cy="892552"/>
          </a:xfrm>
          <a:prstGeom prst="rect">
            <a:avLst/>
          </a:prstGeom>
          <a:noFill/>
        </p:spPr>
        <p:txBody>
          <a:bodyPr wrap="square" rtlCol="0">
            <a:spAutoFit/>
          </a:bodyPr>
          <a:lstStyle/>
          <a:p>
            <a:pPr>
              <a:spcBef>
                <a:spcPct val="20000"/>
              </a:spcBef>
              <a:buClr>
                <a:srgbClr val="3366FF"/>
              </a:buClr>
            </a:pPr>
            <a:r>
              <a:rPr lang="en-US" altLang="zh-CN" sz="2800" dirty="0" err="1">
                <a:solidFill>
                  <a:srgbClr val="0000FF"/>
                </a:solidFill>
                <a:latin typeface="TimesNewRomanPSMT"/>
              </a:rPr>
              <a:t>owl:sameAs</a:t>
            </a:r>
            <a:r>
              <a:rPr lang="zh-CN" altLang="en-US" sz="2800" dirty="0">
                <a:solidFill>
                  <a:srgbClr val="0000FF"/>
                </a:solidFill>
                <a:latin typeface="SimHei" panose="02010609060101010101" pitchFamily="49" charset="-122"/>
                <a:ea typeface="SimHei" panose="02010609060101010101" pitchFamily="49" charset="-122"/>
              </a:rPr>
              <a:t>： </a:t>
            </a:r>
            <a:r>
              <a:rPr lang="zh-CN" altLang="en-US" sz="2400" b="0" dirty="0">
                <a:solidFill>
                  <a:srgbClr val="000000"/>
                </a:solidFill>
                <a:latin typeface="SimHei" panose="02010609060101010101" pitchFamily="49" charset="-122"/>
                <a:ea typeface="SimHei" panose="02010609060101010101" pitchFamily="49" charset="-122"/>
              </a:rPr>
              <a:t>用来</a:t>
            </a:r>
            <a:r>
              <a:rPr lang="zh-CN" altLang="en-US" sz="2400" b="0" dirty="0">
                <a:solidFill>
                  <a:srgbClr val="C00000"/>
                </a:solidFill>
                <a:latin typeface="SimHei" panose="02010609060101010101" pitchFamily="49" charset="-122"/>
                <a:ea typeface="SimHei" panose="02010609060101010101" pitchFamily="49" charset="-122"/>
              </a:rPr>
              <a:t>链接</a:t>
            </a:r>
            <a:r>
              <a:rPr lang="zh-CN" altLang="en-US" sz="2400" b="0" dirty="0">
                <a:solidFill>
                  <a:srgbClr val="000000"/>
                </a:solidFill>
                <a:latin typeface="SimHei" panose="02010609060101010101" pitchFamily="49" charset="-122"/>
                <a:ea typeface="SimHei" panose="02010609060101010101" pitchFamily="49" charset="-122"/>
              </a:rPr>
              <a:t>不同</a:t>
            </a:r>
            <a:r>
              <a:rPr lang="zh-CN" altLang="en-US" sz="2400" b="0" dirty="0">
                <a:solidFill>
                  <a:srgbClr val="C00000"/>
                </a:solidFill>
                <a:latin typeface="SimHei" panose="02010609060101010101" pitchFamily="49" charset="-122"/>
                <a:ea typeface="SimHei" panose="02010609060101010101" pitchFamily="49" charset="-122"/>
              </a:rPr>
              <a:t>数据源</a:t>
            </a:r>
            <a:r>
              <a:rPr lang="zh-CN" altLang="en-US" sz="2400" b="0" dirty="0">
                <a:solidFill>
                  <a:srgbClr val="000000"/>
                </a:solidFill>
                <a:latin typeface="SimHei" panose="02010609060101010101" pitchFamily="49" charset="-122"/>
                <a:ea typeface="SimHei" panose="02010609060101010101" pitchFamily="49" charset="-122"/>
              </a:rPr>
              <a:t>中指代相同实体的</a:t>
            </a:r>
            <a:r>
              <a:rPr lang="zh-CN" altLang="en-US" sz="2400" b="0" dirty="0">
                <a:solidFill>
                  <a:srgbClr val="C00000"/>
                </a:solidFill>
                <a:latin typeface="SimHei" panose="02010609060101010101" pitchFamily="49" charset="-122"/>
                <a:ea typeface="SimHei" panose="02010609060101010101" pitchFamily="49" charset="-122"/>
              </a:rPr>
              <a:t>标识符</a:t>
            </a:r>
            <a:r>
              <a:rPr lang="zh-CN" altLang="en-US" sz="2400" b="0" dirty="0">
                <a:solidFill>
                  <a:srgbClr val="000000"/>
                </a:solidFill>
                <a:latin typeface="SimHei" panose="02010609060101010101" pitchFamily="49" charset="-122"/>
                <a:ea typeface="SimHei" panose="02010609060101010101" pitchFamily="49" charset="-122"/>
              </a:rPr>
              <a:t>，防止不同的关联数据源</a:t>
            </a:r>
            <a:r>
              <a:rPr lang="zh-CN" altLang="en-US" sz="2400" b="0" dirty="0">
                <a:solidFill>
                  <a:srgbClr val="C00000"/>
                </a:solidFill>
                <a:latin typeface="SimHei" panose="02010609060101010101" pitchFamily="49" charset="-122"/>
                <a:ea typeface="SimHei" panose="02010609060101010101" pitchFamily="49" charset="-122"/>
              </a:rPr>
              <a:t>相互孤立 </a:t>
            </a:r>
            <a:r>
              <a:rPr lang="en-US" altLang="zh-CN" sz="2000" b="0" dirty="0">
                <a:solidFill>
                  <a:srgbClr val="000000"/>
                </a:solidFill>
                <a:latin typeface="TimesNewRomanPSMT"/>
              </a:rPr>
              <a:t>[Berners-Lee, 2006]</a:t>
            </a:r>
            <a:endParaRPr lang="zh-CN" altLang="en-US" sz="2400" b="1" dirty="0">
              <a:solidFill>
                <a:srgbClr val="000000"/>
              </a:solidFill>
              <a:ea typeface="宋体" pitchFamily="2" charset="-122"/>
            </a:endParaRPr>
          </a:p>
        </p:txBody>
      </p:sp>
    </p:spTree>
    <p:extLst>
      <p:ext uri="{BB962C8B-B14F-4D97-AF65-F5344CB8AC3E}">
        <p14:creationId xmlns:p14="http://schemas.microsoft.com/office/powerpoint/2010/main" val="391440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animBg="1"/>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sp>
        <p:nvSpPr>
          <p:cNvPr id="5" name="矩形 4"/>
          <p:cNvSpPr/>
          <p:nvPr/>
        </p:nvSpPr>
        <p:spPr>
          <a:xfrm>
            <a:off x="899592" y="188640"/>
            <a:ext cx="6274475"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  </a:t>
            </a: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数据源可信性识别</a:t>
            </a:r>
          </a:p>
        </p:txBody>
      </p:sp>
      <p:pic>
        <p:nvPicPr>
          <p:cNvPr id="3" name="图片 2"/>
          <p:cNvPicPr>
            <a:picLocks noChangeAspect="1"/>
          </p:cNvPicPr>
          <p:nvPr/>
        </p:nvPicPr>
        <p:blipFill>
          <a:blip r:embed="rId3"/>
          <a:stretch>
            <a:fillRect/>
          </a:stretch>
        </p:blipFill>
        <p:spPr>
          <a:xfrm>
            <a:off x="1115616" y="2132856"/>
            <a:ext cx="7156300" cy="4336595"/>
          </a:xfrm>
          <a:prstGeom prst="rect">
            <a:avLst/>
          </a:prstGeom>
        </p:spPr>
      </p:pic>
      <p:sp>
        <p:nvSpPr>
          <p:cNvPr id="24" name="矩形 23"/>
          <p:cNvSpPr/>
          <p:nvPr/>
        </p:nvSpPr>
        <p:spPr>
          <a:xfrm>
            <a:off x="697729" y="980728"/>
            <a:ext cx="7992074" cy="1323439"/>
          </a:xfrm>
          <a:prstGeom prst="rect">
            <a:avLst/>
          </a:prstGeom>
        </p:spPr>
        <p:txBody>
          <a:bodyPr wrap="square">
            <a:spAutoFit/>
          </a:bodyPr>
          <a:lstStyle/>
          <a:p>
            <a:pPr marL="285750" indent="-285750" algn="l">
              <a:lnSpc>
                <a:spcPct val="120000"/>
              </a:lnSpc>
              <a:spcBef>
                <a:spcPct val="20000"/>
              </a:spcBef>
              <a:buFont typeface="Wingdings" pitchFamily="2" charset="2"/>
              <a:buChar char="l"/>
            </a:pPr>
            <a:r>
              <a:rPr lang="en-US" altLang="zh-CN" sz="2000" dirty="0">
                <a:solidFill>
                  <a:srgbClr val="000000"/>
                </a:solidFill>
                <a:latin typeface="Arial"/>
              </a:rPr>
              <a:t>18millions SameASTriples from BTC2012</a:t>
            </a:r>
          </a:p>
          <a:p>
            <a:pPr marL="285750" indent="-285750" algn="l">
              <a:lnSpc>
                <a:spcPct val="120000"/>
              </a:lnSpc>
              <a:spcBef>
                <a:spcPct val="20000"/>
              </a:spcBef>
              <a:buFont typeface="Wingdings" pitchFamily="2" charset="2"/>
              <a:buChar char="l"/>
            </a:pPr>
            <a:r>
              <a:rPr lang="en-US" altLang="zh-CN" sz="2000" dirty="0">
                <a:solidFill>
                  <a:srgbClr val="000000"/>
                </a:solidFill>
                <a:latin typeface="Arial"/>
              </a:rPr>
              <a:t>1402 RDF Datasets</a:t>
            </a:r>
          </a:p>
          <a:p>
            <a:pPr marL="285750" indent="-285750" algn="l">
              <a:lnSpc>
                <a:spcPct val="120000"/>
              </a:lnSpc>
              <a:spcBef>
                <a:spcPct val="20000"/>
              </a:spcBef>
              <a:buFont typeface="Wingdings" pitchFamily="2" charset="2"/>
              <a:buChar char="l"/>
            </a:pPr>
            <a:r>
              <a:rPr lang="en-US" altLang="zh-CN" sz="2000" dirty="0">
                <a:solidFill>
                  <a:srgbClr val="000000"/>
                </a:solidFill>
                <a:latin typeface="Arial"/>
              </a:rPr>
              <a:t>14 Iterations</a:t>
            </a:r>
          </a:p>
        </p:txBody>
      </p:sp>
    </p:spTree>
    <p:extLst>
      <p:ext uri="{BB962C8B-B14F-4D97-AF65-F5344CB8AC3E}">
        <p14:creationId xmlns:p14="http://schemas.microsoft.com/office/powerpoint/2010/main" val="3145215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19675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spcAft>
                <a:spcPts val="600"/>
              </a:spcAft>
              <a:buClr>
                <a:srgbClr val="1557AE"/>
              </a:buClr>
              <a:buFont typeface="Wingdings" pitchFamily="2" charset="2"/>
              <a:buChar char="ü"/>
              <a:defRPr/>
            </a:pPr>
            <a:r>
              <a:rPr lang="en-US" altLang="zh-CN" sz="2400" dirty="0">
                <a:solidFill>
                  <a:srgbClr val="1557AE"/>
                </a:solidFill>
                <a:latin typeface="Calibri" pitchFamily="34" charset="0"/>
                <a:cs typeface="Calibri" pitchFamily="34" charset="0"/>
              </a:rPr>
              <a:t>HITS(Hyperlink - Induced Topic Search) </a:t>
            </a:r>
            <a:r>
              <a:rPr lang="zh-CN" altLang="en-US" sz="2400" dirty="0">
                <a:solidFill>
                  <a:srgbClr val="1557AE"/>
                </a:solidFill>
                <a:latin typeface="Calibri" pitchFamily="34" charset="0"/>
                <a:cs typeface="Calibri" pitchFamily="34" charset="0"/>
              </a:rPr>
              <a:t> </a:t>
            </a:r>
            <a:r>
              <a:rPr lang="zh-CN" altLang="en-US" sz="2400" dirty="0">
                <a:latin typeface="Calibri" pitchFamily="34" charset="0"/>
                <a:cs typeface="Calibri" pitchFamily="34" charset="0"/>
              </a:rPr>
              <a:t>算法是由</a:t>
            </a:r>
            <a:r>
              <a:rPr lang="en-US" altLang="zh-CN" sz="2400" dirty="0">
                <a:latin typeface="Calibri" pitchFamily="34" charset="0"/>
                <a:cs typeface="Calibri" pitchFamily="34" charset="0"/>
              </a:rPr>
              <a:t>Cornell University </a:t>
            </a:r>
            <a:r>
              <a:rPr lang="zh-CN" altLang="en-US" sz="2400" dirty="0">
                <a:latin typeface="Calibri" pitchFamily="34" charset="0"/>
                <a:cs typeface="Calibri" pitchFamily="34" charset="0"/>
              </a:rPr>
              <a:t>的</a:t>
            </a:r>
            <a:r>
              <a:rPr lang="en-US" altLang="zh-CN" sz="2400" dirty="0">
                <a:latin typeface="Calibri" pitchFamily="34" charset="0"/>
                <a:cs typeface="Calibri" pitchFamily="34" charset="0"/>
              </a:rPr>
              <a:t>Jon Kleinberg </a:t>
            </a:r>
            <a:r>
              <a:rPr lang="zh-CN" altLang="en-US" sz="2400" dirty="0">
                <a:latin typeface="Calibri" pitchFamily="34" charset="0"/>
                <a:cs typeface="Calibri" pitchFamily="34" charset="0"/>
              </a:rPr>
              <a:t>于</a:t>
            </a:r>
            <a:r>
              <a:rPr lang="en-US" altLang="zh-CN" sz="2400" dirty="0">
                <a:latin typeface="Calibri" pitchFamily="34" charset="0"/>
                <a:cs typeface="Calibri" pitchFamily="34" charset="0"/>
              </a:rPr>
              <a:t>1997 </a:t>
            </a:r>
            <a:r>
              <a:rPr lang="zh-CN" altLang="en-US" sz="2400" dirty="0">
                <a:latin typeface="Calibri" pitchFamily="34" charset="0"/>
                <a:cs typeface="Calibri" pitchFamily="34" charset="0"/>
              </a:rPr>
              <a:t>年首先提出的</a:t>
            </a:r>
            <a:r>
              <a:rPr lang="en-US" altLang="zh-CN" sz="2400" dirty="0">
                <a:latin typeface="Calibri" pitchFamily="34" charset="0"/>
                <a:cs typeface="Calibri" pitchFamily="34" charset="0"/>
              </a:rPr>
              <a:t>,</a:t>
            </a:r>
            <a:r>
              <a:rPr lang="zh-CN" altLang="en-US" sz="2400" dirty="0">
                <a:latin typeface="Calibri" pitchFamily="34" charset="0"/>
                <a:cs typeface="Calibri" pitchFamily="34" charset="0"/>
              </a:rPr>
              <a:t>为</a:t>
            </a:r>
            <a:r>
              <a:rPr lang="en-US" altLang="zh-CN" sz="2400" dirty="0">
                <a:latin typeface="Calibri" pitchFamily="34" charset="0"/>
                <a:cs typeface="Calibri" pitchFamily="34" charset="0"/>
              </a:rPr>
              <a:t>IBM </a:t>
            </a:r>
            <a:r>
              <a:rPr lang="en-US" altLang="zh-CN" sz="2400" dirty="0" err="1">
                <a:latin typeface="Calibri" pitchFamily="34" charset="0"/>
                <a:cs typeface="Calibri" pitchFamily="34" charset="0"/>
              </a:rPr>
              <a:t>Almaden</a:t>
            </a:r>
            <a:r>
              <a:rPr lang="en-US" altLang="zh-CN" sz="2400" dirty="0">
                <a:latin typeface="Calibri" pitchFamily="34" charset="0"/>
                <a:cs typeface="Calibri" pitchFamily="34" charset="0"/>
              </a:rPr>
              <a:t> Research Center</a:t>
            </a:r>
            <a:r>
              <a:rPr lang="zh-CN" altLang="en-US" sz="2400" dirty="0">
                <a:latin typeface="Calibri" pitchFamily="34" charset="0"/>
                <a:cs typeface="Calibri" pitchFamily="34" charset="0"/>
              </a:rPr>
              <a:t>的 “</a:t>
            </a:r>
            <a:r>
              <a:rPr lang="en-US" altLang="zh-CN" sz="2400" dirty="0">
                <a:latin typeface="Calibri" pitchFamily="34" charset="0"/>
                <a:cs typeface="Calibri" pitchFamily="34" charset="0"/>
              </a:rPr>
              <a:t>CLEVER”</a:t>
            </a:r>
            <a:r>
              <a:rPr lang="zh-CN" altLang="en-US" sz="2400" dirty="0">
                <a:latin typeface="Calibri" pitchFamily="34" charset="0"/>
                <a:cs typeface="Calibri" pitchFamily="34" charset="0"/>
              </a:rPr>
              <a:t> 项目中的一部分。</a:t>
            </a:r>
            <a:endParaRPr lang="en-US" altLang="zh-CN" sz="2400" dirty="0">
              <a:latin typeface="Calibri" pitchFamily="34" charset="0"/>
              <a:cs typeface="Calibri" pitchFamily="34" charset="0"/>
            </a:endParaRPr>
          </a:p>
          <a:p>
            <a:pPr lvl="1" eaLnBrk="1" hangingPunct="1">
              <a:lnSpc>
                <a:spcPct val="120000"/>
              </a:lnSpc>
              <a:spcBef>
                <a:spcPts val="600"/>
              </a:spcBef>
              <a:spcAft>
                <a:spcPts val="600"/>
              </a:spcAft>
              <a:buClr>
                <a:srgbClr val="1557AE"/>
              </a:buClr>
              <a:buFont typeface="Wingdings" pitchFamily="2" charset="2"/>
              <a:buChar char="ü"/>
              <a:defRPr/>
            </a:pPr>
            <a:r>
              <a:rPr lang="zh-CN" altLang="en-US" sz="2400" dirty="0">
                <a:latin typeface="Calibri" pitchFamily="34" charset="0"/>
                <a:cs typeface="Calibri" pitchFamily="34" charset="0"/>
              </a:rPr>
              <a:t>不同于</a:t>
            </a:r>
            <a:r>
              <a:rPr lang="en-US" altLang="ja-JP" sz="2400" dirty="0">
                <a:latin typeface="Calibri" pitchFamily="34" charset="0"/>
                <a:cs typeface="Calibri" pitchFamily="34" charset="0"/>
              </a:rPr>
              <a:t>PageRank </a:t>
            </a:r>
            <a:r>
              <a:rPr lang="zh-CN" altLang="en-US" sz="2400" dirty="0">
                <a:latin typeface="Calibri" pitchFamily="34" charset="0"/>
                <a:cs typeface="Calibri" pitchFamily="34" charset="0"/>
              </a:rPr>
              <a:t>，</a:t>
            </a:r>
            <a:r>
              <a:rPr lang="en-US" altLang="ja-JP" sz="2400" dirty="0">
                <a:latin typeface="Calibri" pitchFamily="34" charset="0"/>
                <a:cs typeface="Calibri" pitchFamily="34" charset="0"/>
              </a:rPr>
              <a:t> </a:t>
            </a:r>
            <a:r>
              <a:rPr lang="en-US" altLang="ja-JP" sz="2400" dirty="0">
                <a:solidFill>
                  <a:srgbClr val="1557AE"/>
                </a:solidFill>
                <a:latin typeface="Calibri" pitchFamily="34" charset="0"/>
                <a:cs typeface="Calibri" pitchFamily="34" charset="0"/>
              </a:rPr>
              <a:t>HITS</a:t>
            </a:r>
            <a:r>
              <a:rPr lang="zh-CN" altLang="en-US" sz="2400" dirty="0">
                <a:solidFill>
                  <a:srgbClr val="1557AE"/>
                </a:solidFill>
                <a:latin typeface="Calibri" pitchFamily="34" charset="0"/>
                <a:cs typeface="Calibri" pitchFamily="34" charset="0"/>
              </a:rPr>
              <a:t>是查询相关的</a:t>
            </a:r>
            <a:r>
              <a:rPr lang="en-US" altLang="ja-JP" sz="2400" dirty="0">
                <a:solidFill>
                  <a:srgbClr val="1557AE"/>
                </a:solidFill>
                <a:latin typeface="Calibri" pitchFamily="34" charset="0"/>
                <a:cs typeface="Calibri" pitchFamily="34" charset="0"/>
              </a:rPr>
              <a:t>. </a:t>
            </a:r>
          </a:p>
          <a:p>
            <a:pPr lvl="1" eaLnBrk="1" hangingPunct="1">
              <a:lnSpc>
                <a:spcPct val="120000"/>
              </a:lnSpc>
              <a:spcBef>
                <a:spcPts val="600"/>
              </a:spcBef>
              <a:buClr>
                <a:srgbClr val="0000FF"/>
              </a:buClr>
              <a:buFont typeface="Wingdings" pitchFamily="2" charset="2"/>
              <a:buChar char="ü"/>
              <a:defRPr/>
            </a:pPr>
            <a:endParaRPr lang="en-US" altLang="zh-CN" sz="2200" dirty="0">
              <a:solidFill>
                <a:srgbClr val="0000FF"/>
              </a:solidFill>
              <a:latin typeface="Calibri" pitchFamily="34" charset="0"/>
              <a:cs typeface="Calibri" pitchFamily="34" charset="0"/>
            </a:endParaRPr>
          </a:p>
        </p:txBody>
      </p:sp>
      <p:sp>
        <p:nvSpPr>
          <p:cNvPr id="4" name="矩形 3"/>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
          <p:cNvSpPr txBox="1">
            <a:spLocks noChangeArrowheads="1"/>
          </p:cNvSpPr>
          <p:nvPr/>
        </p:nvSpPr>
        <p:spPr bwMode="auto">
          <a:xfrm>
            <a:off x="192578" y="1114184"/>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spcBef>
                <a:spcPts val="600"/>
              </a:spcBef>
              <a:buClr>
                <a:srgbClr val="FF0000"/>
              </a:buClr>
              <a:buFont typeface="Wingdings" pitchFamily="2" charset="2"/>
              <a:buChar char="n"/>
              <a:defRPr/>
            </a:pPr>
            <a:r>
              <a:rPr lang="en-GB"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不仅仅是页面集合，页面之间的超链接也很重要</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eaLnBrk="1" hangingPunct="1">
              <a:lnSpc>
                <a:spcPct val="120000"/>
              </a:lnSpc>
              <a:spcBef>
                <a:spcPts val="600"/>
              </a:spcBef>
              <a:buClr>
                <a:srgbClr val="FF0000"/>
              </a:buClr>
              <a:buFont typeface="Wingdings" pitchFamily="2" charset="2"/>
              <a:buChar char="n"/>
              <a:defRPr/>
            </a:pP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页面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A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到页面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B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意味着：</a:t>
            </a:r>
            <a:endParaRPr lang="en-GB"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300"/>
              </a:spcBef>
              <a:buClrTx/>
              <a:buFont typeface="Wingdings" pitchFamily="2" charset="2"/>
              <a:buChar char="ü"/>
            </a:pPr>
            <a:r>
              <a:rPr lang="en-GB" altLang="zh-CN" sz="2400" i="1" dirty="0">
                <a:latin typeface="Times New Roman" panose="02020603050405020304" pitchFamily="18" charset="0"/>
                <a:ea typeface="方正兰亭中黑_GBK" panose="02010600030101010101" charset="-122"/>
                <a:cs typeface="Times New Roman" panose="02020603050405020304" pitchFamily="18" charset="0"/>
              </a:rPr>
              <a:t>A </a:t>
            </a: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与</a:t>
            </a:r>
            <a:r>
              <a:rPr lang="zh-CN" altLang="en-US" sz="2400" i="1" dirty="0">
                <a:latin typeface="Times New Roman" panose="02020603050405020304" pitchFamily="18" charset="0"/>
                <a:ea typeface="方正兰亭中黑_GBK" panose="02010600030101010101" charset="-122"/>
                <a:cs typeface="Times New Roman" panose="02020603050405020304" pitchFamily="18" charset="0"/>
              </a:rPr>
              <a:t> </a:t>
            </a:r>
            <a:r>
              <a:rPr lang="en-GB" altLang="zh-CN" sz="2400" i="1" dirty="0">
                <a:latin typeface="Times New Roman" panose="02020603050405020304" pitchFamily="18" charset="0"/>
                <a:ea typeface="方正兰亭中黑_GBK" panose="02010600030101010101" charset="-122"/>
                <a:cs typeface="Times New Roman" panose="02020603050405020304" pitchFamily="18" charset="0"/>
              </a:rPr>
              <a:t>B </a:t>
            </a: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相关</a:t>
            </a:r>
            <a:endParaRPr lang="en-GB" altLang="zh-CN" sz="2400" dirty="0">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300"/>
              </a:spcBef>
              <a:buClrTx/>
              <a:buFont typeface="Wingdings" pitchFamily="2" charset="2"/>
              <a:buChar char="ü"/>
            </a:pPr>
            <a:r>
              <a:rPr lang="en-GB" altLang="zh-CN" sz="2400" i="1" dirty="0">
                <a:latin typeface="Times New Roman" panose="02020603050405020304" pitchFamily="18" charset="0"/>
                <a:ea typeface="方正兰亭中黑_GBK" panose="02010600030101010101" charset="-122"/>
                <a:cs typeface="Times New Roman" panose="02020603050405020304" pitchFamily="18" charset="0"/>
              </a:rPr>
              <a:t>A  </a:t>
            </a: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推荐、引用、或赞同</a:t>
            </a:r>
            <a:r>
              <a:rPr lang="en-GB" altLang="zh-CN" sz="2400" dirty="0">
                <a:latin typeface="Times New Roman" panose="02020603050405020304" pitchFamily="18" charset="0"/>
                <a:ea typeface="方正兰亭中黑_GBK" panose="02010600030101010101" charset="-122"/>
                <a:cs typeface="Times New Roman" panose="02020603050405020304" pitchFamily="18" charset="0"/>
              </a:rPr>
              <a:t>  </a:t>
            </a:r>
            <a:r>
              <a:rPr lang="en-US" altLang="zh-CN" sz="2400" i="1" dirty="0">
                <a:latin typeface="Times New Roman" panose="02020603050405020304" pitchFamily="18" charset="0"/>
                <a:ea typeface="方正兰亭中黑_GBK" panose="02010600030101010101" charset="-122"/>
                <a:cs typeface="Times New Roman" panose="02020603050405020304" pitchFamily="18" charset="0"/>
              </a:rPr>
              <a:t>B</a:t>
            </a:r>
            <a:endParaRPr lang="en-GB" altLang="zh-CN" sz="2400" i="1" dirty="0">
              <a:latin typeface="Times New Roman" panose="02020603050405020304" pitchFamily="18" charset="0"/>
              <a:ea typeface="方正兰亭中黑_GBK" panose="02010600030101010101" charset="-122"/>
              <a:cs typeface="Times New Roman" panose="02020603050405020304" pitchFamily="18" charset="0"/>
            </a:endParaRPr>
          </a:p>
          <a:p>
            <a:pPr eaLnBrk="1" hangingPunct="1">
              <a:lnSpc>
                <a:spcPct val="120000"/>
              </a:lnSpc>
              <a:spcBef>
                <a:spcPts val="600"/>
              </a:spcBef>
              <a:buClr>
                <a:srgbClr val="FF0000"/>
              </a:buClr>
              <a:buFont typeface="Wingdings" pitchFamily="2" charset="2"/>
              <a:buChar char="n"/>
              <a:defRPr/>
            </a:pP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应用</a:t>
            </a:r>
            <a:endParaRPr lang="en-GB"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300"/>
              </a:spcBef>
              <a:buClrTx/>
              <a:buFont typeface="Wingdings" pitchFamily="2" charset="2"/>
              <a:buChar char="ü"/>
            </a:pP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帮助结果排序 </a:t>
            </a:r>
          </a:p>
          <a:p>
            <a:pPr lvl="1" eaLnBrk="1" hangingPunct="1">
              <a:lnSpc>
                <a:spcPct val="120000"/>
              </a:lnSpc>
              <a:spcBef>
                <a:spcPts val="300"/>
              </a:spcBef>
              <a:buClrTx/>
              <a:buFont typeface="Wingdings" pitchFamily="2" charset="2"/>
              <a:buChar char="ü"/>
            </a:pP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指导网页采集</a:t>
            </a:r>
          </a:p>
          <a:p>
            <a:pPr lvl="1" eaLnBrk="1" hangingPunct="1">
              <a:lnSpc>
                <a:spcPct val="120000"/>
              </a:lnSpc>
              <a:spcBef>
                <a:spcPts val="300"/>
              </a:spcBef>
              <a:buClrTx/>
              <a:buFont typeface="Wingdings" pitchFamily="2" charset="2"/>
              <a:buChar char="ü"/>
            </a:pP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查找相关网页</a:t>
            </a:r>
          </a:p>
          <a:p>
            <a:pPr lvl="1" eaLnBrk="1" hangingPunct="1">
              <a:lnSpc>
                <a:spcPct val="120000"/>
              </a:lnSpc>
              <a:spcBef>
                <a:spcPts val="300"/>
              </a:spcBef>
              <a:buClrTx/>
              <a:buFont typeface="Wingdings" pitchFamily="2" charset="2"/>
              <a:buChar char="ü"/>
            </a:pP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确定</a:t>
            </a:r>
            <a:r>
              <a:rPr lang="en-US" altLang="zh-CN" sz="2400" dirty="0">
                <a:latin typeface="Times New Roman" panose="02020603050405020304" pitchFamily="18" charset="0"/>
                <a:ea typeface="方正兰亭中黑_GBK" panose="02010600030101010101" charset="-122"/>
                <a:cs typeface="Times New Roman" panose="02020603050405020304" pitchFamily="18" charset="0"/>
              </a:rPr>
              <a:t>Web </a:t>
            </a: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影响因子</a:t>
            </a:r>
            <a:endParaRPr lang="zh-CN" altLang="en-GB" sz="2400" dirty="0">
              <a:latin typeface="Times New Roman" panose="02020603050405020304" pitchFamily="18" charset="0"/>
              <a:ea typeface="方正兰亭中黑_GBK" panose="02010600030101010101" charset="-122"/>
              <a:cs typeface="Times New Roman" panose="02020603050405020304" pitchFamily="18" charset="0"/>
            </a:endParaRPr>
          </a:p>
        </p:txBody>
      </p:sp>
      <p:grpSp>
        <p:nvGrpSpPr>
          <p:cNvPr id="28" name="Group 4"/>
          <p:cNvGrpSpPr/>
          <p:nvPr/>
        </p:nvGrpSpPr>
        <p:grpSpPr bwMode="auto">
          <a:xfrm>
            <a:off x="4932040" y="3789040"/>
            <a:ext cx="3439886" cy="2444750"/>
            <a:chOff x="1440" y="1392"/>
            <a:chExt cx="2352" cy="1728"/>
          </a:xfrm>
        </p:grpSpPr>
        <p:sp>
          <p:nvSpPr>
            <p:cNvPr id="29" name="Oval 5"/>
            <p:cNvSpPr>
              <a:spLocks noChangeArrowheads="1"/>
            </p:cNvSpPr>
            <p:nvPr/>
          </p:nvSpPr>
          <p:spPr bwMode="auto">
            <a:xfrm>
              <a:off x="2640" y="1392"/>
              <a:ext cx="480" cy="43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0" name="Line 6"/>
            <p:cNvSpPr>
              <a:spLocks noChangeShapeType="1"/>
            </p:cNvSpPr>
            <p:nvPr/>
          </p:nvSpPr>
          <p:spPr bwMode="auto">
            <a:xfrm flipH="1">
              <a:off x="2352" y="1728"/>
              <a:ext cx="336" cy="288"/>
            </a:xfrm>
            <a:prstGeom prst="line">
              <a:avLst/>
            </a:prstGeom>
            <a:ln>
              <a:tailEnd type="triangle" w="med" len="med"/>
            </a:ln>
          </p:spPr>
          <p:style>
            <a:lnRef idx="1">
              <a:schemeClr val="accent6"/>
            </a:lnRef>
            <a:fillRef idx="2">
              <a:schemeClr val="accent6"/>
            </a:fillRef>
            <a:effectRef idx="1">
              <a:schemeClr val="accent6"/>
            </a:effectRef>
            <a:fontRef idx="minor">
              <a:schemeClr val="dk1"/>
            </a:fontRef>
          </p:style>
          <p:txBody>
            <a:bodyPr wrap="none"/>
            <a:lstStyle/>
            <a:p>
              <a:endParaRPr lang="zh-CN" altLang="en-US"/>
            </a:p>
          </p:txBody>
        </p:sp>
        <p:sp>
          <p:nvSpPr>
            <p:cNvPr id="31" name="Oval 7"/>
            <p:cNvSpPr>
              <a:spLocks noChangeArrowheads="1"/>
            </p:cNvSpPr>
            <p:nvPr/>
          </p:nvSpPr>
          <p:spPr bwMode="auto">
            <a:xfrm>
              <a:off x="2016" y="1968"/>
              <a:ext cx="480" cy="43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2" name="Line 8"/>
            <p:cNvSpPr>
              <a:spLocks noChangeShapeType="1"/>
            </p:cNvSpPr>
            <p:nvPr/>
          </p:nvSpPr>
          <p:spPr bwMode="auto">
            <a:xfrm flipH="1">
              <a:off x="1728" y="2352"/>
              <a:ext cx="336" cy="336"/>
            </a:xfrm>
            <a:prstGeom prst="line">
              <a:avLst/>
            </a:prstGeom>
            <a:ln>
              <a:tailEnd type="triangle" w="med" len="med"/>
            </a:ln>
          </p:spPr>
          <p:style>
            <a:lnRef idx="1">
              <a:schemeClr val="accent6"/>
            </a:lnRef>
            <a:fillRef idx="2">
              <a:schemeClr val="accent6"/>
            </a:fillRef>
            <a:effectRef idx="1">
              <a:schemeClr val="accent6"/>
            </a:effectRef>
            <a:fontRef idx="minor">
              <a:schemeClr val="dk1"/>
            </a:fontRef>
          </p:style>
          <p:txBody>
            <a:bodyPr wrap="none"/>
            <a:lstStyle/>
            <a:p>
              <a:endParaRPr lang="zh-CN" altLang="en-US"/>
            </a:p>
          </p:txBody>
        </p:sp>
        <p:sp>
          <p:nvSpPr>
            <p:cNvPr id="33" name="Oval 9"/>
            <p:cNvSpPr>
              <a:spLocks noChangeArrowheads="1"/>
            </p:cNvSpPr>
            <p:nvPr/>
          </p:nvSpPr>
          <p:spPr bwMode="auto">
            <a:xfrm>
              <a:off x="1440" y="2688"/>
              <a:ext cx="480" cy="43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4" name="Line 10"/>
            <p:cNvSpPr>
              <a:spLocks noChangeShapeType="1"/>
            </p:cNvSpPr>
            <p:nvPr/>
          </p:nvSpPr>
          <p:spPr bwMode="auto">
            <a:xfrm>
              <a:off x="2400" y="2352"/>
              <a:ext cx="120" cy="336"/>
            </a:xfrm>
            <a:prstGeom prst="line">
              <a:avLst/>
            </a:prstGeom>
            <a:ln>
              <a:tailEnd type="triangle" w="med" len="med"/>
            </a:ln>
          </p:spPr>
          <p:style>
            <a:lnRef idx="1">
              <a:schemeClr val="accent6"/>
            </a:lnRef>
            <a:fillRef idx="2">
              <a:schemeClr val="accent6"/>
            </a:fillRef>
            <a:effectRef idx="1">
              <a:schemeClr val="accent6"/>
            </a:effectRef>
            <a:fontRef idx="minor">
              <a:schemeClr val="dk1"/>
            </a:fontRef>
          </p:style>
          <p:txBody>
            <a:bodyPr wrap="none"/>
            <a:lstStyle/>
            <a:p>
              <a:endParaRPr lang="zh-CN" altLang="en-US"/>
            </a:p>
          </p:txBody>
        </p:sp>
        <p:sp>
          <p:nvSpPr>
            <p:cNvPr id="35" name="Oval 11"/>
            <p:cNvSpPr>
              <a:spLocks noChangeArrowheads="1"/>
            </p:cNvSpPr>
            <p:nvPr/>
          </p:nvSpPr>
          <p:spPr bwMode="auto">
            <a:xfrm>
              <a:off x="2400" y="2688"/>
              <a:ext cx="480" cy="43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6" name="Oval 12"/>
            <p:cNvSpPr>
              <a:spLocks noChangeArrowheads="1"/>
            </p:cNvSpPr>
            <p:nvPr/>
          </p:nvSpPr>
          <p:spPr bwMode="auto">
            <a:xfrm>
              <a:off x="3312" y="1968"/>
              <a:ext cx="480" cy="43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37" name="Line 13"/>
            <p:cNvSpPr>
              <a:spLocks noChangeShapeType="1"/>
            </p:cNvSpPr>
            <p:nvPr/>
          </p:nvSpPr>
          <p:spPr bwMode="auto">
            <a:xfrm>
              <a:off x="3078" y="1770"/>
              <a:ext cx="283" cy="283"/>
            </a:xfrm>
            <a:prstGeom prst="line">
              <a:avLst/>
            </a:prstGeom>
            <a:ln>
              <a:tailEnd type="triangle" w="med" len="med"/>
            </a:ln>
          </p:spPr>
          <p:style>
            <a:lnRef idx="1">
              <a:schemeClr val="accent6"/>
            </a:lnRef>
            <a:fillRef idx="2">
              <a:schemeClr val="accent6"/>
            </a:fillRef>
            <a:effectRef idx="1">
              <a:schemeClr val="accent6"/>
            </a:effectRef>
            <a:fontRef idx="minor">
              <a:schemeClr val="dk1"/>
            </a:fontRef>
          </p:style>
          <p:txBody>
            <a:bodyPr wrap="none"/>
            <a:lstStyle/>
            <a:p>
              <a:endParaRPr lang="zh-CN" altLang="en-US"/>
            </a:p>
          </p:txBody>
        </p:sp>
        <p:sp>
          <p:nvSpPr>
            <p:cNvPr id="38" name="Text Box 14"/>
            <p:cNvSpPr txBox="1">
              <a:spLocks noChangeArrowheads="1"/>
            </p:cNvSpPr>
            <p:nvPr/>
          </p:nvSpPr>
          <p:spPr bwMode="auto">
            <a:xfrm>
              <a:off x="2785" y="1489"/>
              <a:ext cx="205" cy="214"/>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TW" sz="2000" b="1" dirty="0">
                  <a:latin typeface="Century Gothic" pitchFamily="34" charset="0"/>
                  <a:ea typeface="新細明體" pitchFamily="18" charset="-120"/>
                </a:rPr>
                <a:t>A</a:t>
              </a:r>
            </a:p>
          </p:txBody>
        </p:sp>
        <p:sp>
          <p:nvSpPr>
            <p:cNvPr id="39" name="Text Box 15"/>
            <p:cNvSpPr txBox="1">
              <a:spLocks noChangeArrowheads="1"/>
            </p:cNvSpPr>
            <p:nvPr/>
          </p:nvSpPr>
          <p:spPr bwMode="auto">
            <a:xfrm>
              <a:off x="2145" y="2064"/>
              <a:ext cx="228" cy="283"/>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wrap="none">
              <a:spAutoFit/>
            </a:bodyPr>
            <a:lstStyle>
              <a:defPPr>
                <a:defRPr lang="zh-CN"/>
              </a:defPPr>
              <a:lvl1pPr eaLnBrk="1" hangingPunct="1">
                <a:defRPr kumimoji="1" sz="2000">
                  <a:solidFill>
                    <a:schemeClr val="tx1"/>
                  </a:solidFill>
                  <a:latin typeface="Century Gothic" pitchFamily="34" charset="0"/>
                  <a:ea typeface="新細明體" pitchFamily="18" charset="-120"/>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lang="en-US" altLang="zh-TW" dirty="0"/>
                <a:t>B</a:t>
              </a:r>
            </a:p>
          </p:txBody>
        </p:sp>
        <p:sp>
          <p:nvSpPr>
            <p:cNvPr id="40" name="Text Box 16"/>
            <p:cNvSpPr txBox="1">
              <a:spLocks noChangeArrowheads="1"/>
            </p:cNvSpPr>
            <p:nvPr/>
          </p:nvSpPr>
          <p:spPr bwMode="auto">
            <a:xfrm>
              <a:off x="1538" y="2781"/>
              <a:ext cx="263" cy="283"/>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wrap="none">
              <a:spAutoFit/>
            </a:bodyPr>
            <a:lstStyle>
              <a:defPPr>
                <a:defRPr lang="zh-CN"/>
              </a:defPPr>
              <a:lvl1pPr eaLnBrk="1" hangingPunct="1">
                <a:defRPr kumimoji="1" sz="2000">
                  <a:solidFill>
                    <a:schemeClr val="tx1"/>
                  </a:solidFill>
                  <a:latin typeface="Century Gothic" pitchFamily="34" charset="0"/>
                  <a:ea typeface="新細明體" pitchFamily="18" charset="-120"/>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lang="en-US" altLang="zh-TW" dirty="0"/>
                <a:t>C</a:t>
              </a:r>
            </a:p>
          </p:txBody>
        </p:sp>
        <p:sp>
          <p:nvSpPr>
            <p:cNvPr id="41" name="Text Box 17"/>
            <p:cNvSpPr txBox="1">
              <a:spLocks noChangeArrowheads="1"/>
            </p:cNvSpPr>
            <p:nvPr/>
          </p:nvSpPr>
          <p:spPr bwMode="auto">
            <a:xfrm>
              <a:off x="2520" y="2741"/>
              <a:ext cx="249" cy="283"/>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wrap="none">
              <a:spAutoFit/>
            </a:bodyPr>
            <a:lstStyle>
              <a:defPPr>
                <a:defRPr lang="zh-CN"/>
              </a:defPPr>
              <a:lvl1pPr eaLnBrk="1" hangingPunct="1">
                <a:defRPr kumimoji="1" sz="2000">
                  <a:solidFill>
                    <a:schemeClr val="tx1"/>
                  </a:solidFill>
                  <a:latin typeface="Century Gothic" pitchFamily="34" charset="0"/>
                  <a:ea typeface="新細明體" pitchFamily="18" charset="-120"/>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lang="en-US" altLang="zh-TW" dirty="0"/>
                <a:t>D</a:t>
              </a:r>
            </a:p>
          </p:txBody>
        </p:sp>
        <p:sp>
          <p:nvSpPr>
            <p:cNvPr id="42" name="Text Box 18"/>
            <p:cNvSpPr txBox="1">
              <a:spLocks noChangeArrowheads="1"/>
            </p:cNvSpPr>
            <p:nvPr/>
          </p:nvSpPr>
          <p:spPr bwMode="auto">
            <a:xfrm>
              <a:off x="3436" y="2069"/>
              <a:ext cx="217" cy="283"/>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wrap="none">
              <a:spAutoFit/>
            </a:bodyPr>
            <a:lstStyle>
              <a:defPPr>
                <a:defRPr lang="zh-CN"/>
              </a:defPPr>
              <a:lvl1pPr eaLnBrk="1" hangingPunct="1">
                <a:defRPr kumimoji="1" sz="2000">
                  <a:solidFill>
                    <a:schemeClr val="tx1"/>
                  </a:solidFill>
                  <a:latin typeface="Century Gothic" pitchFamily="34" charset="0"/>
                  <a:ea typeface="新細明體" pitchFamily="18" charset="-120"/>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lang="en-US" altLang="zh-TW" dirty="0"/>
                <a:t>E</a:t>
              </a:r>
            </a:p>
          </p:txBody>
        </p:sp>
        <p:cxnSp>
          <p:nvCxnSpPr>
            <p:cNvPr id="45" name="AutoShape 21"/>
            <p:cNvCxnSpPr>
              <a:cxnSpLocks noChangeShapeType="1"/>
              <a:stCxn id="33" idx="1"/>
              <a:endCxn id="31" idx="1"/>
            </p:cNvCxnSpPr>
            <p:nvPr/>
          </p:nvCxnSpPr>
          <p:spPr bwMode="auto">
            <a:xfrm rot="-5400000">
              <a:off x="1438" y="2094"/>
              <a:ext cx="720" cy="576"/>
            </a:xfrm>
            <a:prstGeom prst="curvedConnector3">
              <a:avLst>
                <a:gd name="adj1" fmla="val 127500"/>
              </a:avLst>
            </a:prstGeom>
            <a:ln>
              <a:tailEnd type="triangle" w="med" len="med"/>
            </a:ln>
          </p:spPr>
          <p:style>
            <a:lnRef idx="1">
              <a:schemeClr val="accent6"/>
            </a:lnRef>
            <a:fillRef idx="2">
              <a:schemeClr val="accent6"/>
            </a:fillRef>
            <a:effectRef idx="1">
              <a:schemeClr val="accent6"/>
            </a:effectRef>
            <a:fontRef idx="minor">
              <a:schemeClr val="dk1"/>
            </a:fontRef>
          </p:style>
        </p:cxnSp>
        <p:cxnSp>
          <p:nvCxnSpPr>
            <p:cNvPr id="46" name="AutoShape 22"/>
            <p:cNvCxnSpPr>
              <a:cxnSpLocks noChangeShapeType="1"/>
              <a:stCxn id="31" idx="0"/>
              <a:endCxn id="29" idx="1"/>
            </p:cNvCxnSpPr>
            <p:nvPr/>
          </p:nvCxnSpPr>
          <p:spPr bwMode="auto">
            <a:xfrm rot="-5400000">
              <a:off x="2226" y="1476"/>
              <a:ext cx="513" cy="454"/>
            </a:xfrm>
            <a:prstGeom prst="curvedConnector3">
              <a:avLst>
                <a:gd name="adj1" fmla="val 138597"/>
              </a:avLst>
            </a:prstGeom>
            <a:ln>
              <a:tailEnd type="triangle" w="med" len="med"/>
            </a:ln>
          </p:spPr>
          <p:style>
            <a:lnRef idx="1">
              <a:schemeClr val="accent6"/>
            </a:lnRef>
            <a:fillRef idx="2">
              <a:schemeClr val="accent6"/>
            </a:fillRef>
            <a:effectRef idx="1">
              <a:schemeClr val="accent6"/>
            </a:effectRef>
            <a:fontRef idx="minor">
              <a:schemeClr val="dk1"/>
            </a:fontRef>
          </p:style>
        </p:cxnSp>
      </p:grpSp>
      <p:sp>
        <p:nvSpPr>
          <p:cNvPr id="22" name="矩形 21">
            <a:extLst>
              <a:ext uri="{FF2B5EF4-FFF2-40B4-BE49-F238E27FC236}">
                <a16:creationId xmlns:a16="http://schemas.microsoft.com/office/drawing/2014/main" id="{A207381E-3ED8-4EDD-B3CD-76F9D0233FE6}"/>
              </a:ext>
            </a:extLst>
          </p:cNvPr>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91968" y="1176385"/>
            <a:ext cx="7331288"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
                <a:srgbClr val="1557AE"/>
              </a:buClr>
              <a:buFont typeface="Wingdings" pitchFamily="2" charset="2"/>
              <a:buChar char="ü"/>
              <a:defRPr/>
            </a:pPr>
            <a:r>
              <a:rPr lang="en-US" altLang="zh-CN" sz="2400" dirty="0">
                <a:solidFill>
                  <a:srgbClr val="1557AE"/>
                </a:solidFill>
                <a:latin typeface="Calibri" pitchFamily="34" charset="0"/>
                <a:cs typeface="Calibri" pitchFamily="34" charset="0"/>
              </a:rPr>
              <a:t>Hub</a:t>
            </a:r>
            <a:r>
              <a:rPr lang="zh-CN" altLang="en-US" sz="2400" dirty="0">
                <a:solidFill>
                  <a:srgbClr val="1557AE"/>
                </a:solidFill>
                <a:latin typeface="Calibri" pitchFamily="34" charset="0"/>
                <a:cs typeface="Calibri" pitchFamily="34" charset="0"/>
              </a:rPr>
              <a:t>页面（枢纽页面）和</a:t>
            </a:r>
            <a:r>
              <a:rPr lang="en-US" altLang="zh-CN" sz="2400" dirty="0">
                <a:solidFill>
                  <a:srgbClr val="1557AE"/>
                </a:solidFill>
                <a:latin typeface="Calibri" pitchFamily="34" charset="0"/>
                <a:cs typeface="Calibri" pitchFamily="34" charset="0"/>
              </a:rPr>
              <a:t>Authority</a:t>
            </a:r>
            <a:r>
              <a:rPr lang="zh-CN" altLang="en-US" sz="2400" dirty="0">
                <a:solidFill>
                  <a:srgbClr val="1557AE"/>
                </a:solidFill>
                <a:latin typeface="Calibri" pitchFamily="34" charset="0"/>
                <a:cs typeface="Calibri" pitchFamily="34" charset="0"/>
              </a:rPr>
              <a:t>页面（权威页面）是</a:t>
            </a:r>
            <a:r>
              <a:rPr lang="en-US" altLang="zh-CN" sz="2400" dirty="0">
                <a:solidFill>
                  <a:srgbClr val="1557AE"/>
                </a:solidFill>
                <a:latin typeface="Calibri" pitchFamily="34" charset="0"/>
                <a:cs typeface="Calibri" pitchFamily="34" charset="0"/>
              </a:rPr>
              <a:t>HITS</a:t>
            </a:r>
            <a:r>
              <a:rPr lang="zh-CN" altLang="en-US" sz="2400" dirty="0">
                <a:solidFill>
                  <a:srgbClr val="1557AE"/>
                </a:solidFill>
                <a:latin typeface="Calibri" pitchFamily="34" charset="0"/>
                <a:cs typeface="Calibri" pitchFamily="34" charset="0"/>
              </a:rPr>
              <a:t>算法最基本的两个定义。</a:t>
            </a:r>
          </a:p>
          <a:p>
            <a:pPr lvl="2">
              <a:lnSpc>
                <a:spcPct val="120000"/>
              </a:lnSpc>
              <a:spcBef>
                <a:spcPts val="600"/>
              </a:spcBef>
              <a:buClrTx/>
              <a:buFont typeface="Wingdings" pitchFamily="2" charset="2"/>
              <a:buChar char=""/>
            </a:pPr>
            <a:r>
              <a:rPr lang="en-US" altLang="zh-CN" sz="2000" dirty="0">
                <a:solidFill>
                  <a:srgbClr val="1557AE"/>
                </a:solidFill>
                <a:latin typeface="Calibri" pitchFamily="34" charset="0"/>
                <a:cs typeface="Calibri" pitchFamily="34" charset="0"/>
              </a:rPr>
              <a:t>Authority</a:t>
            </a:r>
            <a:r>
              <a:rPr lang="zh-CN" altLang="en-US" sz="2000" dirty="0">
                <a:solidFill>
                  <a:srgbClr val="1557AE"/>
                </a:solidFill>
                <a:latin typeface="Calibri" pitchFamily="34" charset="0"/>
                <a:cs typeface="Calibri" pitchFamily="34" charset="0"/>
              </a:rPr>
              <a:t>页面，</a:t>
            </a:r>
            <a:r>
              <a:rPr lang="zh-CN" altLang="en-US" sz="2000" b="0" dirty="0">
                <a:latin typeface="Calibri" pitchFamily="34" charset="0"/>
                <a:cs typeface="Calibri" pitchFamily="34" charset="0"/>
              </a:rPr>
              <a:t>是指与某个领域或者某个话题相关的高质量网页。</a:t>
            </a:r>
          </a:p>
          <a:p>
            <a:pPr lvl="2">
              <a:lnSpc>
                <a:spcPct val="120000"/>
              </a:lnSpc>
              <a:spcBef>
                <a:spcPts val="600"/>
              </a:spcBef>
              <a:buClrTx/>
              <a:buFont typeface="Wingdings" pitchFamily="2" charset="2"/>
              <a:buChar char=""/>
            </a:pPr>
            <a:r>
              <a:rPr lang="en-US" altLang="zh-CN" sz="2000" dirty="0">
                <a:solidFill>
                  <a:srgbClr val="1557AE"/>
                </a:solidFill>
                <a:latin typeface="Calibri" pitchFamily="34" charset="0"/>
                <a:cs typeface="Calibri" pitchFamily="34" charset="0"/>
              </a:rPr>
              <a:t>Hub</a:t>
            </a:r>
            <a:r>
              <a:rPr lang="zh-CN" altLang="en-US" sz="2000" dirty="0">
                <a:solidFill>
                  <a:srgbClr val="1557AE"/>
                </a:solidFill>
                <a:latin typeface="Calibri" pitchFamily="34" charset="0"/>
                <a:cs typeface="Calibri" pitchFamily="34" charset="0"/>
              </a:rPr>
              <a:t>页面，</a:t>
            </a:r>
            <a:r>
              <a:rPr lang="zh-CN" altLang="en-US" sz="2000" b="0" dirty="0">
                <a:latin typeface="Calibri" pitchFamily="34" charset="0"/>
                <a:cs typeface="Calibri" pitchFamily="34" charset="0"/>
              </a:rPr>
              <a:t>指的是包含了很多指向高质量</a:t>
            </a:r>
            <a:r>
              <a:rPr lang="en-US" altLang="zh-CN" sz="2000" b="0" dirty="0">
                <a:latin typeface="Calibri" pitchFamily="34" charset="0"/>
                <a:cs typeface="Calibri" pitchFamily="34" charset="0"/>
              </a:rPr>
              <a:t>Authority</a:t>
            </a:r>
            <a:r>
              <a:rPr lang="zh-CN" altLang="en-US" sz="2000" b="0" dirty="0">
                <a:latin typeface="Calibri" pitchFamily="34" charset="0"/>
                <a:cs typeface="Calibri" pitchFamily="34" charset="0"/>
              </a:rPr>
              <a:t>页面链接的网页。</a:t>
            </a:r>
          </a:p>
          <a:p>
            <a:pPr lvl="1" eaLnBrk="1" hangingPunct="1">
              <a:lnSpc>
                <a:spcPct val="120000"/>
              </a:lnSpc>
              <a:spcBef>
                <a:spcPts val="600"/>
              </a:spcBef>
              <a:buClr>
                <a:srgbClr val="0000FF"/>
              </a:buClr>
              <a:buFont typeface="Wingdings" pitchFamily="2" charset="2"/>
              <a:buChar char="ü"/>
              <a:defRPr/>
            </a:pPr>
            <a:endParaRPr lang="en-US" altLang="zh-CN" sz="2200" dirty="0">
              <a:solidFill>
                <a:srgbClr val="0000FF"/>
              </a:solidFill>
              <a:latin typeface="Calibri" pitchFamily="34" charset="0"/>
              <a:cs typeface="Calibri" pitchFamily="34" charset="0"/>
            </a:endParaRPr>
          </a:p>
        </p:txBody>
      </p:sp>
      <p:grpSp>
        <p:nvGrpSpPr>
          <p:cNvPr id="4" name="Group 2"/>
          <p:cNvGrpSpPr/>
          <p:nvPr/>
        </p:nvGrpSpPr>
        <p:grpSpPr bwMode="auto">
          <a:xfrm>
            <a:off x="7813028" y="2446019"/>
            <a:ext cx="878211" cy="930275"/>
            <a:chOff x="1330" y="3287"/>
            <a:chExt cx="691" cy="698"/>
          </a:xfrm>
        </p:grpSpPr>
        <p:sp>
          <p:nvSpPr>
            <p:cNvPr id="5" name="Rectangle 3"/>
            <p:cNvSpPr>
              <a:spLocks noChangeArrowheads="1"/>
            </p:cNvSpPr>
            <p:nvPr/>
          </p:nvSpPr>
          <p:spPr bwMode="auto">
            <a:xfrm>
              <a:off x="1759" y="3447"/>
              <a:ext cx="262" cy="410"/>
            </a:xfrm>
            <a:prstGeom prst="rect">
              <a:avLst/>
            </a:prstGeom>
            <a:solidFill>
              <a:srgbClr val="CC0000"/>
            </a:solidFill>
            <a:ln w="12700">
              <a:solidFill>
                <a:srgbClr val="000000"/>
              </a:solidFill>
              <a:miter lim="800000"/>
              <a:headEnd type="none" w="sm" len="sm"/>
              <a:tailEnd type="none" w="sm" len="sm"/>
            </a:ln>
          </p:spPr>
          <p:txBody>
            <a:bodyPr wrap="none" anchor="ctr"/>
            <a:lstStyle/>
            <a:p>
              <a:pPr marL="0" marR="0" lvl="0" indent="0" algn="ctr" defTabSz="914400" eaLnBrk="0" latinLnBrk="0" hangingPunct="0">
                <a:lnSpc>
                  <a:spcPct val="90000"/>
                </a:lnSpc>
                <a:spcBef>
                  <a:spcPct val="50000"/>
                </a:spcBef>
                <a:spcAft>
                  <a:spcPts val="0"/>
                </a:spcAft>
                <a:buClrTx/>
                <a:buSzTx/>
                <a:buFontTx/>
                <a:buNone/>
                <a:defRPr/>
              </a:pPr>
              <a:endParaRPr kumimoji="0" lang="zh-CN" altLang="zh-CN" sz="3200" b="1" i="0" u="none" strike="noStrike" kern="0" cap="none" spc="0" normalizeH="0" baseline="0" noProof="0">
                <a:ln>
                  <a:noFill/>
                </a:ln>
                <a:solidFill>
                  <a:sysClr val="windowText" lastClr="000000"/>
                </a:solidFill>
                <a:effectLst/>
                <a:uLnTx/>
                <a:uFillTx/>
                <a:latin typeface="Arial" charset="0"/>
              </a:endParaRPr>
            </a:p>
          </p:txBody>
        </p:sp>
        <p:sp>
          <p:nvSpPr>
            <p:cNvPr id="7" name="Line 4"/>
            <p:cNvSpPr>
              <a:spLocks noChangeShapeType="1"/>
            </p:cNvSpPr>
            <p:nvPr/>
          </p:nvSpPr>
          <p:spPr bwMode="auto">
            <a:xfrm>
              <a:off x="1454" y="3427"/>
              <a:ext cx="339" cy="83"/>
            </a:xfrm>
            <a:prstGeom prst="line">
              <a:avLst/>
            </a:prstGeom>
            <a:noFill/>
            <a:ln w="28575">
              <a:solidFill>
                <a:srgbClr val="000066"/>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Line 5"/>
            <p:cNvSpPr>
              <a:spLocks noChangeShapeType="1"/>
            </p:cNvSpPr>
            <p:nvPr/>
          </p:nvSpPr>
          <p:spPr bwMode="auto">
            <a:xfrm>
              <a:off x="1452" y="3639"/>
              <a:ext cx="345" cy="6"/>
            </a:xfrm>
            <a:prstGeom prst="line">
              <a:avLst/>
            </a:prstGeom>
            <a:noFill/>
            <a:ln w="28575">
              <a:solidFill>
                <a:srgbClr val="000066"/>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Line 6"/>
            <p:cNvSpPr>
              <a:spLocks noChangeShapeType="1"/>
            </p:cNvSpPr>
            <p:nvPr/>
          </p:nvSpPr>
          <p:spPr bwMode="auto">
            <a:xfrm flipV="1">
              <a:off x="1440" y="3747"/>
              <a:ext cx="364" cy="96"/>
            </a:xfrm>
            <a:prstGeom prst="line">
              <a:avLst/>
            </a:prstGeom>
            <a:noFill/>
            <a:ln w="28575">
              <a:solidFill>
                <a:srgbClr val="000066"/>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Rectangle 7"/>
            <p:cNvSpPr>
              <a:spLocks noChangeArrowheads="1"/>
            </p:cNvSpPr>
            <p:nvPr/>
          </p:nvSpPr>
          <p:spPr bwMode="auto">
            <a:xfrm>
              <a:off x="1331" y="3287"/>
              <a:ext cx="141" cy="224"/>
            </a:xfrm>
            <a:prstGeom prst="rect">
              <a:avLst/>
            </a:prstGeom>
            <a:solidFill>
              <a:srgbClr val="FFFFCC"/>
            </a:solidFill>
            <a:ln w="12700">
              <a:solidFill>
                <a:srgbClr val="000000"/>
              </a:solidFill>
              <a:miter lim="800000"/>
              <a:headEnd type="none" w="sm" len="sm"/>
              <a:tailEnd type="none" w="sm" len="sm"/>
            </a:ln>
          </p:spPr>
          <p:txBody>
            <a:bodyPr wrap="none" anchor="ctr"/>
            <a:lstStyle/>
            <a:p>
              <a:pPr marL="0" marR="0" lvl="0" indent="0" algn="ctr" defTabSz="914400" eaLnBrk="0" latinLnBrk="0" hangingPunct="0">
                <a:lnSpc>
                  <a:spcPct val="90000"/>
                </a:lnSpc>
                <a:spcBef>
                  <a:spcPct val="50000"/>
                </a:spcBef>
                <a:spcAft>
                  <a:spcPts val="0"/>
                </a:spcAft>
                <a:buClrTx/>
                <a:buSzTx/>
                <a:buFontTx/>
                <a:buNone/>
                <a:defRPr/>
              </a:pPr>
              <a:endParaRPr kumimoji="0" lang="zh-CN" altLang="zh-CN" sz="3200" b="1" i="0" u="none" strike="noStrike" kern="0" cap="none" spc="0" normalizeH="0" baseline="0" noProof="0">
                <a:ln>
                  <a:noFill/>
                </a:ln>
                <a:solidFill>
                  <a:sysClr val="windowText" lastClr="000000"/>
                </a:solidFill>
                <a:effectLst/>
                <a:uLnTx/>
                <a:uFillTx/>
                <a:latin typeface="Arial" charset="0"/>
              </a:endParaRPr>
            </a:p>
          </p:txBody>
        </p:sp>
        <p:sp>
          <p:nvSpPr>
            <p:cNvPr id="11" name="Rectangle 8"/>
            <p:cNvSpPr>
              <a:spLocks noChangeArrowheads="1"/>
            </p:cNvSpPr>
            <p:nvPr/>
          </p:nvSpPr>
          <p:spPr bwMode="auto">
            <a:xfrm>
              <a:off x="1331" y="3524"/>
              <a:ext cx="141" cy="224"/>
            </a:xfrm>
            <a:prstGeom prst="rect">
              <a:avLst/>
            </a:prstGeom>
            <a:solidFill>
              <a:srgbClr val="FFFFCC"/>
            </a:solidFill>
            <a:ln w="12700">
              <a:solidFill>
                <a:srgbClr val="000000"/>
              </a:solidFill>
              <a:miter lim="800000"/>
              <a:headEnd type="none" w="sm" len="sm"/>
              <a:tailEnd type="none" w="sm" len="sm"/>
            </a:ln>
          </p:spPr>
          <p:txBody>
            <a:bodyPr wrap="none" anchor="ctr"/>
            <a:lstStyle/>
            <a:p>
              <a:pPr marL="0" marR="0" lvl="0" indent="0" algn="ctr" defTabSz="914400" eaLnBrk="0" latinLnBrk="0" hangingPunct="0">
                <a:lnSpc>
                  <a:spcPct val="90000"/>
                </a:lnSpc>
                <a:spcBef>
                  <a:spcPct val="50000"/>
                </a:spcBef>
                <a:spcAft>
                  <a:spcPts val="0"/>
                </a:spcAft>
                <a:buClrTx/>
                <a:buSzTx/>
                <a:buFontTx/>
                <a:buNone/>
                <a:defRPr/>
              </a:pPr>
              <a:endParaRPr kumimoji="0" lang="zh-CN" altLang="zh-CN" sz="3200" b="1" i="0" u="none" strike="noStrike" kern="0" cap="none" spc="0" normalizeH="0" baseline="0" noProof="0">
                <a:ln>
                  <a:noFill/>
                </a:ln>
                <a:solidFill>
                  <a:sysClr val="windowText" lastClr="000000"/>
                </a:solidFill>
                <a:effectLst/>
                <a:uLnTx/>
                <a:uFillTx/>
                <a:latin typeface="Arial" charset="0"/>
              </a:endParaRPr>
            </a:p>
          </p:txBody>
        </p:sp>
        <p:sp>
          <p:nvSpPr>
            <p:cNvPr id="12" name="Rectangle 9"/>
            <p:cNvSpPr>
              <a:spLocks noChangeArrowheads="1"/>
            </p:cNvSpPr>
            <p:nvPr/>
          </p:nvSpPr>
          <p:spPr bwMode="auto">
            <a:xfrm>
              <a:off x="1330" y="3761"/>
              <a:ext cx="141" cy="224"/>
            </a:xfrm>
            <a:prstGeom prst="rect">
              <a:avLst/>
            </a:prstGeom>
            <a:solidFill>
              <a:srgbClr val="FFFFCC"/>
            </a:solidFill>
            <a:ln w="12700">
              <a:solidFill>
                <a:srgbClr val="000000"/>
              </a:solidFill>
              <a:miter lim="800000"/>
              <a:headEnd type="none" w="sm" len="sm"/>
              <a:tailEnd type="none" w="sm" len="sm"/>
            </a:ln>
          </p:spPr>
          <p:txBody>
            <a:bodyPr wrap="none" anchor="ctr"/>
            <a:lstStyle/>
            <a:p>
              <a:pPr marL="0" marR="0" lvl="0" indent="0" algn="ctr" defTabSz="914400" eaLnBrk="0" latinLnBrk="0" hangingPunct="0">
                <a:lnSpc>
                  <a:spcPct val="90000"/>
                </a:lnSpc>
                <a:spcBef>
                  <a:spcPct val="50000"/>
                </a:spcBef>
                <a:spcAft>
                  <a:spcPts val="0"/>
                </a:spcAft>
                <a:buClrTx/>
                <a:buSzTx/>
                <a:buFontTx/>
                <a:buNone/>
                <a:defRPr/>
              </a:pPr>
              <a:endParaRPr kumimoji="0" lang="zh-CN" altLang="zh-CN" sz="3200" b="1" i="0" u="none" strike="noStrike" kern="0" cap="none" spc="0" normalizeH="0" baseline="0" noProof="0">
                <a:ln>
                  <a:noFill/>
                </a:ln>
                <a:solidFill>
                  <a:sysClr val="windowText" lastClr="000000"/>
                </a:solidFill>
                <a:effectLst/>
                <a:uLnTx/>
                <a:uFillTx/>
                <a:latin typeface="Arial" charset="0"/>
              </a:endParaRPr>
            </a:p>
          </p:txBody>
        </p:sp>
      </p:grpSp>
      <p:grpSp>
        <p:nvGrpSpPr>
          <p:cNvPr id="13" name="Group 10"/>
          <p:cNvGrpSpPr/>
          <p:nvPr/>
        </p:nvGrpSpPr>
        <p:grpSpPr bwMode="auto">
          <a:xfrm>
            <a:off x="7782867" y="3885881"/>
            <a:ext cx="905386" cy="930275"/>
            <a:chOff x="4127" y="3222"/>
            <a:chExt cx="712" cy="698"/>
          </a:xfrm>
        </p:grpSpPr>
        <p:sp>
          <p:nvSpPr>
            <p:cNvPr id="14" name="Rectangle 11"/>
            <p:cNvSpPr>
              <a:spLocks noChangeArrowheads="1"/>
            </p:cNvSpPr>
            <p:nvPr/>
          </p:nvSpPr>
          <p:spPr bwMode="auto">
            <a:xfrm>
              <a:off x="4127" y="3331"/>
              <a:ext cx="262" cy="410"/>
            </a:xfrm>
            <a:prstGeom prst="rect">
              <a:avLst/>
            </a:prstGeom>
            <a:solidFill>
              <a:srgbClr val="33CC33"/>
            </a:solidFill>
            <a:ln w="12700">
              <a:solidFill>
                <a:srgbClr val="000000"/>
              </a:solidFill>
              <a:miter lim="800000"/>
              <a:headEnd type="none" w="sm" len="sm"/>
              <a:tailEnd type="none" w="sm" len="sm"/>
            </a:ln>
          </p:spPr>
          <p:txBody>
            <a:bodyPr wrap="none" anchor="ctr"/>
            <a:lstStyle/>
            <a:p>
              <a:pPr marL="0" marR="0" lvl="0" indent="0" algn="ctr" defTabSz="914400" eaLnBrk="0" latinLnBrk="0" hangingPunct="0">
                <a:lnSpc>
                  <a:spcPct val="90000"/>
                </a:lnSpc>
                <a:spcBef>
                  <a:spcPct val="50000"/>
                </a:spcBef>
                <a:spcAft>
                  <a:spcPts val="0"/>
                </a:spcAft>
                <a:buClrTx/>
                <a:buSzTx/>
                <a:buFontTx/>
                <a:buNone/>
                <a:defRPr/>
              </a:pPr>
              <a:endParaRPr kumimoji="0" lang="zh-CN" altLang="zh-CN" sz="3200" b="1" i="0" u="none" strike="noStrike" kern="0" cap="none" spc="0" normalizeH="0" baseline="0" noProof="0">
                <a:ln>
                  <a:noFill/>
                </a:ln>
                <a:solidFill>
                  <a:srgbClr val="009900"/>
                </a:solidFill>
                <a:effectLst/>
                <a:uLnTx/>
                <a:uFillTx/>
                <a:latin typeface="Arial" charset="0"/>
              </a:endParaRPr>
            </a:p>
          </p:txBody>
        </p:sp>
        <p:sp>
          <p:nvSpPr>
            <p:cNvPr id="15" name="Line 12"/>
            <p:cNvSpPr>
              <a:spLocks noChangeShapeType="1"/>
            </p:cNvSpPr>
            <p:nvPr/>
          </p:nvSpPr>
          <p:spPr bwMode="auto">
            <a:xfrm>
              <a:off x="4353" y="3651"/>
              <a:ext cx="339" cy="83"/>
            </a:xfrm>
            <a:prstGeom prst="line">
              <a:avLst/>
            </a:prstGeom>
            <a:noFill/>
            <a:ln w="28575">
              <a:solidFill>
                <a:srgbClr val="000066"/>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Line 13"/>
            <p:cNvSpPr>
              <a:spLocks noChangeShapeType="1"/>
            </p:cNvSpPr>
            <p:nvPr/>
          </p:nvSpPr>
          <p:spPr bwMode="auto">
            <a:xfrm>
              <a:off x="4351" y="3510"/>
              <a:ext cx="345" cy="6"/>
            </a:xfrm>
            <a:prstGeom prst="line">
              <a:avLst/>
            </a:prstGeom>
            <a:noFill/>
            <a:ln w="28575">
              <a:solidFill>
                <a:srgbClr val="000066"/>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Line 14"/>
            <p:cNvSpPr>
              <a:spLocks noChangeShapeType="1"/>
            </p:cNvSpPr>
            <p:nvPr/>
          </p:nvSpPr>
          <p:spPr bwMode="auto">
            <a:xfrm flipV="1">
              <a:off x="4339" y="3312"/>
              <a:ext cx="364" cy="96"/>
            </a:xfrm>
            <a:prstGeom prst="line">
              <a:avLst/>
            </a:prstGeom>
            <a:noFill/>
            <a:ln w="28575">
              <a:solidFill>
                <a:srgbClr val="000066"/>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Rectangle 15"/>
            <p:cNvSpPr>
              <a:spLocks noChangeArrowheads="1"/>
            </p:cNvSpPr>
            <p:nvPr/>
          </p:nvSpPr>
          <p:spPr bwMode="auto">
            <a:xfrm>
              <a:off x="4698" y="3222"/>
              <a:ext cx="141" cy="224"/>
            </a:xfrm>
            <a:prstGeom prst="rect">
              <a:avLst/>
            </a:prstGeom>
            <a:solidFill>
              <a:srgbClr val="FFFFCC"/>
            </a:solidFill>
            <a:ln w="12700">
              <a:solidFill>
                <a:srgbClr val="000000"/>
              </a:solidFill>
              <a:miter lim="800000"/>
              <a:headEnd type="none" w="sm" len="sm"/>
              <a:tailEnd type="none" w="sm" len="sm"/>
            </a:ln>
          </p:spPr>
          <p:txBody>
            <a:bodyPr wrap="none" anchor="ctr"/>
            <a:lstStyle/>
            <a:p>
              <a:pPr marL="0" marR="0" lvl="0" indent="0" algn="ctr" defTabSz="914400" eaLnBrk="0" latinLnBrk="0" hangingPunct="0">
                <a:lnSpc>
                  <a:spcPct val="90000"/>
                </a:lnSpc>
                <a:spcBef>
                  <a:spcPct val="50000"/>
                </a:spcBef>
                <a:spcAft>
                  <a:spcPts val="0"/>
                </a:spcAft>
                <a:buClrTx/>
                <a:buSzTx/>
                <a:buFontTx/>
                <a:buNone/>
                <a:defRPr/>
              </a:pPr>
              <a:endParaRPr kumimoji="0" lang="zh-CN" altLang="zh-CN" sz="3200" b="1" i="0" u="none" strike="noStrike" kern="0" cap="none" spc="0" normalizeH="0" baseline="0" noProof="0">
                <a:ln>
                  <a:noFill/>
                </a:ln>
                <a:solidFill>
                  <a:sysClr val="windowText" lastClr="000000"/>
                </a:solidFill>
                <a:effectLst/>
                <a:uLnTx/>
                <a:uFillTx/>
                <a:latin typeface="Arial" charset="0"/>
              </a:endParaRPr>
            </a:p>
          </p:txBody>
        </p:sp>
        <p:sp>
          <p:nvSpPr>
            <p:cNvPr id="19" name="Rectangle 16"/>
            <p:cNvSpPr>
              <a:spLocks noChangeArrowheads="1"/>
            </p:cNvSpPr>
            <p:nvPr/>
          </p:nvSpPr>
          <p:spPr bwMode="auto">
            <a:xfrm>
              <a:off x="4698" y="3459"/>
              <a:ext cx="141" cy="224"/>
            </a:xfrm>
            <a:prstGeom prst="rect">
              <a:avLst/>
            </a:prstGeom>
            <a:solidFill>
              <a:srgbClr val="FFFFCC"/>
            </a:solidFill>
            <a:ln w="12700">
              <a:solidFill>
                <a:srgbClr val="000000"/>
              </a:solidFill>
              <a:miter lim="800000"/>
              <a:headEnd type="none" w="sm" len="sm"/>
              <a:tailEnd type="none" w="sm" len="sm"/>
            </a:ln>
          </p:spPr>
          <p:txBody>
            <a:bodyPr wrap="none" anchor="ctr"/>
            <a:lstStyle/>
            <a:p>
              <a:pPr marL="0" marR="0" lvl="0" indent="0" algn="ctr" defTabSz="914400" eaLnBrk="0" latinLnBrk="0" hangingPunct="0">
                <a:lnSpc>
                  <a:spcPct val="90000"/>
                </a:lnSpc>
                <a:spcBef>
                  <a:spcPct val="50000"/>
                </a:spcBef>
                <a:spcAft>
                  <a:spcPts val="0"/>
                </a:spcAft>
                <a:buClrTx/>
                <a:buSzTx/>
                <a:buFontTx/>
                <a:buNone/>
                <a:defRPr/>
              </a:pPr>
              <a:endParaRPr kumimoji="0" lang="zh-CN" altLang="zh-CN" sz="3200" b="1" i="0" u="none" strike="noStrike" kern="0" cap="none" spc="0" normalizeH="0" baseline="0" noProof="0">
                <a:ln>
                  <a:noFill/>
                </a:ln>
                <a:solidFill>
                  <a:sysClr val="windowText" lastClr="000000"/>
                </a:solidFill>
                <a:effectLst/>
                <a:uLnTx/>
                <a:uFillTx/>
                <a:latin typeface="Arial" charset="0"/>
              </a:endParaRPr>
            </a:p>
          </p:txBody>
        </p:sp>
        <p:sp>
          <p:nvSpPr>
            <p:cNvPr id="20" name="Rectangle 17"/>
            <p:cNvSpPr>
              <a:spLocks noChangeArrowheads="1"/>
            </p:cNvSpPr>
            <p:nvPr/>
          </p:nvSpPr>
          <p:spPr bwMode="auto">
            <a:xfrm>
              <a:off x="4697" y="3696"/>
              <a:ext cx="141" cy="224"/>
            </a:xfrm>
            <a:prstGeom prst="rect">
              <a:avLst/>
            </a:prstGeom>
            <a:solidFill>
              <a:srgbClr val="FFFFCC"/>
            </a:solidFill>
            <a:ln w="12700">
              <a:solidFill>
                <a:srgbClr val="000000"/>
              </a:solidFill>
              <a:miter lim="800000"/>
              <a:headEnd type="none" w="sm" len="sm"/>
              <a:tailEnd type="none" w="sm" len="sm"/>
            </a:ln>
          </p:spPr>
          <p:txBody>
            <a:bodyPr wrap="none" anchor="ctr"/>
            <a:lstStyle/>
            <a:p>
              <a:pPr marL="0" marR="0" lvl="0" indent="0" algn="ctr" defTabSz="914400" eaLnBrk="0" latinLnBrk="0" hangingPunct="0">
                <a:lnSpc>
                  <a:spcPct val="90000"/>
                </a:lnSpc>
                <a:spcBef>
                  <a:spcPct val="50000"/>
                </a:spcBef>
                <a:spcAft>
                  <a:spcPts val="0"/>
                </a:spcAft>
                <a:buClrTx/>
                <a:buSzTx/>
                <a:buFontTx/>
                <a:buNone/>
                <a:defRPr/>
              </a:pPr>
              <a:endParaRPr kumimoji="0" lang="zh-CN" altLang="zh-CN" sz="3200" b="1" i="0" u="none" strike="noStrike" kern="0" cap="none" spc="0" normalizeH="0" baseline="0" noProof="0">
                <a:ln>
                  <a:noFill/>
                </a:ln>
                <a:solidFill>
                  <a:sysClr val="windowText" lastClr="000000"/>
                </a:solidFill>
                <a:effectLst/>
                <a:uLnTx/>
                <a:uFillTx/>
                <a:latin typeface="Arial" charset="0"/>
              </a:endParaRPr>
            </a:p>
          </p:txBody>
        </p:sp>
      </p:grpSp>
      <p:pic>
        <p:nvPicPr>
          <p:cNvPr id="12292" name="Picture 4" descr="http://img.my.csdn.net/uploads/201209/24/1348482442_86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284" y="4450573"/>
            <a:ext cx="5904656" cy="204229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 name="Rectangle 3"/>
          <p:cNvSpPr txBox="1">
            <a:spLocks noChangeArrowheads="1"/>
          </p:cNvSpPr>
          <p:nvPr/>
        </p:nvSpPr>
        <p:spPr bwMode="auto">
          <a:xfrm>
            <a:off x="427832" y="5104502"/>
            <a:ext cx="8367712" cy="1512168"/>
          </a:xfrm>
          <a:prstGeom prst="rect">
            <a:avLst/>
          </a:prstGeom>
          <a:solidFill>
            <a:srgbClr val="FFFFCC"/>
          </a:solidFill>
          <a:ln>
            <a:solidFill>
              <a:srgbClr val="FF9933"/>
            </a:solidFill>
          </a:ln>
          <a:effectLst/>
        </p:spPr>
        <p:txBody>
          <a:bodyPr vert="horz" wrap="square" lIns="72000" tIns="36000" rIns="72000" bIns="36000" numCol="1" anchor="ctr" anchorCtr="1"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266700" lvl="1" indent="0" eaLnBrk="1" hangingPunct="1">
              <a:lnSpc>
                <a:spcPct val="120000"/>
              </a:lnSpc>
              <a:spcBef>
                <a:spcPts val="600"/>
              </a:spcBef>
              <a:buClr>
                <a:srgbClr val="0000FF"/>
              </a:buClr>
              <a:buNone/>
              <a:defRPr/>
            </a:pPr>
            <a:r>
              <a:rPr lang="en-US" altLang="zh-CN" sz="2400" dirty="0">
                <a:solidFill>
                  <a:srgbClr val="1557AE"/>
                </a:solidFill>
                <a:latin typeface="Calibri" pitchFamily="34" charset="0"/>
                <a:cs typeface="Calibri" pitchFamily="34" charset="0"/>
              </a:rPr>
              <a:t>HITS</a:t>
            </a:r>
            <a:r>
              <a:rPr lang="zh-CN" altLang="en-US" sz="2400" dirty="0">
                <a:solidFill>
                  <a:srgbClr val="1557AE"/>
                </a:solidFill>
                <a:latin typeface="Calibri" pitchFamily="34" charset="0"/>
                <a:cs typeface="Calibri" pitchFamily="34" charset="0"/>
              </a:rPr>
              <a:t>算法旨在</a:t>
            </a:r>
            <a:r>
              <a:rPr lang="zh-CN" altLang="en-US" sz="2400" dirty="0">
                <a:latin typeface="Calibri" pitchFamily="34" charset="0"/>
                <a:cs typeface="Calibri" pitchFamily="34" charset="0"/>
              </a:rPr>
              <a:t>在海量网页中找到与用户查询主题相关的高质量</a:t>
            </a:r>
            <a:r>
              <a:rPr lang="en-US" altLang="zh-CN" sz="2400" dirty="0">
                <a:latin typeface="Calibri" pitchFamily="34" charset="0"/>
                <a:cs typeface="Calibri" pitchFamily="34" charset="0"/>
              </a:rPr>
              <a:t>Authority</a:t>
            </a:r>
            <a:r>
              <a:rPr lang="zh-CN" altLang="en-US" sz="2400" dirty="0">
                <a:latin typeface="Calibri" pitchFamily="34" charset="0"/>
                <a:cs typeface="Calibri" pitchFamily="34" charset="0"/>
              </a:rPr>
              <a:t>页面和</a:t>
            </a:r>
            <a:r>
              <a:rPr lang="en-US" altLang="zh-CN" sz="2400" dirty="0">
                <a:latin typeface="Calibri" pitchFamily="34" charset="0"/>
                <a:cs typeface="Calibri" pitchFamily="34" charset="0"/>
              </a:rPr>
              <a:t>Hub</a:t>
            </a:r>
            <a:r>
              <a:rPr lang="zh-CN" altLang="en-US" sz="2400" dirty="0">
                <a:latin typeface="Calibri" pitchFamily="34" charset="0"/>
                <a:cs typeface="Calibri" pitchFamily="34" charset="0"/>
              </a:rPr>
              <a:t>页面，尤其是</a:t>
            </a:r>
            <a:r>
              <a:rPr lang="en-US" altLang="zh-CN" sz="2400" dirty="0">
                <a:latin typeface="Calibri" pitchFamily="34" charset="0"/>
                <a:cs typeface="Calibri" pitchFamily="34" charset="0"/>
              </a:rPr>
              <a:t>Authority</a:t>
            </a:r>
            <a:r>
              <a:rPr lang="zh-CN" altLang="en-US" sz="2400" dirty="0">
                <a:latin typeface="Calibri" pitchFamily="34" charset="0"/>
                <a:cs typeface="Calibri" pitchFamily="34" charset="0"/>
              </a:rPr>
              <a:t>页面，因为这些页面代表了能够满足用户查询的高质量内容。</a:t>
            </a:r>
            <a:endParaRPr lang="en-US" altLang="zh-CN" sz="2400" dirty="0">
              <a:latin typeface="Calibri" pitchFamily="34" charset="0"/>
              <a:cs typeface="Calibri" pitchFamily="34" charset="0"/>
            </a:endParaRPr>
          </a:p>
        </p:txBody>
      </p:sp>
      <p:sp>
        <p:nvSpPr>
          <p:cNvPr id="23" name="矩形 22"/>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196752"/>
            <a:ext cx="8699440"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
                <a:srgbClr val="1557AE"/>
              </a:buClr>
              <a:buFont typeface="Wingdings" pitchFamily="2" charset="2"/>
              <a:buChar char="ü"/>
              <a:defRPr/>
            </a:pPr>
            <a:r>
              <a:rPr lang="zh-CN" altLang="en-US" sz="2400" dirty="0">
                <a:solidFill>
                  <a:srgbClr val="1557AE"/>
                </a:solidFill>
                <a:latin typeface="Calibri" pitchFamily="34" charset="0"/>
                <a:cs typeface="Calibri" pitchFamily="34" charset="0"/>
              </a:rPr>
              <a:t>假设</a:t>
            </a:r>
            <a:r>
              <a:rPr lang="en-US" altLang="zh-CN" sz="2400" dirty="0">
                <a:solidFill>
                  <a:srgbClr val="1557AE"/>
                </a:solidFill>
                <a:latin typeface="Calibri" pitchFamily="34" charset="0"/>
                <a:cs typeface="Calibri" pitchFamily="34" charset="0"/>
              </a:rPr>
              <a:t>1</a:t>
            </a:r>
            <a:r>
              <a:rPr lang="zh-CN" altLang="en-US" sz="2400" dirty="0">
                <a:solidFill>
                  <a:srgbClr val="1557AE"/>
                </a:solidFill>
                <a:latin typeface="Calibri" pitchFamily="34" charset="0"/>
                <a:cs typeface="Calibri" pitchFamily="34" charset="0"/>
              </a:rPr>
              <a:t>：</a:t>
            </a:r>
            <a:r>
              <a:rPr lang="zh-CN" altLang="en-US" sz="2400" dirty="0">
                <a:latin typeface="Calibri" pitchFamily="34" charset="0"/>
                <a:cs typeface="Calibri" pitchFamily="34" charset="0"/>
              </a:rPr>
              <a:t>一个好的</a:t>
            </a:r>
            <a:r>
              <a:rPr lang="en-US" altLang="zh-CN" sz="2400" dirty="0">
                <a:latin typeface="Calibri" pitchFamily="34" charset="0"/>
                <a:cs typeface="Calibri" pitchFamily="34" charset="0"/>
              </a:rPr>
              <a:t>Authority</a:t>
            </a:r>
            <a:r>
              <a:rPr lang="zh-CN" altLang="en-US" sz="2400" dirty="0">
                <a:latin typeface="Calibri" pitchFamily="34" charset="0"/>
                <a:cs typeface="Calibri" pitchFamily="34" charset="0"/>
              </a:rPr>
              <a:t>页面被很多好的</a:t>
            </a:r>
            <a:r>
              <a:rPr lang="en-US" altLang="zh-CN" sz="2400" dirty="0">
                <a:latin typeface="Calibri" pitchFamily="34" charset="0"/>
                <a:cs typeface="Calibri" pitchFamily="34" charset="0"/>
              </a:rPr>
              <a:t>Hub</a:t>
            </a:r>
            <a:r>
              <a:rPr lang="zh-CN" altLang="en-US" sz="2400" dirty="0">
                <a:latin typeface="Calibri" pitchFamily="34" charset="0"/>
                <a:cs typeface="Calibri" pitchFamily="34" charset="0"/>
              </a:rPr>
              <a:t>页面指向</a:t>
            </a:r>
          </a:p>
          <a:p>
            <a:pPr lvl="1" eaLnBrk="1" hangingPunct="1">
              <a:lnSpc>
                <a:spcPct val="120000"/>
              </a:lnSpc>
              <a:spcBef>
                <a:spcPts val="600"/>
              </a:spcBef>
              <a:buClr>
                <a:srgbClr val="1557AE"/>
              </a:buClr>
              <a:buFont typeface="Wingdings" pitchFamily="2" charset="2"/>
              <a:buChar char="ü"/>
              <a:defRPr/>
            </a:pPr>
            <a:r>
              <a:rPr lang="zh-CN" altLang="en-US" sz="2400" dirty="0">
                <a:solidFill>
                  <a:srgbClr val="1557AE"/>
                </a:solidFill>
                <a:latin typeface="Calibri" pitchFamily="34" charset="0"/>
                <a:cs typeface="Calibri" pitchFamily="34" charset="0"/>
              </a:rPr>
              <a:t>假设</a:t>
            </a:r>
            <a:r>
              <a:rPr lang="en-US" altLang="zh-CN" sz="2400" dirty="0">
                <a:solidFill>
                  <a:srgbClr val="1557AE"/>
                </a:solidFill>
                <a:latin typeface="Calibri" pitchFamily="34" charset="0"/>
                <a:cs typeface="Calibri" pitchFamily="34" charset="0"/>
              </a:rPr>
              <a:t>2</a:t>
            </a:r>
            <a:r>
              <a:rPr lang="zh-CN" altLang="en-US" sz="2400" dirty="0">
                <a:solidFill>
                  <a:srgbClr val="1557AE"/>
                </a:solidFill>
                <a:latin typeface="Calibri" pitchFamily="34" charset="0"/>
                <a:cs typeface="Calibri" pitchFamily="34" charset="0"/>
              </a:rPr>
              <a:t>：</a:t>
            </a:r>
            <a:r>
              <a:rPr lang="zh-CN" altLang="en-US" sz="2400" dirty="0">
                <a:latin typeface="Calibri" pitchFamily="34" charset="0"/>
                <a:cs typeface="Calibri" pitchFamily="34" charset="0"/>
              </a:rPr>
              <a:t>一个好的</a:t>
            </a:r>
            <a:r>
              <a:rPr lang="en-US" altLang="zh-CN" sz="2400" dirty="0">
                <a:latin typeface="Calibri" pitchFamily="34" charset="0"/>
                <a:cs typeface="Calibri" pitchFamily="34" charset="0"/>
              </a:rPr>
              <a:t>Hub</a:t>
            </a:r>
            <a:r>
              <a:rPr lang="zh-CN" altLang="en-US" sz="2400" dirty="0">
                <a:latin typeface="Calibri" pitchFamily="34" charset="0"/>
                <a:cs typeface="Calibri" pitchFamily="34" charset="0"/>
              </a:rPr>
              <a:t>页面指向很多好的</a:t>
            </a:r>
            <a:r>
              <a:rPr lang="en-US" altLang="zh-CN" sz="2400" dirty="0">
                <a:latin typeface="Calibri" pitchFamily="34" charset="0"/>
                <a:cs typeface="Calibri" pitchFamily="34" charset="0"/>
              </a:rPr>
              <a:t>Authority</a:t>
            </a:r>
            <a:r>
              <a:rPr lang="zh-CN" altLang="en-US" sz="2400" dirty="0">
                <a:latin typeface="Calibri" pitchFamily="34" charset="0"/>
                <a:cs typeface="Calibri" pitchFamily="34" charset="0"/>
              </a:rPr>
              <a:t>页面</a:t>
            </a:r>
            <a:endParaRPr lang="en-US" altLang="zh-CN" sz="2400" dirty="0">
              <a:latin typeface="Calibri" pitchFamily="34" charset="0"/>
              <a:cs typeface="Calibri" pitchFamily="34" charset="0"/>
            </a:endParaRPr>
          </a:p>
          <a:p>
            <a:pPr lvl="1" eaLnBrk="1" hangingPunct="1">
              <a:lnSpc>
                <a:spcPct val="120000"/>
              </a:lnSpc>
              <a:spcBef>
                <a:spcPts val="600"/>
              </a:spcBef>
              <a:buClr>
                <a:srgbClr val="1557AE"/>
              </a:buClr>
              <a:buFont typeface="Wingdings" pitchFamily="2" charset="2"/>
              <a:buChar char="ü"/>
              <a:defRPr/>
            </a:pPr>
            <a:r>
              <a:rPr lang="zh-CN" altLang="en-US" sz="2400" dirty="0">
                <a:solidFill>
                  <a:srgbClr val="1557AE"/>
                </a:solidFill>
                <a:latin typeface="Calibri" pitchFamily="34" charset="0"/>
                <a:cs typeface="Calibri" pitchFamily="34" charset="0"/>
              </a:rPr>
              <a:t>思路：</a:t>
            </a:r>
            <a:r>
              <a:rPr lang="zh-CN" altLang="en-US" sz="2400" dirty="0">
                <a:latin typeface="Calibri" pitchFamily="34" charset="0"/>
                <a:cs typeface="Calibri" pitchFamily="34" charset="0"/>
              </a:rPr>
              <a:t>利用上面的假设，以及相互增强关系等原则进行多轮迭代计算，每轮迭代计算更新每个页面的两个权值，直到权值稳定不再发生明显的变化为止。</a:t>
            </a:r>
            <a:endParaRPr lang="en-US" altLang="zh-CN" sz="2400" dirty="0">
              <a:latin typeface="Calibri" pitchFamily="34" charset="0"/>
              <a:cs typeface="Calibri" pitchFamily="34" charset="0"/>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4509120"/>
            <a:ext cx="3888432" cy="223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8306" y="1149883"/>
            <a:ext cx="8699440"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
                <a:srgbClr val="1557AE"/>
              </a:buClr>
              <a:buSzPct val="80000"/>
              <a:buFont typeface="Wingdings" pitchFamily="2" charset="2"/>
              <a:buChar char="ü"/>
              <a:defRPr/>
            </a:pPr>
            <a:r>
              <a:rPr lang="en-US" altLang="zh-CN" sz="2400" dirty="0">
                <a:solidFill>
                  <a:srgbClr val="1557AE"/>
                </a:solidFill>
                <a:latin typeface="Calibri" pitchFamily="34" charset="0"/>
                <a:cs typeface="Calibri" pitchFamily="34" charset="0"/>
              </a:rPr>
              <a:t>HITS</a:t>
            </a:r>
            <a:r>
              <a:rPr lang="zh-CN" altLang="en-US" sz="2400" dirty="0">
                <a:solidFill>
                  <a:srgbClr val="1557AE"/>
                </a:solidFill>
                <a:latin typeface="Calibri" pitchFamily="34" charset="0"/>
                <a:cs typeface="Calibri" pitchFamily="34" charset="0"/>
              </a:rPr>
              <a:t>算法的求解过程如下：</a:t>
            </a:r>
          </a:p>
          <a:p>
            <a:pPr marL="1177925" lvl="2" indent="-342900">
              <a:buClr>
                <a:schemeClr val="accent1"/>
              </a:buClr>
              <a:buSzPct val="80000"/>
              <a:buNone/>
            </a:pPr>
            <a:r>
              <a:rPr kumimoji="1" lang="en-US" altLang="zh-CN" sz="2400" dirty="0">
                <a:latin typeface="Times New Roman" pitchFamily="18" charset="0"/>
              </a:rPr>
              <a:t>1</a:t>
            </a:r>
            <a:r>
              <a:rPr kumimoji="1" lang="zh-CN" altLang="en-US" sz="2400" dirty="0">
                <a:latin typeface="Times New Roman" pitchFamily="18" charset="0"/>
              </a:rPr>
              <a:t>、得出根集页面</a:t>
            </a:r>
          </a:p>
          <a:p>
            <a:pPr marL="1177925" lvl="2" indent="-342900">
              <a:buClr>
                <a:schemeClr val="accent1"/>
              </a:buClr>
              <a:buSzPct val="80000"/>
              <a:buNone/>
            </a:pPr>
            <a:r>
              <a:rPr kumimoji="1" lang="en-US" altLang="zh-CN" sz="2400" dirty="0">
                <a:latin typeface="Times New Roman" pitchFamily="18" charset="0"/>
              </a:rPr>
              <a:t>2</a:t>
            </a:r>
            <a:r>
              <a:rPr kumimoji="1" lang="zh-CN" altLang="en-US" sz="2400" dirty="0">
                <a:latin typeface="Times New Roman" pitchFamily="18" charset="0"/>
              </a:rPr>
              <a:t>、扩展根集页面</a:t>
            </a:r>
            <a:endParaRPr kumimoji="1" lang="en-US" altLang="zh-CN" sz="2400" dirty="0">
              <a:latin typeface="Times New Roman" pitchFamily="18" charset="0"/>
            </a:endParaRPr>
          </a:p>
          <a:p>
            <a:pPr marL="1177925" lvl="2" indent="-342900">
              <a:buClr>
                <a:schemeClr val="accent1"/>
              </a:buClr>
              <a:buSzPct val="80000"/>
              <a:buNone/>
            </a:pPr>
            <a:r>
              <a:rPr kumimoji="1" lang="en-US" altLang="zh-CN" sz="2400" dirty="0">
                <a:latin typeface="Times New Roman" pitchFamily="18" charset="0"/>
              </a:rPr>
              <a:t>3</a:t>
            </a:r>
            <a:r>
              <a:rPr kumimoji="1" lang="zh-CN" altLang="en-US" sz="2400" dirty="0">
                <a:latin typeface="Times New Roman" pitchFamily="18" charset="0"/>
              </a:rPr>
              <a:t>、将所有页面（根集页面）的</a:t>
            </a:r>
            <a:r>
              <a:rPr kumimoji="1" lang="en-US" altLang="zh-CN" sz="2400" dirty="0">
                <a:latin typeface="Times New Roman" pitchFamily="18" charset="0"/>
              </a:rPr>
              <a:t>A</a:t>
            </a:r>
            <a:r>
              <a:rPr kumimoji="1" lang="zh-CN" altLang="en-US" sz="2400" dirty="0">
                <a:latin typeface="Times New Roman" pitchFamily="18" charset="0"/>
              </a:rPr>
              <a:t>和</a:t>
            </a:r>
            <a:r>
              <a:rPr kumimoji="1" lang="en-US" altLang="zh-CN" sz="2400" dirty="0">
                <a:latin typeface="Times New Roman" pitchFamily="18" charset="0"/>
              </a:rPr>
              <a:t>H</a:t>
            </a:r>
            <a:r>
              <a:rPr kumimoji="1" lang="zh-CN" altLang="en-US" sz="2400" dirty="0">
                <a:latin typeface="Times New Roman" pitchFamily="18" charset="0"/>
              </a:rPr>
              <a:t>赋予初值</a:t>
            </a:r>
          </a:p>
          <a:p>
            <a:pPr marL="1177925" lvl="2" indent="-342900">
              <a:buClr>
                <a:schemeClr val="accent1"/>
              </a:buClr>
              <a:buSzPct val="80000"/>
              <a:buNone/>
            </a:pPr>
            <a:r>
              <a:rPr kumimoji="1" lang="en-US" altLang="zh-CN" sz="2400" dirty="0">
                <a:latin typeface="Times New Roman" pitchFamily="18" charset="0"/>
              </a:rPr>
              <a:t>4</a:t>
            </a:r>
            <a:r>
              <a:rPr kumimoji="1" lang="zh-CN" altLang="en-US" sz="2400" dirty="0">
                <a:latin typeface="Times New Roman" pitchFamily="18" charset="0"/>
              </a:rPr>
              <a:t>、计算新一轮的</a:t>
            </a:r>
            <a:r>
              <a:rPr kumimoji="1" lang="en-US" altLang="zh-CN" sz="2400" dirty="0">
                <a:latin typeface="Times New Roman" pitchFamily="18" charset="0"/>
              </a:rPr>
              <a:t>H</a:t>
            </a:r>
            <a:r>
              <a:rPr kumimoji="1" lang="zh-CN" altLang="en-US" sz="2400" dirty="0">
                <a:latin typeface="Times New Roman" pitchFamily="18" charset="0"/>
              </a:rPr>
              <a:t>和</a:t>
            </a:r>
            <a:r>
              <a:rPr kumimoji="1" lang="en-US" altLang="zh-CN" sz="2400" dirty="0">
                <a:latin typeface="Times New Roman" pitchFamily="18" charset="0"/>
              </a:rPr>
              <a:t>A</a:t>
            </a:r>
            <a:r>
              <a:rPr kumimoji="1" lang="zh-CN" altLang="en-US" sz="2400" dirty="0">
                <a:latin typeface="Times New Roman" pitchFamily="18" charset="0"/>
              </a:rPr>
              <a:t>的值</a:t>
            </a:r>
          </a:p>
          <a:p>
            <a:pPr marL="1177925" lvl="2" indent="-342900">
              <a:buClr>
                <a:schemeClr val="accent1"/>
              </a:buClr>
              <a:buSzPct val="80000"/>
              <a:buNone/>
            </a:pPr>
            <a:r>
              <a:rPr kumimoji="1" lang="en-US" altLang="zh-CN" sz="2400" dirty="0">
                <a:latin typeface="Times New Roman" pitchFamily="18" charset="0"/>
              </a:rPr>
              <a:t>5</a:t>
            </a:r>
            <a:r>
              <a:rPr kumimoji="1" lang="zh-CN" altLang="en-US" sz="2400" dirty="0">
                <a:latin typeface="Times New Roman" pitchFamily="18" charset="0"/>
              </a:rPr>
              <a:t>、规范化结果</a:t>
            </a:r>
          </a:p>
          <a:p>
            <a:pPr marL="1177925" lvl="2" indent="-342900">
              <a:buClr>
                <a:schemeClr val="accent1"/>
              </a:buClr>
              <a:buSzPct val="80000"/>
              <a:buNone/>
            </a:pPr>
            <a:r>
              <a:rPr kumimoji="1" lang="en-US" altLang="zh-CN" sz="2400" dirty="0">
                <a:latin typeface="Times New Roman" pitchFamily="18" charset="0"/>
              </a:rPr>
              <a:t>6</a:t>
            </a:r>
            <a:r>
              <a:rPr kumimoji="1" lang="zh-CN" altLang="en-US" sz="2400" dirty="0">
                <a:latin typeface="Times New Roman" pitchFamily="18" charset="0"/>
              </a:rPr>
              <a:t>、重复</a:t>
            </a:r>
            <a:r>
              <a:rPr kumimoji="1" lang="en-US" altLang="zh-CN" sz="2400" dirty="0">
                <a:latin typeface="Times New Roman" pitchFamily="18" charset="0"/>
              </a:rPr>
              <a:t>3</a:t>
            </a:r>
            <a:r>
              <a:rPr kumimoji="1" lang="zh-CN" altLang="en-US" sz="2400" dirty="0">
                <a:latin typeface="Times New Roman" pitchFamily="18" charset="0"/>
              </a:rPr>
              <a:t>、</a:t>
            </a:r>
            <a:r>
              <a:rPr kumimoji="1" lang="en-US" altLang="zh-CN" sz="2400" dirty="0">
                <a:latin typeface="Times New Roman" pitchFamily="18" charset="0"/>
              </a:rPr>
              <a:t>4,  </a:t>
            </a:r>
            <a:r>
              <a:rPr kumimoji="1" lang="zh-CN" altLang="en-US" sz="2400" dirty="0">
                <a:latin typeface="Times New Roman" pitchFamily="18" charset="0"/>
              </a:rPr>
              <a:t>直到结果收敛</a:t>
            </a:r>
          </a:p>
        </p:txBody>
      </p:sp>
      <p:sp>
        <p:nvSpPr>
          <p:cNvPr id="5" name="AutoShape 0"/>
          <p:cNvSpPr>
            <a:spLocks noChangeArrowheads="1"/>
          </p:cNvSpPr>
          <p:nvPr/>
        </p:nvSpPr>
        <p:spPr bwMode="auto">
          <a:xfrm>
            <a:off x="5899596" y="4509120"/>
            <a:ext cx="1938337" cy="1865313"/>
          </a:xfrm>
          <a:prstGeom prst="flowChartDocument">
            <a:avLst/>
          </a:prstGeom>
          <a:solidFill>
            <a:srgbClr val="FFFFCC"/>
          </a:solidFill>
          <a:ln w="12700">
            <a:solidFill>
              <a:schemeClr val="tx1"/>
            </a:solidFill>
            <a:miter lim="800000"/>
            <a:headEnd type="none" w="sm" len="sm"/>
            <a:tailEnd type="none" w="sm" len="sm"/>
          </a:ln>
        </p:spPr>
        <p:txBody>
          <a:bodyPr wrap="none" anchor="ctr"/>
          <a:lstStyle/>
          <a:p>
            <a:endParaRPr lang="zh-CN" altLang="en-US">
              <a:latin typeface="Calibri" pitchFamily="34" charset="0"/>
              <a:cs typeface="Calibri" pitchFamily="34" charset="0"/>
            </a:endParaRPr>
          </a:p>
        </p:txBody>
      </p:sp>
      <p:sp>
        <p:nvSpPr>
          <p:cNvPr id="7" name="Rectangle 1"/>
          <p:cNvSpPr>
            <a:spLocks noChangeArrowheads="1"/>
          </p:cNvSpPr>
          <p:nvPr/>
        </p:nvSpPr>
        <p:spPr bwMode="auto">
          <a:xfrm>
            <a:off x="4777233" y="4925045"/>
            <a:ext cx="400050" cy="296863"/>
          </a:xfrm>
          <a:prstGeom prst="rect">
            <a:avLst/>
          </a:prstGeom>
          <a:solidFill>
            <a:srgbClr val="66FF33"/>
          </a:solidFill>
          <a:ln w="12700" cap="sq">
            <a:solidFill>
              <a:schemeClr val="bg2"/>
            </a:solidFill>
            <a:miter lim="800000"/>
            <a:headEnd type="none" w="sm" len="sm"/>
            <a:tailEnd type="none" w="sm" len="sm"/>
          </a:ln>
        </p:spPr>
        <p:txBody>
          <a:bodyPr wrap="none" anchor="ctr"/>
          <a:lstStyle/>
          <a:p>
            <a:pPr algn="ctr" eaLnBrk="0" hangingPunct="0"/>
            <a:r>
              <a:rPr lang="en-US" altLang="zh-CN">
                <a:solidFill>
                  <a:srgbClr val="000000"/>
                </a:solidFill>
                <a:latin typeface="Calibri" pitchFamily="34" charset="0"/>
                <a:cs typeface="Calibri" pitchFamily="34" charset="0"/>
              </a:rPr>
              <a:t>w</a:t>
            </a:r>
            <a:r>
              <a:rPr lang="en-US" altLang="zh-CN" baseline="-25000">
                <a:solidFill>
                  <a:srgbClr val="000000"/>
                </a:solidFill>
                <a:latin typeface="Calibri" pitchFamily="34" charset="0"/>
                <a:cs typeface="Calibri" pitchFamily="34" charset="0"/>
              </a:rPr>
              <a:t>1</a:t>
            </a:r>
            <a:endParaRPr lang="en-US" altLang="zh-CN">
              <a:solidFill>
                <a:srgbClr val="000000"/>
              </a:solidFill>
              <a:latin typeface="Calibri" pitchFamily="34" charset="0"/>
              <a:cs typeface="Calibri" pitchFamily="34" charset="0"/>
            </a:endParaRPr>
          </a:p>
        </p:txBody>
      </p:sp>
      <p:sp>
        <p:nvSpPr>
          <p:cNvPr id="8" name="Line 2"/>
          <p:cNvSpPr>
            <a:spLocks noChangeShapeType="1"/>
          </p:cNvSpPr>
          <p:nvPr/>
        </p:nvSpPr>
        <p:spPr bwMode="auto">
          <a:xfrm flipH="1">
            <a:off x="5177283" y="5575920"/>
            <a:ext cx="1204913" cy="0"/>
          </a:xfrm>
          <a:prstGeom prst="line">
            <a:avLst/>
          </a:prstGeom>
          <a:noFill/>
          <a:ln w="19050" cap="sq">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libri" pitchFamily="34" charset="0"/>
              <a:cs typeface="Calibri" pitchFamily="34" charset="0"/>
            </a:endParaRPr>
          </a:p>
        </p:txBody>
      </p:sp>
      <p:sp>
        <p:nvSpPr>
          <p:cNvPr id="9" name="Line 3"/>
          <p:cNvSpPr>
            <a:spLocks noChangeShapeType="1"/>
          </p:cNvSpPr>
          <p:nvPr/>
        </p:nvSpPr>
        <p:spPr bwMode="auto">
          <a:xfrm flipH="1">
            <a:off x="5031233" y="5739433"/>
            <a:ext cx="1300163" cy="569912"/>
          </a:xfrm>
          <a:prstGeom prst="line">
            <a:avLst/>
          </a:prstGeom>
          <a:noFill/>
          <a:ln w="19050" cap="sq">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libri" pitchFamily="34" charset="0"/>
              <a:cs typeface="Calibri" pitchFamily="34" charset="0"/>
            </a:endParaRPr>
          </a:p>
        </p:txBody>
      </p:sp>
      <p:sp>
        <p:nvSpPr>
          <p:cNvPr id="10" name="Line 4"/>
          <p:cNvSpPr>
            <a:spLocks noChangeShapeType="1"/>
          </p:cNvSpPr>
          <p:nvPr/>
        </p:nvSpPr>
        <p:spPr bwMode="auto">
          <a:xfrm flipH="1" flipV="1">
            <a:off x="5177283" y="5086970"/>
            <a:ext cx="1092200" cy="325438"/>
          </a:xfrm>
          <a:prstGeom prst="line">
            <a:avLst/>
          </a:prstGeom>
          <a:noFill/>
          <a:ln w="19050" cap="sq">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libri" pitchFamily="34" charset="0"/>
              <a:cs typeface="Calibri" pitchFamily="34" charset="0"/>
            </a:endParaRPr>
          </a:p>
        </p:txBody>
      </p:sp>
      <p:sp>
        <p:nvSpPr>
          <p:cNvPr id="11" name="Rectangle 5"/>
          <p:cNvSpPr>
            <a:spLocks noChangeArrowheads="1"/>
          </p:cNvSpPr>
          <p:nvPr/>
        </p:nvSpPr>
        <p:spPr bwMode="auto">
          <a:xfrm>
            <a:off x="4805808" y="6145833"/>
            <a:ext cx="398463" cy="298450"/>
          </a:xfrm>
          <a:prstGeom prst="rect">
            <a:avLst/>
          </a:prstGeom>
          <a:solidFill>
            <a:srgbClr val="66FF33"/>
          </a:solidFill>
          <a:ln w="12700" cap="sq">
            <a:solidFill>
              <a:schemeClr val="bg2"/>
            </a:solidFill>
            <a:miter lim="800000"/>
            <a:headEnd type="none" w="sm" len="sm"/>
            <a:tailEnd type="none" w="sm" len="sm"/>
          </a:ln>
        </p:spPr>
        <p:txBody>
          <a:bodyPr wrap="none" anchor="ctr"/>
          <a:lstStyle/>
          <a:p>
            <a:pPr algn="ctr" eaLnBrk="0" hangingPunct="0"/>
            <a:r>
              <a:rPr lang="en-US" altLang="zh-CN">
                <a:solidFill>
                  <a:srgbClr val="000000"/>
                </a:solidFill>
                <a:latin typeface="Calibri" pitchFamily="34" charset="0"/>
                <a:cs typeface="Calibri" pitchFamily="34" charset="0"/>
              </a:rPr>
              <a:t>w</a:t>
            </a:r>
            <a:r>
              <a:rPr lang="en-US" altLang="zh-CN" baseline="-25000">
                <a:solidFill>
                  <a:srgbClr val="000000"/>
                </a:solidFill>
                <a:latin typeface="Calibri" pitchFamily="34" charset="0"/>
                <a:cs typeface="Calibri" pitchFamily="34" charset="0"/>
              </a:rPr>
              <a:t>k</a:t>
            </a:r>
            <a:endParaRPr lang="en-US" altLang="zh-CN">
              <a:solidFill>
                <a:srgbClr val="000000"/>
              </a:solidFill>
              <a:latin typeface="Calibri" pitchFamily="34" charset="0"/>
              <a:cs typeface="Calibri" pitchFamily="34" charset="0"/>
            </a:endParaRPr>
          </a:p>
        </p:txBody>
      </p:sp>
      <p:sp>
        <p:nvSpPr>
          <p:cNvPr id="12" name="Text Box 6"/>
          <p:cNvSpPr txBox="1">
            <a:spLocks noChangeArrowheads="1"/>
          </p:cNvSpPr>
          <p:nvPr/>
        </p:nvSpPr>
        <p:spPr bwMode="auto">
          <a:xfrm flipH="1">
            <a:off x="4712146" y="5658470"/>
            <a:ext cx="650875" cy="369332"/>
          </a:xfrm>
          <a:prstGeom prst="rect">
            <a:avLst/>
          </a:prstGeom>
          <a:noFill/>
          <a:ln w="12700" cap="sq">
            <a:noFill/>
            <a:miter lim="800000"/>
            <a:headEnd type="none" w="sm" len="sm"/>
            <a:tailEnd type="none" w="sm" len="sm"/>
          </a:ln>
          <a:effectLst/>
        </p:spPr>
        <p:txBody>
          <a:bodyPr>
            <a:spAutoFit/>
          </a:bodyPr>
          <a:lstStyle/>
          <a:p>
            <a:pPr eaLnBrk="0" hangingPunct="0">
              <a:defRPr/>
            </a:pPr>
            <a:r>
              <a:rPr lang="en-US" altLang="zh-CN">
                <a:solidFill>
                  <a:srgbClr val="000000"/>
                </a:solidFill>
                <a:effectLst>
                  <a:outerShdw blurRad="38100" dist="38100" dir="2700000" algn="tl">
                    <a:srgbClr val="C0C0C0"/>
                  </a:outerShdw>
                </a:effectLst>
                <a:latin typeface="Calibri" pitchFamily="34" charset="0"/>
                <a:cs typeface="Calibri" pitchFamily="34" charset="0"/>
              </a:rPr>
              <a:t>...</a:t>
            </a:r>
          </a:p>
        </p:txBody>
      </p:sp>
      <p:sp>
        <p:nvSpPr>
          <p:cNvPr id="13" name="Rectangle 7"/>
          <p:cNvSpPr>
            <a:spLocks noChangeArrowheads="1"/>
          </p:cNvSpPr>
          <p:nvPr/>
        </p:nvSpPr>
        <p:spPr bwMode="auto">
          <a:xfrm>
            <a:off x="6355208" y="5398120"/>
            <a:ext cx="398463" cy="296863"/>
          </a:xfrm>
          <a:prstGeom prst="rect">
            <a:avLst/>
          </a:prstGeom>
          <a:solidFill>
            <a:srgbClr val="FF0000"/>
          </a:solidFill>
          <a:ln w="12700" cap="sq">
            <a:solidFill>
              <a:schemeClr val="bg2"/>
            </a:solidFill>
            <a:miter lim="800000"/>
            <a:headEnd type="none" w="sm" len="sm"/>
            <a:tailEnd type="none" w="sm" len="sm"/>
          </a:ln>
        </p:spPr>
        <p:txBody>
          <a:bodyPr wrap="none" anchor="ctr"/>
          <a:lstStyle/>
          <a:p>
            <a:pPr algn="ctr" eaLnBrk="0" hangingPunct="0"/>
            <a:r>
              <a:rPr lang="en-US" altLang="zh-CN">
                <a:solidFill>
                  <a:srgbClr val="000000"/>
                </a:solidFill>
                <a:latin typeface="Calibri" pitchFamily="34" charset="0"/>
                <a:cs typeface="Calibri" pitchFamily="34" charset="0"/>
              </a:rPr>
              <a:t>A</a:t>
            </a:r>
          </a:p>
        </p:txBody>
      </p:sp>
      <p:sp>
        <p:nvSpPr>
          <p:cNvPr id="14" name="Rectangle 8"/>
          <p:cNvSpPr>
            <a:spLocks noChangeArrowheads="1"/>
          </p:cNvSpPr>
          <p:nvPr/>
        </p:nvSpPr>
        <p:spPr bwMode="auto">
          <a:xfrm>
            <a:off x="4777233" y="5412408"/>
            <a:ext cx="400050" cy="296862"/>
          </a:xfrm>
          <a:prstGeom prst="rect">
            <a:avLst/>
          </a:prstGeom>
          <a:solidFill>
            <a:srgbClr val="66FF33"/>
          </a:solidFill>
          <a:ln w="12700" cap="sq">
            <a:solidFill>
              <a:schemeClr val="bg2"/>
            </a:solidFill>
            <a:miter lim="800000"/>
            <a:headEnd type="none" w="sm" len="sm"/>
            <a:tailEnd type="none" w="sm" len="sm"/>
          </a:ln>
        </p:spPr>
        <p:txBody>
          <a:bodyPr wrap="none" anchor="ctr"/>
          <a:lstStyle/>
          <a:p>
            <a:pPr algn="ctr" eaLnBrk="0" hangingPunct="0"/>
            <a:r>
              <a:rPr lang="en-US" altLang="zh-CN">
                <a:solidFill>
                  <a:srgbClr val="000000"/>
                </a:solidFill>
                <a:latin typeface="Calibri" pitchFamily="34" charset="0"/>
                <a:cs typeface="Calibri" pitchFamily="34" charset="0"/>
              </a:rPr>
              <a:t>w</a:t>
            </a:r>
            <a:r>
              <a:rPr lang="en-US" altLang="zh-CN" baseline="-25000">
                <a:solidFill>
                  <a:srgbClr val="000000"/>
                </a:solidFill>
                <a:latin typeface="Calibri" pitchFamily="34" charset="0"/>
                <a:cs typeface="Calibri" pitchFamily="34" charset="0"/>
              </a:rPr>
              <a:t>2</a:t>
            </a:r>
            <a:endParaRPr lang="en-US" altLang="zh-CN">
              <a:solidFill>
                <a:srgbClr val="000000"/>
              </a:solidFill>
              <a:latin typeface="Calibri" pitchFamily="34" charset="0"/>
              <a:cs typeface="Calibri" pitchFamily="34" charset="0"/>
            </a:endParaRPr>
          </a:p>
        </p:txBody>
      </p:sp>
      <p:sp>
        <p:nvSpPr>
          <p:cNvPr id="15" name="Rectangle 9"/>
          <p:cNvSpPr>
            <a:spLocks noChangeArrowheads="1"/>
          </p:cNvSpPr>
          <p:nvPr/>
        </p:nvSpPr>
        <p:spPr bwMode="auto">
          <a:xfrm flipH="1">
            <a:off x="8469758" y="4999658"/>
            <a:ext cx="398463" cy="296862"/>
          </a:xfrm>
          <a:prstGeom prst="rect">
            <a:avLst/>
          </a:prstGeom>
          <a:solidFill>
            <a:srgbClr val="FF0000"/>
          </a:solidFill>
          <a:ln w="12700" cap="sq">
            <a:solidFill>
              <a:schemeClr val="bg2"/>
            </a:solidFill>
            <a:miter lim="800000"/>
            <a:headEnd type="none" w="sm" len="sm"/>
            <a:tailEnd type="none" w="sm" len="sm"/>
          </a:ln>
        </p:spPr>
        <p:txBody>
          <a:bodyPr wrap="none" anchor="ctr"/>
          <a:lstStyle/>
          <a:p>
            <a:pPr algn="ctr" eaLnBrk="0" hangingPunct="0"/>
            <a:r>
              <a:rPr lang="en-US" altLang="zh-CN">
                <a:solidFill>
                  <a:srgbClr val="000000"/>
                </a:solidFill>
                <a:latin typeface="Calibri" pitchFamily="34" charset="0"/>
                <a:cs typeface="Calibri" pitchFamily="34" charset="0"/>
              </a:rPr>
              <a:t>u</a:t>
            </a:r>
            <a:r>
              <a:rPr lang="en-US" altLang="zh-CN" baseline="-25000">
                <a:solidFill>
                  <a:srgbClr val="000000"/>
                </a:solidFill>
                <a:latin typeface="Calibri" pitchFamily="34" charset="0"/>
                <a:cs typeface="Calibri" pitchFamily="34" charset="0"/>
              </a:rPr>
              <a:t>1</a:t>
            </a:r>
            <a:endParaRPr lang="en-US" altLang="zh-CN">
              <a:solidFill>
                <a:srgbClr val="000000"/>
              </a:solidFill>
              <a:latin typeface="Calibri" pitchFamily="34" charset="0"/>
              <a:cs typeface="Calibri" pitchFamily="34" charset="0"/>
            </a:endParaRPr>
          </a:p>
        </p:txBody>
      </p:sp>
      <p:sp>
        <p:nvSpPr>
          <p:cNvPr id="16" name="Line 10"/>
          <p:cNvSpPr>
            <a:spLocks noChangeShapeType="1"/>
          </p:cNvSpPr>
          <p:nvPr/>
        </p:nvSpPr>
        <p:spPr bwMode="auto">
          <a:xfrm>
            <a:off x="7272783" y="5666408"/>
            <a:ext cx="1206500" cy="569912"/>
          </a:xfrm>
          <a:prstGeom prst="line">
            <a:avLst/>
          </a:prstGeom>
          <a:noFill/>
          <a:ln w="1905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libri" pitchFamily="34" charset="0"/>
              <a:cs typeface="Calibri" pitchFamily="34" charset="0"/>
            </a:endParaRPr>
          </a:p>
        </p:txBody>
      </p:sp>
      <p:sp>
        <p:nvSpPr>
          <p:cNvPr id="17" name="Line 11"/>
          <p:cNvSpPr>
            <a:spLocks noChangeShapeType="1"/>
          </p:cNvSpPr>
          <p:nvPr/>
        </p:nvSpPr>
        <p:spPr bwMode="auto">
          <a:xfrm flipV="1">
            <a:off x="7272783" y="5096495"/>
            <a:ext cx="1206500" cy="393700"/>
          </a:xfrm>
          <a:prstGeom prst="line">
            <a:avLst/>
          </a:prstGeom>
          <a:noFill/>
          <a:ln w="1905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libri" pitchFamily="34" charset="0"/>
              <a:cs typeface="Calibri" pitchFamily="34" charset="0"/>
            </a:endParaRPr>
          </a:p>
        </p:txBody>
      </p:sp>
      <p:sp>
        <p:nvSpPr>
          <p:cNvPr id="18" name="Rectangle 12"/>
          <p:cNvSpPr>
            <a:spLocks noChangeArrowheads="1"/>
          </p:cNvSpPr>
          <p:nvPr/>
        </p:nvSpPr>
        <p:spPr bwMode="auto">
          <a:xfrm flipH="1">
            <a:off x="8479283" y="6155358"/>
            <a:ext cx="398463" cy="296862"/>
          </a:xfrm>
          <a:prstGeom prst="rect">
            <a:avLst/>
          </a:prstGeom>
          <a:solidFill>
            <a:srgbClr val="FF0000"/>
          </a:solidFill>
          <a:ln w="12700" cap="sq">
            <a:solidFill>
              <a:schemeClr val="bg2"/>
            </a:solidFill>
            <a:miter lim="800000"/>
            <a:headEnd type="none" w="sm" len="sm"/>
            <a:tailEnd type="none" w="sm" len="sm"/>
          </a:ln>
        </p:spPr>
        <p:txBody>
          <a:bodyPr wrap="none" anchor="ctr"/>
          <a:lstStyle/>
          <a:p>
            <a:pPr algn="ctr" eaLnBrk="0" hangingPunct="0"/>
            <a:r>
              <a:rPr lang="en-US" altLang="zh-CN">
                <a:solidFill>
                  <a:srgbClr val="000000"/>
                </a:solidFill>
                <a:latin typeface="Calibri" pitchFamily="34" charset="0"/>
                <a:cs typeface="Calibri" pitchFamily="34" charset="0"/>
              </a:rPr>
              <a:t>u</a:t>
            </a:r>
            <a:r>
              <a:rPr lang="en-US" altLang="zh-CN" baseline="-25000">
                <a:solidFill>
                  <a:srgbClr val="000000"/>
                </a:solidFill>
                <a:latin typeface="Calibri" pitchFamily="34" charset="0"/>
                <a:cs typeface="Calibri" pitchFamily="34" charset="0"/>
              </a:rPr>
              <a:t>k</a:t>
            </a:r>
            <a:endParaRPr lang="en-US" altLang="zh-CN">
              <a:solidFill>
                <a:srgbClr val="000000"/>
              </a:solidFill>
              <a:latin typeface="Calibri" pitchFamily="34" charset="0"/>
              <a:cs typeface="Calibri" pitchFamily="34" charset="0"/>
            </a:endParaRPr>
          </a:p>
        </p:txBody>
      </p:sp>
      <p:sp>
        <p:nvSpPr>
          <p:cNvPr id="19" name="Rectangle 13"/>
          <p:cNvSpPr>
            <a:spLocks noChangeArrowheads="1"/>
          </p:cNvSpPr>
          <p:nvPr/>
        </p:nvSpPr>
        <p:spPr bwMode="auto">
          <a:xfrm flipH="1">
            <a:off x="8479283" y="5421933"/>
            <a:ext cx="398463" cy="296862"/>
          </a:xfrm>
          <a:prstGeom prst="rect">
            <a:avLst/>
          </a:prstGeom>
          <a:solidFill>
            <a:srgbClr val="FF0000"/>
          </a:solidFill>
          <a:ln w="12700" cap="sq">
            <a:solidFill>
              <a:schemeClr val="bg2"/>
            </a:solidFill>
            <a:miter lim="800000"/>
            <a:headEnd type="none" w="sm" len="sm"/>
            <a:tailEnd type="none" w="sm" len="sm"/>
          </a:ln>
        </p:spPr>
        <p:txBody>
          <a:bodyPr wrap="none" anchor="ctr"/>
          <a:lstStyle/>
          <a:p>
            <a:pPr algn="ctr" eaLnBrk="0" hangingPunct="0"/>
            <a:r>
              <a:rPr lang="en-US" altLang="zh-CN">
                <a:solidFill>
                  <a:srgbClr val="000000"/>
                </a:solidFill>
                <a:latin typeface="Calibri" pitchFamily="34" charset="0"/>
                <a:cs typeface="Calibri" pitchFamily="34" charset="0"/>
              </a:rPr>
              <a:t>u</a:t>
            </a:r>
            <a:r>
              <a:rPr lang="en-US" altLang="zh-CN" baseline="-25000">
                <a:solidFill>
                  <a:srgbClr val="000000"/>
                </a:solidFill>
                <a:latin typeface="Calibri" pitchFamily="34" charset="0"/>
                <a:cs typeface="Calibri" pitchFamily="34" charset="0"/>
              </a:rPr>
              <a:t>2</a:t>
            </a:r>
            <a:endParaRPr lang="en-US" altLang="zh-CN">
              <a:solidFill>
                <a:srgbClr val="000000"/>
              </a:solidFill>
              <a:latin typeface="Calibri" pitchFamily="34" charset="0"/>
              <a:cs typeface="Calibri" pitchFamily="34" charset="0"/>
            </a:endParaRPr>
          </a:p>
        </p:txBody>
      </p:sp>
      <p:sp>
        <p:nvSpPr>
          <p:cNvPr id="20" name="Text Box 14"/>
          <p:cNvSpPr txBox="1">
            <a:spLocks noChangeArrowheads="1"/>
          </p:cNvSpPr>
          <p:nvPr/>
        </p:nvSpPr>
        <p:spPr bwMode="auto">
          <a:xfrm>
            <a:off x="8385621" y="5667995"/>
            <a:ext cx="650875" cy="369332"/>
          </a:xfrm>
          <a:prstGeom prst="rect">
            <a:avLst/>
          </a:prstGeom>
          <a:noFill/>
          <a:ln w="12700" cap="sq">
            <a:noFill/>
            <a:miter lim="800000"/>
            <a:headEnd type="none" w="sm" len="sm"/>
            <a:tailEnd type="none" w="sm" len="sm"/>
          </a:ln>
          <a:effectLst/>
        </p:spPr>
        <p:txBody>
          <a:bodyPr>
            <a:spAutoFit/>
          </a:bodyPr>
          <a:lstStyle/>
          <a:p>
            <a:pPr eaLnBrk="0" hangingPunct="0">
              <a:defRPr/>
            </a:pPr>
            <a:r>
              <a:rPr lang="en-US" altLang="zh-CN">
                <a:solidFill>
                  <a:srgbClr val="000000"/>
                </a:solidFill>
                <a:effectLst>
                  <a:outerShdw blurRad="38100" dist="38100" dir="2700000" algn="tl">
                    <a:srgbClr val="C0C0C0"/>
                  </a:outerShdw>
                </a:effectLst>
                <a:latin typeface="Calibri" pitchFamily="34" charset="0"/>
                <a:cs typeface="Calibri" pitchFamily="34" charset="0"/>
              </a:rPr>
              <a:t>...</a:t>
            </a:r>
            <a:endParaRPr lang="en-US" altLang="zh-CN">
              <a:solidFill>
                <a:srgbClr val="000000"/>
              </a:solidFill>
              <a:latin typeface="Calibri" pitchFamily="34" charset="0"/>
              <a:cs typeface="Calibri" pitchFamily="34" charset="0"/>
            </a:endParaRPr>
          </a:p>
        </p:txBody>
      </p:sp>
      <p:sp>
        <p:nvSpPr>
          <p:cNvPr id="21" name="Rectangle 15"/>
          <p:cNvSpPr>
            <a:spLocks noChangeArrowheads="1"/>
          </p:cNvSpPr>
          <p:nvPr/>
        </p:nvSpPr>
        <p:spPr bwMode="auto">
          <a:xfrm flipH="1">
            <a:off x="6901308" y="5406058"/>
            <a:ext cx="400050" cy="296862"/>
          </a:xfrm>
          <a:prstGeom prst="rect">
            <a:avLst/>
          </a:prstGeom>
          <a:solidFill>
            <a:srgbClr val="66FF33"/>
          </a:solidFill>
          <a:ln w="12700" cap="sq">
            <a:solidFill>
              <a:schemeClr val="bg2"/>
            </a:solidFill>
            <a:miter lim="800000"/>
            <a:headEnd type="none" w="sm" len="sm"/>
            <a:tailEnd type="none" w="sm" len="sm"/>
          </a:ln>
        </p:spPr>
        <p:txBody>
          <a:bodyPr wrap="none" anchor="ctr"/>
          <a:lstStyle/>
          <a:p>
            <a:pPr algn="ctr" eaLnBrk="0" hangingPunct="0"/>
            <a:r>
              <a:rPr lang="en-US" altLang="zh-CN">
                <a:solidFill>
                  <a:srgbClr val="000000"/>
                </a:solidFill>
                <a:latin typeface="Calibri" pitchFamily="34" charset="0"/>
                <a:cs typeface="Calibri" pitchFamily="34" charset="0"/>
              </a:rPr>
              <a:t>H</a:t>
            </a:r>
          </a:p>
        </p:txBody>
      </p:sp>
      <p:sp>
        <p:nvSpPr>
          <p:cNvPr id="22" name="Line 16"/>
          <p:cNvSpPr>
            <a:spLocks noChangeShapeType="1"/>
          </p:cNvSpPr>
          <p:nvPr/>
        </p:nvSpPr>
        <p:spPr bwMode="auto">
          <a:xfrm flipV="1">
            <a:off x="7272783" y="5583858"/>
            <a:ext cx="1206500" cy="0"/>
          </a:xfrm>
          <a:prstGeom prst="line">
            <a:avLst/>
          </a:prstGeom>
          <a:noFill/>
          <a:ln w="1905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libri" pitchFamily="34" charset="0"/>
              <a:cs typeface="Calibri" pitchFamily="34" charset="0"/>
            </a:endParaRPr>
          </a:p>
        </p:txBody>
      </p:sp>
      <p:sp>
        <p:nvSpPr>
          <p:cNvPr id="23" name="矩形 22"/>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196752"/>
            <a:ext cx="8699440"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57200" lvl="1" indent="-4572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得出根集页面</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50000"/>
              </a:lnSpc>
              <a:spcBef>
                <a:spcPts val="600"/>
              </a:spcBef>
              <a:buClr>
                <a:srgbClr val="1557AE"/>
              </a:buClr>
              <a:buSzPct val="80000"/>
              <a:buFont typeface="Wingdings" pitchFamily="2" charset="2"/>
              <a:buChar char="ü"/>
              <a:defRPr/>
            </a:pPr>
            <a:r>
              <a:rPr lang="zh-CN" altLang="en-US" sz="2400" dirty="0">
                <a:latin typeface="Calibri" pitchFamily="34" charset="0"/>
                <a:cs typeface="Calibri" pitchFamily="34" charset="0"/>
              </a:rPr>
              <a:t>将查询</a:t>
            </a:r>
            <a:r>
              <a:rPr lang="en-US" altLang="zh-CN" sz="2400" dirty="0">
                <a:latin typeface="Calibri" pitchFamily="34" charset="0"/>
                <a:cs typeface="Calibri" pitchFamily="34" charset="0"/>
              </a:rPr>
              <a:t>q</a:t>
            </a:r>
            <a:r>
              <a:rPr lang="zh-CN" altLang="en-US" sz="2400" dirty="0">
                <a:latin typeface="Calibri" pitchFamily="34" charset="0"/>
                <a:cs typeface="Calibri" pitchFamily="34" charset="0"/>
              </a:rPr>
              <a:t>提交给传统的基于关键字匹配的搜索引擎．搜索引擎返回很多网页，从中取前</a:t>
            </a:r>
            <a:r>
              <a:rPr lang="en-US" altLang="zh-CN" sz="2400" dirty="0">
                <a:latin typeface="Calibri" pitchFamily="34" charset="0"/>
                <a:cs typeface="Calibri" pitchFamily="34" charset="0"/>
              </a:rPr>
              <a:t>n</a:t>
            </a:r>
            <a:r>
              <a:rPr lang="zh-CN" altLang="en-US" sz="2400" dirty="0">
                <a:latin typeface="Calibri" pitchFamily="34" charset="0"/>
                <a:cs typeface="Calibri" pitchFamily="34" charset="0"/>
              </a:rPr>
              <a:t>个网页作为</a:t>
            </a:r>
            <a:r>
              <a:rPr lang="zh-CN" altLang="en-US" sz="2400" dirty="0">
                <a:solidFill>
                  <a:srgbClr val="1557AE"/>
                </a:solidFill>
                <a:latin typeface="Calibri" pitchFamily="34" charset="0"/>
                <a:cs typeface="Calibri" pitchFamily="34" charset="0"/>
              </a:rPr>
              <a:t>根集</a:t>
            </a:r>
            <a:r>
              <a:rPr lang="en-US" altLang="zh-CN" sz="2400" dirty="0">
                <a:solidFill>
                  <a:srgbClr val="1557AE"/>
                </a:solidFill>
                <a:latin typeface="Calibri" pitchFamily="34" charset="0"/>
                <a:cs typeface="Calibri" pitchFamily="34" charset="0"/>
              </a:rPr>
              <a:t>(root set)</a:t>
            </a:r>
            <a:r>
              <a:rPr lang="zh-CN" altLang="en-US" sz="2400" dirty="0">
                <a:latin typeface="Calibri" pitchFamily="34" charset="0"/>
                <a:cs typeface="Calibri" pitchFamily="34" charset="0"/>
              </a:rPr>
              <a:t>，用</a:t>
            </a:r>
            <a:r>
              <a:rPr lang="en-US" altLang="zh-CN" sz="2400" dirty="0">
                <a:latin typeface="Calibri" pitchFamily="34" charset="0"/>
                <a:cs typeface="Calibri" pitchFamily="34" charset="0"/>
              </a:rPr>
              <a:t>S</a:t>
            </a:r>
            <a:r>
              <a:rPr lang="zh-CN" altLang="en-US" sz="2400" dirty="0">
                <a:latin typeface="Calibri" pitchFamily="34" charset="0"/>
                <a:cs typeface="Calibri" pitchFamily="34" charset="0"/>
              </a:rPr>
              <a:t>表示。</a:t>
            </a:r>
            <a:r>
              <a:rPr lang="en-US" altLang="zh-CN" sz="2400" dirty="0">
                <a:solidFill>
                  <a:srgbClr val="1557AE"/>
                </a:solidFill>
                <a:latin typeface="Calibri" pitchFamily="34" charset="0"/>
                <a:cs typeface="Calibri" pitchFamily="34" charset="0"/>
              </a:rPr>
              <a:t>S</a:t>
            </a:r>
            <a:r>
              <a:rPr lang="zh-CN" altLang="en-US" sz="2400" dirty="0">
                <a:solidFill>
                  <a:srgbClr val="1557AE"/>
                </a:solidFill>
                <a:latin typeface="Calibri" pitchFamily="34" charset="0"/>
                <a:cs typeface="Calibri" pitchFamily="34" charset="0"/>
              </a:rPr>
              <a:t>满足如下</a:t>
            </a:r>
            <a:r>
              <a:rPr lang="en-US" altLang="zh-CN" sz="2400" dirty="0">
                <a:solidFill>
                  <a:srgbClr val="1557AE"/>
                </a:solidFill>
                <a:latin typeface="Calibri" pitchFamily="34" charset="0"/>
                <a:cs typeface="Calibri" pitchFamily="34" charset="0"/>
              </a:rPr>
              <a:t>3</a:t>
            </a:r>
            <a:r>
              <a:rPr lang="zh-CN" altLang="en-US" sz="2400" dirty="0">
                <a:solidFill>
                  <a:srgbClr val="1557AE"/>
                </a:solidFill>
                <a:latin typeface="Calibri" pitchFamily="34" charset="0"/>
                <a:cs typeface="Calibri" pitchFamily="34" charset="0"/>
              </a:rPr>
              <a:t>个条件：</a:t>
            </a:r>
          </a:p>
          <a:p>
            <a:pPr marL="909320" lvl="2" indent="0" eaLnBrk="1" hangingPunct="1">
              <a:lnSpc>
                <a:spcPct val="150000"/>
              </a:lnSpc>
              <a:spcBef>
                <a:spcPts val="600"/>
              </a:spcBef>
              <a:buClrTx/>
              <a:buNone/>
            </a:pPr>
            <a:r>
              <a:rPr lang="en-US" altLang="zh-CN" sz="2000" dirty="0">
                <a:latin typeface="Calibri" pitchFamily="34" charset="0"/>
                <a:cs typeface="Calibri" pitchFamily="34" charset="0"/>
              </a:rPr>
              <a:t>1</a:t>
            </a:r>
            <a:r>
              <a:rPr lang="zh-CN" altLang="en-US" sz="2000" dirty="0">
                <a:latin typeface="Calibri" pitchFamily="34" charset="0"/>
                <a:cs typeface="Calibri" pitchFamily="34" charset="0"/>
              </a:rPr>
              <a:t>．</a:t>
            </a:r>
            <a:r>
              <a:rPr lang="en-US" altLang="zh-CN" sz="2000" dirty="0">
                <a:latin typeface="Calibri" pitchFamily="34" charset="0"/>
                <a:cs typeface="Calibri" pitchFamily="34" charset="0"/>
              </a:rPr>
              <a:t>S</a:t>
            </a:r>
            <a:r>
              <a:rPr lang="zh-CN" altLang="en-US" sz="2000" dirty="0">
                <a:latin typeface="Calibri" pitchFamily="34" charset="0"/>
                <a:cs typeface="Calibri" pitchFamily="34" charset="0"/>
              </a:rPr>
              <a:t>中网页数量相对较小</a:t>
            </a:r>
            <a:br>
              <a:rPr lang="zh-CN" altLang="en-US" sz="2000" dirty="0">
                <a:latin typeface="Calibri" pitchFamily="34" charset="0"/>
                <a:cs typeface="Calibri" pitchFamily="34" charset="0"/>
              </a:rPr>
            </a:br>
            <a:r>
              <a:rPr lang="en-US" altLang="zh-CN" sz="2000" dirty="0">
                <a:latin typeface="Calibri" pitchFamily="34" charset="0"/>
                <a:cs typeface="Calibri" pitchFamily="34" charset="0"/>
              </a:rPr>
              <a:t>2</a:t>
            </a:r>
            <a:r>
              <a:rPr lang="zh-CN" altLang="en-US" sz="2000" dirty="0">
                <a:latin typeface="Calibri" pitchFamily="34" charset="0"/>
                <a:cs typeface="Calibri" pitchFamily="34" charset="0"/>
              </a:rPr>
              <a:t>．</a:t>
            </a:r>
            <a:r>
              <a:rPr lang="en-US" altLang="zh-CN" sz="2000" dirty="0">
                <a:latin typeface="Calibri" pitchFamily="34" charset="0"/>
                <a:cs typeface="Calibri" pitchFamily="34" charset="0"/>
              </a:rPr>
              <a:t>S</a:t>
            </a:r>
            <a:r>
              <a:rPr lang="zh-CN" altLang="en-US" sz="2000" dirty="0">
                <a:latin typeface="Calibri" pitchFamily="34" charset="0"/>
                <a:cs typeface="Calibri" pitchFamily="34" charset="0"/>
              </a:rPr>
              <a:t>中网页大多数是与查询</a:t>
            </a:r>
            <a:r>
              <a:rPr lang="en-US" altLang="zh-CN" sz="2000" dirty="0">
                <a:latin typeface="Calibri" pitchFamily="34" charset="0"/>
                <a:cs typeface="Calibri" pitchFamily="34" charset="0"/>
              </a:rPr>
              <a:t>q</a:t>
            </a:r>
            <a:r>
              <a:rPr lang="zh-CN" altLang="en-US" sz="2000" dirty="0">
                <a:latin typeface="Calibri" pitchFamily="34" charset="0"/>
                <a:cs typeface="Calibri" pitchFamily="34" charset="0"/>
              </a:rPr>
              <a:t>相关的网页</a:t>
            </a:r>
            <a:br>
              <a:rPr lang="zh-CN" altLang="en-US" sz="2000" dirty="0">
                <a:latin typeface="Calibri" pitchFamily="34" charset="0"/>
                <a:cs typeface="Calibri" pitchFamily="34" charset="0"/>
              </a:rPr>
            </a:br>
            <a:r>
              <a:rPr lang="en-US" altLang="zh-CN" sz="2000" dirty="0">
                <a:latin typeface="Calibri" pitchFamily="34" charset="0"/>
                <a:cs typeface="Calibri" pitchFamily="34" charset="0"/>
              </a:rPr>
              <a:t>3</a:t>
            </a:r>
            <a:r>
              <a:rPr lang="zh-CN" altLang="en-US" sz="2000" dirty="0">
                <a:latin typeface="Calibri" pitchFamily="34" charset="0"/>
                <a:cs typeface="Calibri" pitchFamily="34" charset="0"/>
              </a:rPr>
              <a:t>．</a:t>
            </a:r>
            <a:r>
              <a:rPr lang="en-US" altLang="zh-CN" sz="2000" dirty="0">
                <a:latin typeface="Calibri" pitchFamily="34" charset="0"/>
                <a:cs typeface="Calibri" pitchFamily="34" charset="0"/>
              </a:rPr>
              <a:t>S</a:t>
            </a:r>
            <a:r>
              <a:rPr lang="zh-CN" altLang="en-US" sz="2000" dirty="0">
                <a:latin typeface="Calibri" pitchFamily="34" charset="0"/>
                <a:cs typeface="Calibri" pitchFamily="34" charset="0"/>
              </a:rPr>
              <a:t>中网页包含较多的权威网页。</a:t>
            </a:r>
          </a:p>
        </p:txBody>
      </p:sp>
      <p:sp>
        <p:nvSpPr>
          <p:cNvPr id="4" name="矩形 3"/>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a:noFill/>
        </p:spPr>
      </p:pic>
      <p:sp>
        <p:nvSpPr>
          <p:cNvPr id="6" name="Rectangle 3"/>
          <p:cNvSpPr txBox="1">
            <a:spLocks noChangeArrowheads="1"/>
          </p:cNvSpPr>
          <p:nvPr/>
        </p:nvSpPr>
        <p:spPr bwMode="auto">
          <a:xfrm>
            <a:off x="179512" y="1196752"/>
            <a:ext cx="8712968"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扩展根集页面</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algn="just" eaLnBrk="1" hangingPunct="1">
              <a:lnSpc>
                <a:spcPct val="120000"/>
              </a:lnSpc>
              <a:spcBef>
                <a:spcPts val="600"/>
              </a:spcBef>
              <a:buClr>
                <a:srgbClr val="1557AE"/>
              </a:buClr>
              <a:buSzPct val="100000"/>
              <a:buFont typeface="Wingdings" pitchFamily="2" charset="2"/>
              <a:buChar char="ü"/>
              <a:defRPr/>
            </a:pPr>
            <a:r>
              <a:rPr lang="zh-CN" altLang="en-US" sz="2200" b="0" dirty="0">
                <a:latin typeface="Calibri" pitchFamily="34" charset="0"/>
                <a:cs typeface="Calibri" pitchFamily="34" charset="0"/>
              </a:rPr>
              <a:t>在</a:t>
            </a:r>
            <a:r>
              <a:rPr lang="zh-CN" altLang="en-US" sz="2200" dirty="0">
                <a:solidFill>
                  <a:srgbClr val="1557AE"/>
                </a:solidFill>
                <a:latin typeface="Calibri" pitchFamily="34" charset="0"/>
                <a:cs typeface="Calibri" pitchFamily="34" charset="0"/>
              </a:rPr>
              <a:t>根集</a:t>
            </a:r>
            <a:r>
              <a:rPr lang="en-US" altLang="zh-CN" sz="2200" dirty="0">
                <a:solidFill>
                  <a:srgbClr val="1557AE"/>
                </a:solidFill>
                <a:latin typeface="Calibri" pitchFamily="34" charset="0"/>
                <a:cs typeface="Calibri" pitchFamily="34" charset="0"/>
              </a:rPr>
              <a:t>root</a:t>
            </a:r>
            <a:r>
              <a:rPr lang="zh-CN" altLang="en-US" sz="2200" b="0" dirty="0">
                <a:latin typeface="Calibri" pitchFamily="34" charset="0"/>
                <a:cs typeface="Calibri" pitchFamily="34" charset="0"/>
              </a:rPr>
              <a:t>的基础上，扩充</a:t>
            </a:r>
            <a:r>
              <a:rPr lang="zh-CN" altLang="en-US" sz="2200" dirty="0">
                <a:solidFill>
                  <a:srgbClr val="1557AE"/>
                </a:solidFill>
                <a:latin typeface="Calibri" pitchFamily="34" charset="0"/>
                <a:cs typeface="Calibri" pitchFamily="34" charset="0"/>
              </a:rPr>
              <a:t>集合</a:t>
            </a:r>
            <a:r>
              <a:rPr lang="en-US" altLang="zh-CN" sz="2200" dirty="0">
                <a:solidFill>
                  <a:srgbClr val="1557AE"/>
                </a:solidFill>
                <a:latin typeface="Calibri" pitchFamily="34" charset="0"/>
                <a:cs typeface="Calibri" pitchFamily="34" charset="0"/>
              </a:rPr>
              <a:t>base</a:t>
            </a:r>
            <a:r>
              <a:rPr lang="zh-CN" altLang="en-US" sz="2200" b="0" dirty="0">
                <a:latin typeface="Calibri" pitchFamily="34" charset="0"/>
                <a:cs typeface="Calibri" pitchFamily="34" charset="0"/>
              </a:rPr>
              <a:t>，扩充原则是：凡是与根集内网页有直接链接关系的网页都被扩充到</a:t>
            </a:r>
            <a:r>
              <a:rPr lang="zh-CN" altLang="en-US" sz="2200" dirty="0">
                <a:solidFill>
                  <a:srgbClr val="1557AE"/>
                </a:solidFill>
                <a:latin typeface="Calibri" pitchFamily="34" charset="0"/>
                <a:cs typeface="Calibri" pitchFamily="34" charset="0"/>
              </a:rPr>
              <a:t>集合</a:t>
            </a:r>
            <a:r>
              <a:rPr lang="en-US" altLang="zh-CN" sz="2200" dirty="0">
                <a:solidFill>
                  <a:srgbClr val="1557AE"/>
                </a:solidFill>
                <a:latin typeface="Calibri" pitchFamily="34" charset="0"/>
                <a:cs typeface="Calibri" pitchFamily="34" charset="0"/>
              </a:rPr>
              <a:t>base</a:t>
            </a:r>
            <a:r>
              <a:rPr lang="zh-CN" altLang="en-US" sz="2200" b="0" dirty="0">
                <a:latin typeface="Calibri" pitchFamily="34" charset="0"/>
                <a:cs typeface="Calibri" pitchFamily="34" charset="0"/>
              </a:rPr>
              <a:t>，无论是有链接指向根集内页面，或者是根集页面有链接指向的页面，都被扩充进入扩展网页</a:t>
            </a:r>
            <a:r>
              <a:rPr lang="zh-CN" altLang="en-US" sz="2200" dirty="0">
                <a:solidFill>
                  <a:srgbClr val="1557AE"/>
                </a:solidFill>
                <a:latin typeface="Calibri" pitchFamily="34" charset="0"/>
                <a:cs typeface="Calibri" pitchFamily="34" charset="0"/>
              </a:rPr>
              <a:t>集合</a:t>
            </a:r>
            <a:r>
              <a:rPr lang="en-US" altLang="zh-CN" sz="2200" dirty="0">
                <a:solidFill>
                  <a:srgbClr val="1557AE"/>
                </a:solidFill>
                <a:latin typeface="Calibri" pitchFamily="34" charset="0"/>
                <a:cs typeface="Calibri" pitchFamily="34" charset="0"/>
              </a:rPr>
              <a:t>base</a:t>
            </a:r>
            <a:r>
              <a:rPr lang="zh-CN" altLang="en-US" sz="2200" b="0" dirty="0">
                <a:latin typeface="Calibri" pitchFamily="34" charset="0"/>
                <a:cs typeface="Calibri" pitchFamily="34" charset="0"/>
              </a:rPr>
              <a:t>。</a:t>
            </a:r>
            <a:endParaRPr lang="en-US" altLang="zh-CN" sz="2200" b="0" dirty="0">
              <a:latin typeface="Calibri" pitchFamily="34" charset="0"/>
              <a:cs typeface="Calibri" pitchFamily="34" charset="0"/>
            </a:endParaRPr>
          </a:p>
          <a:p>
            <a:pPr lvl="1" eaLnBrk="1" hangingPunct="1">
              <a:lnSpc>
                <a:spcPct val="120000"/>
              </a:lnSpc>
              <a:spcBef>
                <a:spcPts val="600"/>
              </a:spcBef>
              <a:buClr>
                <a:srgbClr val="1557AE"/>
              </a:buClr>
              <a:buSzPct val="100000"/>
              <a:buFont typeface="Wingdings" pitchFamily="2" charset="2"/>
              <a:buChar char="ü"/>
              <a:defRPr/>
            </a:pP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算法在</a:t>
            </a:r>
            <a:r>
              <a:rPr lang="zh-CN" altLang="en-US" sz="2200" dirty="0">
                <a:solidFill>
                  <a:srgbClr val="1557AE"/>
                </a:solidFill>
                <a:latin typeface="Calibri" pitchFamily="34" charset="0"/>
                <a:cs typeface="Calibri" pitchFamily="34" charset="0"/>
              </a:rPr>
              <a:t>集合</a:t>
            </a:r>
            <a:r>
              <a:rPr lang="en-US" altLang="zh-CN" sz="2200" dirty="0">
                <a:solidFill>
                  <a:srgbClr val="1557AE"/>
                </a:solidFill>
                <a:latin typeface="Calibri" pitchFamily="34" charset="0"/>
                <a:cs typeface="Calibri" pitchFamily="34" charset="0"/>
              </a:rPr>
              <a:t>base</a:t>
            </a:r>
            <a:r>
              <a:rPr lang="zh-CN" altLang="en-US" sz="2200" b="0" dirty="0">
                <a:latin typeface="Calibri" pitchFamily="34" charset="0"/>
                <a:cs typeface="Calibri" pitchFamily="34" charset="0"/>
              </a:rPr>
              <a:t>内寻找好的</a:t>
            </a:r>
            <a:r>
              <a:rPr lang="en-US" altLang="zh-CN" sz="2200" dirty="0">
                <a:solidFill>
                  <a:srgbClr val="1557AE"/>
                </a:solidFill>
                <a:latin typeface="Calibri" pitchFamily="34" charset="0"/>
                <a:cs typeface="Calibri" pitchFamily="34" charset="0"/>
              </a:rPr>
              <a:t>Hub</a:t>
            </a:r>
            <a:r>
              <a:rPr lang="zh-CN" altLang="en-US" sz="2200" dirty="0">
                <a:solidFill>
                  <a:srgbClr val="1557AE"/>
                </a:solidFill>
                <a:latin typeface="Calibri" pitchFamily="34" charset="0"/>
                <a:cs typeface="Calibri" pitchFamily="34" charset="0"/>
              </a:rPr>
              <a:t>页面</a:t>
            </a:r>
            <a:r>
              <a:rPr lang="zh-CN" altLang="en-US" sz="2200" b="0" dirty="0">
                <a:latin typeface="Calibri" pitchFamily="34" charset="0"/>
                <a:cs typeface="Calibri" pitchFamily="34" charset="0"/>
              </a:rPr>
              <a:t>与好的</a:t>
            </a:r>
            <a:r>
              <a:rPr lang="en-US" altLang="zh-CN" sz="2200" dirty="0">
                <a:solidFill>
                  <a:srgbClr val="1557AE"/>
                </a:solidFill>
                <a:latin typeface="Calibri" pitchFamily="34" charset="0"/>
                <a:cs typeface="Calibri" pitchFamily="34" charset="0"/>
              </a:rPr>
              <a:t>Authority</a:t>
            </a:r>
            <a:r>
              <a:rPr lang="zh-CN" altLang="en-US" sz="2200" dirty="0">
                <a:solidFill>
                  <a:srgbClr val="1557AE"/>
                </a:solidFill>
                <a:latin typeface="Calibri" pitchFamily="34" charset="0"/>
                <a:cs typeface="Calibri" pitchFamily="34" charset="0"/>
              </a:rPr>
              <a:t>页面</a:t>
            </a:r>
            <a:r>
              <a:rPr lang="zh-CN" altLang="en-US" sz="2200" b="0" dirty="0">
                <a:latin typeface="Calibri" pitchFamily="34" charset="0"/>
                <a:cs typeface="Calibri" pitchFamily="34" charset="0"/>
              </a:rPr>
              <a:t>。</a:t>
            </a:r>
            <a:endParaRPr lang="en-US" altLang="zh-CN" sz="2200" b="0" dirty="0">
              <a:latin typeface="Calibri" pitchFamily="34" charset="0"/>
              <a:cs typeface="Calibri" pitchFamily="34" charset="0"/>
            </a:endParaRPr>
          </a:p>
          <a:p>
            <a:pPr lvl="1" eaLnBrk="1" hangingPunct="1">
              <a:lnSpc>
                <a:spcPct val="120000"/>
              </a:lnSpc>
              <a:spcBef>
                <a:spcPts val="600"/>
              </a:spcBef>
              <a:buClr>
                <a:srgbClr val="1557AE"/>
              </a:buClr>
              <a:buSzPct val="100000"/>
              <a:buFont typeface="Wingdings" pitchFamily="2" charset="2"/>
              <a:buChar char="ü"/>
              <a:defRPr/>
            </a:pPr>
            <a:r>
              <a:rPr lang="zh-CN" altLang="en-US" sz="2200" b="0" dirty="0">
                <a:latin typeface="Calibri" pitchFamily="34" charset="0"/>
                <a:cs typeface="Calibri" pitchFamily="34" charset="0"/>
              </a:rPr>
              <a:t>集合</a:t>
            </a:r>
            <a:r>
              <a:rPr lang="en-US" altLang="zh-CN" sz="2200" b="0" dirty="0">
                <a:latin typeface="Calibri" pitchFamily="34" charset="0"/>
                <a:cs typeface="Calibri" pitchFamily="34" charset="0"/>
              </a:rPr>
              <a:t>base</a:t>
            </a:r>
            <a:r>
              <a:rPr lang="zh-CN" altLang="en-US" sz="2200" b="0" dirty="0">
                <a:latin typeface="Calibri" pitchFamily="34" charset="0"/>
                <a:cs typeface="Calibri" pitchFamily="34" charset="0"/>
              </a:rPr>
              <a:t>大概包含</a:t>
            </a:r>
            <a:r>
              <a:rPr lang="en-US" altLang="zh-CN" sz="2200" dirty="0">
                <a:solidFill>
                  <a:srgbClr val="1557AE"/>
                </a:solidFill>
                <a:latin typeface="Calibri" pitchFamily="34" charset="0"/>
                <a:cs typeface="Calibri" pitchFamily="34" charset="0"/>
              </a:rPr>
              <a:t>1000-5000</a:t>
            </a:r>
            <a:r>
              <a:rPr lang="zh-CN" altLang="en-US" sz="2200" dirty="0">
                <a:solidFill>
                  <a:srgbClr val="1557AE"/>
                </a:solidFill>
                <a:latin typeface="Calibri" pitchFamily="34" charset="0"/>
                <a:cs typeface="Calibri" pitchFamily="34" charset="0"/>
              </a:rPr>
              <a:t>页面</a:t>
            </a:r>
          </a:p>
        </p:txBody>
      </p:sp>
      <p:sp>
        <p:nvSpPr>
          <p:cNvPr id="5" name="矩形 4"/>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pic>
        <p:nvPicPr>
          <p:cNvPr id="3" name="图片 2">
            <a:extLst>
              <a:ext uri="{FF2B5EF4-FFF2-40B4-BE49-F238E27FC236}">
                <a16:creationId xmlns:a16="http://schemas.microsoft.com/office/drawing/2014/main" id="{B7952052-AEBA-4B80-BD97-253504CF6D3E}"/>
              </a:ext>
            </a:extLst>
          </p:cNvPr>
          <p:cNvPicPr>
            <a:picLocks noChangeAspect="1"/>
          </p:cNvPicPr>
          <p:nvPr/>
        </p:nvPicPr>
        <p:blipFill>
          <a:blip r:embed="rId4"/>
          <a:stretch>
            <a:fillRect/>
          </a:stretch>
        </p:blipFill>
        <p:spPr>
          <a:xfrm>
            <a:off x="5278562" y="4005064"/>
            <a:ext cx="3613918" cy="2447445"/>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93040" y="1181234"/>
                <a:ext cx="8950960" cy="520009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计算</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Hub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值和</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Authority</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值</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marL="928370" lvl="1" indent="-457200" eaLnBrk="1" hangingPunct="1">
                  <a:lnSpc>
                    <a:spcPct val="120000"/>
                  </a:lnSpc>
                  <a:spcBef>
                    <a:spcPts val="600"/>
                  </a:spcBef>
                  <a:buClr>
                    <a:srgbClr val="1557AE"/>
                  </a:buClr>
                  <a:buSzPct val="100000"/>
                  <a:buFont typeface="+mj-lt"/>
                  <a:buAutoNum type="arabicPeriod"/>
                  <a:defRPr/>
                </a:pPr>
                <a:r>
                  <a:rPr lang="zh-CN" altLang="en-US" sz="2200" b="0" dirty="0">
                    <a:latin typeface="Calibri" pitchFamily="34" charset="0"/>
                    <a:cs typeface="Calibri" pitchFamily="34" charset="0"/>
                  </a:rPr>
                  <a:t> </a:t>
                </a:r>
                <a14:m>
                  <m:oMath xmlns:m="http://schemas.openxmlformats.org/officeDocument/2006/math">
                    <m:r>
                      <a:rPr lang="en-US" altLang="zh-CN" sz="2200" b="0" i="1" smtClean="0">
                        <a:latin typeface="Cambria Math" panose="02040503050406030204" pitchFamily="18" charset="0"/>
                        <a:cs typeface="Calibri" pitchFamily="34" charset="0"/>
                      </a:rPr>
                      <m:t>𝑎</m:t>
                    </m:r>
                    <m:r>
                      <a:rPr lang="en-US" altLang="zh-CN" sz="2200" b="0" i="1" smtClean="0">
                        <a:latin typeface="Cambria Math" panose="02040503050406030204" pitchFamily="18" charset="0"/>
                        <a:cs typeface="Calibri" pitchFamily="34" charset="0"/>
                      </a:rPr>
                      <m:t>(</m:t>
                    </m:r>
                    <m:r>
                      <a:rPr lang="en-US" altLang="zh-CN" sz="2200" b="0" i="1" smtClean="0">
                        <a:latin typeface="Cambria Math" panose="02040503050406030204" pitchFamily="18" charset="0"/>
                        <a:cs typeface="Calibri" pitchFamily="34" charset="0"/>
                      </a:rPr>
                      <m:t>𝑖</m:t>
                    </m:r>
                    <m:r>
                      <a:rPr lang="en-US" altLang="zh-CN" sz="2200" b="0" i="1" smtClean="0">
                        <a:latin typeface="Cambria Math" panose="02040503050406030204" pitchFamily="18" charset="0"/>
                        <a:cs typeface="Calibri" pitchFamily="34" charset="0"/>
                      </a:rPr>
                      <m:t>)</m:t>
                    </m:r>
                  </m:oMath>
                </a14:m>
                <a:r>
                  <a:rPr lang="zh-CN" altLang="en-US" sz="2200" b="0" dirty="0">
                    <a:latin typeface="Calibri" pitchFamily="34" charset="0"/>
                    <a:cs typeface="Calibri" pitchFamily="34" charset="0"/>
                  </a:rPr>
                  <a:t>  </a:t>
                </a:r>
                <a:r>
                  <a:rPr lang="en-US" altLang="zh-CN" sz="2200" b="0" dirty="0">
                    <a:latin typeface="Calibri" pitchFamily="34" charset="0"/>
                    <a:cs typeface="Calibri" pitchFamily="34" charset="0"/>
                  </a:rPr>
                  <a:t>, </a:t>
                </a:r>
                <a:r>
                  <a:rPr lang="zh-CN" altLang="en-US" sz="2200" b="0" dirty="0">
                    <a:latin typeface="Calibri" pitchFamily="34" charset="0"/>
                    <a:cs typeface="Calibri" pitchFamily="34" charset="0"/>
                  </a:rPr>
                  <a:t> </a:t>
                </a:r>
                <a14:m>
                  <m:oMath xmlns:m="http://schemas.openxmlformats.org/officeDocument/2006/math">
                    <m:r>
                      <a:rPr lang="en-US" altLang="zh-CN" sz="2200" b="0" i="1" smtClean="0">
                        <a:latin typeface="Cambria Math" panose="02040503050406030204" pitchFamily="18" charset="0"/>
                        <a:cs typeface="Calibri" pitchFamily="34" charset="0"/>
                      </a:rPr>
                      <m:t>h</m:t>
                    </m:r>
                    <m:r>
                      <a:rPr lang="en-US" altLang="zh-CN" sz="2200" b="0" i="1" smtClean="0">
                        <a:latin typeface="Cambria Math" panose="02040503050406030204" pitchFamily="18" charset="0"/>
                        <a:cs typeface="Calibri" pitchFamily="34" charset="0"/>
                      </a:rPr>
                      <m:t>(</m:t>
                    </m:r>
                    <m:r>
                      <a:rPr lang="en-US" altLang="zh-CN" sz="2200" b="0" i="1" smtClean="0">
                        <a:latin typeface="Cambria Math" panose="02040503050406030204" pitchFamily="18" charset="0"/>
                        <a:cs typeface="Calibri" pitchFamily="34" charset="0"/>
                      </a:rPr>
                      <m:t>𝑖</m:t>
                    </m:r>
                    <m:r>
                      <a:rPr lang="en-US" altLang="zh-CN" sz="2200" b="0" i="1" smtClean="0">
                        <a:latin typeface="Cambria Math" panose="02040503050406030204" pitchFamily="18" charset="0"/>
                        <a:cs typeface="Calibri" pitchFamily="34" charset="0"/>
                      </a:rPr>
                      <m:t>)</m:t>
                    </m:r>
                  </m:oMath>
                </a14:m>
                <a:r>
                  <a:rPr lang="zh-CN" altLang="en-US" sz="2200" b="0" dirty="0">
                    <a:latin typeface="Calibri" pitchFamily="34" charset="0"/>
                    <a:cs typeface="Calibri" pitchFamily="34" charset="0"/>
                  </a:rPr>
                  <a:t> 分别表示网页结点 </a:t>
                </a:r>
                <a:r>
                  <a:rPr lang="en-US" altLang="zh-CN" sz="2200" b="0" dirty="0">
                    <a:latin typeface="Calibri" pitchFamily="34" charset="0"/>
                    <a:cs typeface="Calibri" pitchFamily="34" charset="0"/>
                  </a:rPr>
                  <a:t>i </a:t>
                </a:r>
                <a:r>
                  <a:rPr lang="zh-CN" altLang="en-US" sz="2200" b="0" dirty="0">
                    <a:latin typeface="Calibri" pitchFamily="34" charset="0"/>
                    <a:cs typeface="Calibri" pitchFamily="34" charset="0"/>
                  </a:rPr>
                  <a:t>的</a:t>
                </a:r>
                <a:r>
                  <a:rPr lang="en-US" altLang="zh-CN" sz="2200" b="0" dirty="0">
                    <a:latin typeface="Calibri" pitchFamily="34" charset="0"/>
                    <a:cs typeface="Calibri" pitchFamily="34" charset="0"/>
                  </a:rPr>
                  <a:t>Authority</a:t>
                </a:r>
                <a:r>
                  <a:rPr lang="zh-CN" altLang="en-US" sz="2200" b="0" dirty="0">
                    <a:latin typeface="Calibri" pitchFamily="34" charset="0"/>
                    <a:cs typeface="Calibri" pitchFamily="34" charset="0"/>
                  </a:rPr>
                  <a:t>值和</a:t>
                </a:r>
                <a:r>
                  <a:rPr lang="en-US" altLang="zh-CN" sz="2200" b="0" dirty="0">
                    <a:latin typeface="Calibri" pitchFamily="34" charset="0"/>
                    <a:cs typeface="Calibri" pitchFamily="34" charset="0"/>
                  </a:rPr>
                  <a:t>Hub</a:t>
                </a:r>
                <a:r>
                  <a:rPr lang="zh-CN" altLang="en-US" sz="2200" b="0" dirty="0">
                    <a:latin typeface="Calibri" pitchFamily="34" charset="0"/>
                    <a:cs typeface="Calibri" pitchFamily="34" charset="0"/>
                  </a:rPr>
                  <a:t>值。</a:t>
                </a:r>
              </a:p>
              <a:p>
                <a:pPr marL="928370" lvl="1" indent="-457200" eaLnBrk="1" hangingPunct="1">
                  <a:lnSpc>
                    <a:spcPct val="120000"/>
                  </a:lnSpc>
                  <a:spcBef>
                    <a:spcPts val="600"/>
                  </a:spcBef>
                  <a:buClr>
                    <a:srgbClr val="1557AE"/>
                  </a:buClr>
                  <a:buSzPct val="100000"/>
                  <a:buFont typeface="+mj-lt"/>
                  <a:buAutoNum type="arabicPeriod"/>
                  <a:defRPr/>
                </a:pPr>
                <a:r>
                  <a:rPr lang="zh-CN" altLang="en-US" sz="2200" b="0" dirty="0">
                    <a:latin typeface="Calibri" pitchFamily="34" charset="0"/>
                    <a:cs typeface="Calibri" pitchFamily="34" charset="0"/>
                  </a:rPr>
                  <a:t>在初始情况下，在没有更多可利用信息前，每个页面的这两个权值都是相同的，可以都设置为</a:t>
                </a:r>
                <a:r>
                  <a:rPr lang="en-US" altLang="zh-CN" sz="2200" b="0" dirty="0">
                    <a:latin typeface="Calibri" pitchFamily="34" charset="0"/>
                    <a:cs typeface="Calibri" pitchFamily="34" charset="0"/>
                  </a:rPr>
                  <a:t>1</a:t>
                </a:r>
                <a:r>
                  <a:rPr lang="zh-CN" altLang="en-US" sz="2200" b="0" dirty="0">
                    <a:latin typeface="Calibri" pitchFamily="34" charset="0"/>
                    <a:cs typeface="Calibri" pitchFamily="34" charset="0"/>
                  </a:rPr>
                  <a:t>，即：</a:t>
                </a:r>
                <a14:m>
                  <m:oMath xmlns:m="http://schemas.openxmlformats.org/officeDocument/2006/math">
                    <m:sSub>
                      <m:sSubPr>
                        <m:ctrlPr>
                          <a:rPr lang="en-US" altLang="zh-CN" sz="2200" b="0" i="1" smtClean="0">
                            <a:latin typeface="Cambria Math" panose="02040503050406030204" pitchFamily="18" charset="0"/>
                            <a:cs typeface="Calibri" pitchFamily="34" charset="0"/>
                          </a:rPr>
                        </m:ctrlPr>
                      </m:sSubPr>
                      <m:e>
                        <m:r>
                          <a:rPr lang="en-US" altLang="zh-CN" sz="2200" b="0" i="1" smtClean="0">
                            <a:latin typeface="Cambria Math" panose="02040503050406030204" pitchFamily="18" charset="0"/>
                            <a:cs typeface="Calibri" pitchFamily="34" charset="0"/>
                          </a:rPr>
                          <m:t>𝑎</m:t>
                        </m:r>
                      </m:e>
                      <m:sub>
                        <m:r>
                          <a:rPr lang="en-US" altLang="zh-CN" sz="2200" b="0" i="1" smtClean="0">
                            <a:latin typeface="Cambria Math" panose="02040503050406030204" pitchFamily="18" charset="0"/>
                            <a:cs typeface="Calibri" pitchFamily="34" charset="0"/>
                          </a:rPr>
                          <m:t>0</m:t>
                        </m:r>
                      </m:sub>
                    </m:sSub>
                    <m:r>
                      <a:rPr lang="en-US" altLang="zh-CN" sz="2200" b="0" i="1" smtClean="0">
                        <a:latin typeface="Cambria Math" panose="02040503050406030204" pitchFamily="18" charset="0"/>
                        <a:cs typeface="Calibri" pitchFamily="34" charset="0"/>
                      </a:rPr>
                      <m:t>=1,  </m:t>
                    </m:r>
                    <m:sSub>
                      <m:sSubPr>
                        <m:ctrlPr>
                          <a:rPr lang="en-US" altLang="zh-CN" sz="2200" b="0" i="1" smtClean="0">
                            <a:latin typeface="Cambria Math" panose="02040503050406030204" pitchFamily="18" charset="0"/>
                            <a:cs typeface="Calibri" pitchFamily="34" charset="0"/>
                          </a:rPr>
                        </m:ctrlPr>
                      </m:sSubPr>
                      <m:e>
                        <m:r>
                          <a:rPr lang="en-US" altLang="zh-CN" sz="2200" b="0" i="1" smtClean="0">
                            <a:latin typeface="Cambria Math" panose="02040503050406030204" pitchFamily="18" charset="0"/>
                            <a:cs typeface="Calibri" pitchFamily="34" charset="0"/>
                          </a:rPr>
                          <m:t>h</m:t>
                        </m:r>
                      </m:e>
                      <m:sub>
                        <m:r>
                          <a:rPr lang="en-US" altLang="zh-CN" sz="2200" b="0" i="1" smtClean="0">
                            <a:latin typeface="Cambria Math" panose="02040503050406030204" pitchFamily="18" charset="0"/>
                            <a:cs typeface="Calibri" pitchFamily="34" charset="0"/>
                          </a:rPr>
                          <m:t>0</m:t>
                        </m:r>
                      </m:sub>
                    </m:sSub>
                    <m:r>
                      <a:rPr lang="en-US" altLang="zh-CN" sz="2200" b="0" i="1" smtClean="0">
                        <a:latin typeface="Cambria Math" panose="02040503050406030204" pitchFamily="18" charset="0"/>
                        <a:cs typeface="Calibri" pitchFamily="34" charset="0"/>
                      </a:rPr>
                      <m:t>=1</m:t>
                    </m:r>
                  </m:oMath>
                </a14:m>
                <a:endParaRPr lang="en-US" altLang="zh-CN" sz="2200" b="0" dirty="0">
                  <a:latin typeface="Calibri" pitchFamily="34" charset="0"/>
                  <a:cs typeface="Calibri" pitchFamily="34" charset="0"/>
                </a:endParaRPr>
              </a:p>
              <a:p>
                <a:pPr marL="928370" lvl="1" indent="-457200" eaLnBrk="1" hangingPunct="1">
                  <a:lnSpc>
                    <a:spcPct val="120000"/>
                  </a:lnSpc>
                  <a:spcBef>
                    <a:spcPts val="600"/>
                  </a:spcBef>
                  <a:buClr>
                    <a:srgbClr val="1557AE"/>
                  </a:buClr>
                  <a:buSzPct val="100000"/>
                  <a:buFont typeface="+mj-lt"/>
                  <a:buAutoNum type="arabicPeriod"/>
                  <a:defRPr/>
                </a:pPr>
                <a:r>
                  <a:rPr lang="zh-CN" altLang="en-US" sz="2200" b="0" dirty="0">
                    <a:latin typeface="Calibri" pitchFamily="34" charset="0"/>
                    <a:cs typeface="Calibri" pitchFamily="34" charset="0"/>
                  </a:rPr>
                  <a:t>每次迭代计算</a:t>
                </a:r>
                <a:r>
                  <a:rPr lang="en-US" altLang="zh-CN" sz="2200" b="0" dirty="0">
                    <a:latin typeface="Calibri" pitchFamily="34" charset="0"/>
                    <a:cs typeface="Calibri" pitchFamily="34" charset="0"/>
                  </a:rPr>
                  <a:t>Hub</a:t>
                </a:r>
                <a:r>
                  <a:rPr lang="zh-CN" altLang="en-US" sz="2200" b="0" dirty="0">
                    <a:latin typeface="Calibri" pitchFamily="34" charset="0"/>
                    <a:cs typeface="Calibri" pitchFamily="34" charset="0"/>
                  </a:rPr>
                  <a:t>权值和</a:t>
                </a:r>
                <a:r>
                  <a:rPr lang="en-US" altLang="zh-CN" sz="2200" b="0" dirty="0">
                    <a:latin typeface="Calibri" pitchFamily="34" charset="0"/>
                    <a:cs typeface="Calibri" pitchFamily="34" charset="0"/>
                  </a:rPr>
                  <a:t>Authority</a:t>
                </a:r>
                <a:r>
                  <a:rPr lang="zh-CN" altLang="en-US" sz="2200" b="0" dirty="0">
                    <a:latin typeface="Calibri" pitchFamily="34" charset="0"/>
                    <a:cs typeface="Calibri" pitchFamily="34" charset="0"/>
                  </a:rPr>
                  <a:t>权值：</a:t>
                </a:r>
                <a:endParaRPr lang="en-US" altLang="zh-CN" sz="2200" b="0" dirty="0">
                  <a:latin typeface="Calibri" pitchFamily="34" charset="0"/>
                  <a:cs typeface="Calibri" pitchFamily="34" charset="0"/>
                </a:endParaRPr>
              </a:p>
              <a:p>
                <a:pPr lvl="2">
                  <a:buFont typeface="Wingdings" pitchFamily="2" charset="2"/>
                  <a:buChar char="ü"/>
                </a:pPr>
                <a:r>
                  <a:rPr lang="zh-CN" altLang="en-US" sz="2000" b="0" dirty="0">
                    <a:latin typeface="Calibri" pitchFamily="34" charset="0"/>
                    <a:cs typeface="Calibri" pitchFamily="34" charset="0"/>
                  </a:rPr>
                  <a:t>网页</a:t>
                </a:r>
                <a:r>
                  <a:rPr lang="en-US" altLang="zh-CN" sz="2000" b="0" dirty="0" err="1">
                    <a:latin typeface="Calibri" pitchFamily="34" charset="0"/>
                    <a:cs typeface="Calibri" pitchFamily="34" charset="0"/>
                  </a:rPr>
                  <a:t>i</a:t>
                </a:r>
                <a:r>
                  <a:rPr lang="zh-CN" altLang="en-US" sz="2000" b="0" dirty="0">
                    <a:latin typeface="Calibri" pitchFamily="34" charset="0"/>
                    <a:cs typeface="Calibri" pitchFamily="34" charset="0"/>
                  </a:rPr>
                  <a:t>在此轮迭代中的</a:t>
                </a:r>
                <a:r>
                  <a:rPr lang="en-US" altLang="zh-CN" sz="2000" b="0" dirty="0">
                    <a:latin typeface="Calibri" pitchFamily="34" charset="0"/>
                    <a:cs typeface="Calibri" pitchFamily="34" charset="0"/>
                  </a:rPr>
                  <a:t>Authority</a:t>
                </a:r>
                <a:r>
                  <a:rPr lang="zh-CN" altLang="en-US" sz="2000" b="0" dirty="0">
                    <a:latin typeface="Calibri" pitchFamily="34" charset="0"/>
                    <a:cs typeface="Calibri" pitchFamily="34" charset="0"/>
                  </a:rPr>
                  <a:t>权值即为所有指向页面的</a:t>
                </a:r>
                <a:r>
                  <a:rPr lang="en-US" altLang="zh-CN" sz="2000" b="0" dirty="0">
                    <a:latin typeface="Calibri" pitchFamily="34" charset="0"/>
                    <a:cs typeface="Calibri" pitchFamily="34" charset="0"/>
                  </a:rPr>
                  <a:t>Hub</a:t>
                </a:r>
                <a:r>
                  <a:rPr lang="zh-CN" altLang="en-US" sz="2000" b="0" dirty="0">
                    <a:latin typeface="Calibri" pitchFamily="34" charset="0"/>
                    <a:cs typeface="Calibri" pitchFamily="34" charset="0"/>
                  </a:rPr>
                  <a:t>值之和：</a:t>
                </a:r>
                <a14:m>
                  <m:oMath xmlns:m="http://schemas.openxmlformats.org/officeDocument/2006/math">
                    <m:r>
                      <a:rPr lang="en-US" altLang="zh-CN" sz="2000" b="0" i="1" dirty="0" smtClean="0">
                        <a:latin typeface="Cambria Math" panose="02040503050406030204" pitchFamily="18" charset="0"/>
                        <a:cs typeface="Calibri" pitchFamily="34" charset="0"/>
                      </a:rPr>
                      <m:t>𝑎</m:t>
                    </m:r>
                    <m:d>
                      <m:dPr>
                        <m:ctrlPr>
                          <a:rPr lang="en-US" altLang="zh-CN" sz="2000" b="0" i="1" dirty="0" smtClean="0">
                            <a:latin typeface="Cambria Math" panose="02040503050406030204" pitchFamily="18" charset="0"/>
                            <a:cs typeface="Calibri" pitchFamily="34" charset="0"/>
                          </a:rPr>
                        </m:ctrlPr>
                      </m:dPr>
                      <m:e>
                        <m:r>
                          <a:rPr lang="en-US" altLang="zh-CN" sz="2000" b="0" i="1" dirty="0" smtClean="0">
                            <a:latin typeface="Cambria Math" panose="02040503050406030204" pitchFamily="18" charset="0"/>
                            <a:cs typeface="Calibri" pitchFamily="34" charset="0"/>
                          </a:rPr>
                          <m:t>𝑖</m:t>
                        </m:r>
                      </m:e>
                    </m:d>
                    <m:r>
                      <a:rPr lang="en-US" altLang="zh-CN" sz="2000" b="0" i="1" dirty="0" smtClean="0">
                        <a:latin typeface="Cambria Math" panose="02040503050406030204" pitchFamily="18" charset="0"/>
                        <a:cs typeface="Calibri" pitchFamily="34" charset="0"/>
                      </a:rPr>
                      <m:t>= </m:t>
                    </m:r>
                    <m:r>
                      <m:rPr>
                        <m:sty m:val="p"/>
                      </m:rPr>
                      <a:rPr lang="el-GR" altLang="zh-CN" sz="2000" b="0" i="0" dirty="0">
                        <a:latin typeface="Cambria Math" panose="02040503050406030204" pitchFamily="18" charset="0"/>
                        <a:cs typeface="Calibri" pitchFamily="34" charset="0"/>
                      </a:rPr>
                      <m:t>Σ</m:t>
                    </m:r>
                    <m:r>
                      <a:rPr lang="en-US" altLang="zh-CN" sz="2000" b="0" i="1" dirty="0">
                        <a:latin typeface="Cambria Math" panose="02040503050406030204" pitchFamily="18" charset="0"/>
                        <a:cs typeface="Calibri" pitchFamily="34" charset="0"/>
                      </a:rPr>
                      <m:t>h</m:t>
                    </m:r>
                    <m:d>
                      <m:dPr>
                        <m:ctrlPr>
                          <a:rPr lang="en-US" altLang="zh-CN" sz="2000" b="0" i="1" dirty="0">
                            <a:latin typeface="Cambria Math" panose="02040503050406030204" pitchFamily="18" charset="0"/>
                            <a:cs typeface="Calibri" pitchFamily="34" charset="0"/>
                          </a:rPr>
                        </m:ctrlPr>
                      </m:dPr>
                      <m:e>
                        <m:r>
                          <a:rPr lang="en-US" altLang="zh-CN" sz="2000" b="0" i="1" dirty="0">
                            <a:latin typeface="Cambria Math" panose="02040503050406030204" pitchFamily="18" charset="0"/>
                            <a:cs typeface="Calibri" pitchFamily="34" charset="0"/>
                          </a:rPr>
                          <m:t>𝑗</m:t>
                        </m:r>
                      </m:e>
                    </m:d>
                    <m:r>
                      <a:rPr lang="en-US" altLang="zh-CN" sz="2000" b="0" i="1" dirty="0" smtClean="0">
                        <a:latin typeface="Cambria Math" panose="02040503050406030204" pitchFamily="18" charset="0"/>
                        <a:cs typeface="Calibri" pitchFamily="34" charset="0"/>
                      </a:rPr>
                      <m:t>, </m:t>
                    </m:r>
                    <m:r>
                      <a:rPr lang="en-US" altLang="zh-CN" sz="2000" b="0" i="1" dirty="0" smtClean="0">
                        <a:latin typeface="Cambria Math" panose="02040503050406030204" pitchFamily="18" charset="0"/>
                        <a:cs typeface="Calibri" pitchFamily="34" charset="0"/>
                      </a:rPr>
                      <m:t>𝑗</m:t>
                    </m:r>
                    <m:r>
                      <a:rPr lang="zh-CN" altLang="en-US" sz="2000" b="0" i="1" dirty="0">
                        <a:latin typeface="Cambria Math" panose="02040503050406030204" pitchFamily="18" charset="0"/>
                        <a:cs typeface="Calibri" pitchFamily="34" charset="0"/>
                      </a:rPr>
                      <m:t>为指向</m:t>
                    </m:r>
                    <m:r>
                      <a:rPr lang="en-US" altLang="zh-CN" sz="2000" b="0" i="1" dirty="0" smtClean="0">
                        <a:latin typeface="Cambria Math" panose="02040503050406030204" pitchFamily="18" charset="0"/>
                        <a:cs typeface="Calibri" pitchFamily="34" charset="0"/>
                      </a:rPr>
                      <m:t>𝑖</m:t>
                    </m:r>
                    <m:r>
                      <a:rPr lang="zh-CN" altLang="en-US" sz="2000" b="0" i="1" dirty="0">
                        <a:latin typeface="Cambria Math" panose="02040503050406030204" pitchFamily="18" charset="0"/>
                        <a:cs typeface="Calibri" pitchFamily="34" charset="0"/>
                      </a:rPr>
                      <m:t>的</m:t>
                    </m:r>
                    <m:r>
                      <a:rPr lang="zh-CN" altLang="en-US" sz="2000" b="0" i="1" dirty="0" smtClean="0">
                        <a:latin typeface="Cambria Math" panose="02040503050406030204" pitchFamily="18" charset="0"/>
                        <a:cs typeface="Calibri" pitchFamily="34" charset="0"/>
                      </a:rPr>
                      <m:t>页面</m:t>
                    </m:r>
                    <m:r>
                      <a:rPr lang="en-US" altLang="zh-CN" sz="2000" b="0" i="1" dirty="0">
                        <a:latin typeface="Cambria Math" panose="02040503050406030204" pitchFamily="18" charset="0"/>
                        <a:cs typeface="Calibri" pitchFamily="34" charset="0"/>
                      </a:rPr>
                      <m:t>;</m:t>
                    </m:r>
                  </m:oMath>
                </a14:m>
                <a:endParaRPr lang="en-US" altLang="zh-CN" sz="2000" b="0" dirty="0">
                  <a:latin typeface="Calibri" pitchFamily="34" charset="0"/>
                  <a:cs typeface="Calibri" pitchFamily="34" charset="0"/>
                </a:endParaRPr>
              </a:p>
              <a:p>
                <a:pPr lvl="2">
                  <a:buFont typeface="Wingdings" pitchFamily="2" charset="2"/>
                  <a:buChar char="ü"/>
                </a:pPr>
                <a:r>
                  <a:rPr lang="zh-CN" altLang="en-US" sz="2000" b="0" dirty="0">
                    <a:latin typeface="Calibri" pitchFamily="34" charset="0"/>
                    <a:cs typeface="Calibri" pitchFamily="34" charset="0"/>
                  </a:rPr>
                  <a:t>网页</a:t>
                </a:r>
                <a:r>
                  <a:rPr lang="en-US" altLang="zh-CN" sz="2000" b="0" dirty="0" err="1">
                    <a:latin typeface="Calibri" pitchFamily="34" charset="0"/>
                    <a:cs typeface="Calibri" pitchFamily="34" charset="0"/>
                  </a:rPr>
                  <a:t>i</a:t>
                </a:r>
                <a:r>
                  <a:rPr lang="zh-CN" altLang="en-US" sz="2000" b="0" dirty="0">
                    <a:latin typeface="Calibri" pitchFamily="34" charset="0"/>
                    <a:cs typeface="Calibri" pitchFamily="34" charset="0"/>
                  </a:rPr>
                  <a:t>的</a:t>
                </a:r>
                <a:r>
                  <a:rPr lang="en-US" altLang="zh-CN" sz="2000" b="0" dirty="0">
                    <a:latin typeface="Calibri" pitchFamily="34" charset="0"/>
                    <a:cs typeface="Calibri" pitchFamily="34" charset="0"/>
                  </a:rPr>
                  <a:t>Hub</a:t>
                </a:r>
                <a:r>
                  <a:rPr lang="zh-CN" altLang="en-US" sz="2000" b="0" dirty="0">
                    <a:latin typeface="Calibri" pitchFamily="34" charset="0"/>
                    <a:cs typeface="Calibri" pitchFamily="34" charset="0"/>
                  </a:rPr>
                  <a:t>分值为所指向的页面的</a:t>
                </a:r>
                <a:r>
                  <a:rPr lang="en-US" altLang="zh-CN" sz="2000" b="0" dirty="0">
                    <a:latin typeface="Calibri" pitchFamily="34" charset="0"/>
                    <a:cs typeface="Calibri" pitchFamily="34" charset="0"/>
                  </a:rPr>
                  <a:t>Authority</a:t>
                </a:r>
                <a:r>
                  <a:rPr lang="zh-CN" altLang="en-US" sz="2000" b="0" dirty="0">
                    <a:latin typeface="Calibri" pitchFamily="34" charset="0"/>
                    <a:cs typeface="Calibri" pitchFamily="34" charset="0"/>
                  </a:rPr>
                  <a:t>值之和：</a:t>
                </a:r>
                <a14:m>
                  <m:oMath xmlns:m="http://schemas.openxmlformats.org/officeDocument/2006/math">
                    <m:r>
                      <a:rPr lang="en-US" altLang="zh-CN" sz="2000" b="0" i="1" dirty="0" smtClean="0">
                        <a:latin typeface="Cambria Math" panose="02040503050406030204" pitchFamily="18" charset="0"/>
                        <a:cs typeface="Calibri" pitchFamily="34" charset="0"/>
                      </a:rPr>
                      <m:t>h</m:t>
                    </m:r>
                    <m:r>
                      <a:rPr lang="en-US" altLang="zh-CN" sz="2000" b="0" i="1" dirty="0" smtClean="0">
                        <a:latin typeface="Cambria Math" panose="02040503050406030204" pitchFamily="18" charset="0"/>
                        <a:cs typeface="Calibri" pitchFamily="34" charset="0"/>
                      </a:rPr>
                      <m:t>(</m:t>
                    </m:r>
                    <m:r>
                      <a:rPr lang="en-US" altLang="zh-CN" sz="2000" b="0" i="1" dirty="0" smtClean="0">
                        <a:latin typeface="Cambria Math" panose="02040503050406030204" pitchFamily="18" charset="0"/>
                        <a:cs typeface="Calibri" pitchFamily="34" charset="0"/>
                      </a:rPr>
                      <m:t>𝑖</m:t>
                    </m:r>
                    <m:r>
                      <a:rPr lang="en-US" altLang="zh-CN" sz="2000" b="0" i="1" dirty="0" smtClean="0">
                        <a:latin typeface="Cambria Math" panose="02040503050406030204" pitchFamily="18" charset="0"/>
                        <a:cs typeface="Calibri" pitchFamily="34" charset="0"/>
                      </a:rPr>
                      <m:t>) = </m:t>
                    </m:r>
                    <m:r>
                      <m:rPr>
                        <m:sty m:val="p"/>
                      </m:rPr>
                      <a:rPr lang="el-GR" altLang="zh-CN" sz="2000" b="0" i="0" dirty="0">
                        <a:latin typeface="Cambria Math" panose="02040503050406030204" pitchFamily="18" charset="0"/>
                        <a:cs typeface="Calibri" pitchFamily="34" charset="0"/>
                      </a:rPr>
                      <m:t>Σ</m:t>
                    </m:r>
                    <m:r>
                      <a:rPr lang="en-US" altLang="zh-CN" sz="2000" b="0" i="1" dirty="0">
                        <a:latin typeface="Cambria Math" panose="02040503050406030204" pitchFamily="18" charset="0"/>
                        <a:cs typeface="Calibri" pitchFamily="34" charset="0"/>
                      </a:rPr>
                      <m:t>𝑎</m:t>
                    </m:r>
                    <m:r>
                      <a:rPr lang="en-US" altLang="zh-CN" sz="2000" b="0" i="1" dirty="0">
                        <a:latin typeface="Cambria Math" panose="02040503050406030204" pitchFamily="18" charset="0"/>
                        <a:cs typeface="Calibri" pitchFamily="34" charset="0"/>
                      </a:rPr>
                      <m:t>(</m:t>
                    </m:r>
                    <m:r>
                      <a:rPr lang="en-US" altLang="zh-CN" sz="2000" b="0" i="1" dirty="0">
                        <a:latin typeface="Cambria Math" panose="02040503050406030204" pitchFamily="18" charset="0"/>
                        <a:cs typeface="Calibri" pitchFamily="34" charset="0"/>
                      </a:rPr>
                      <m:t>𝑗</m:t>
                    </m:r>
                    <m:r>
                      <a:rPr lang="en-US" altLang="zh-CN" sz="2000" b="0" i="1" dirty="0">
                        <a:latin typeface="Cambria Math" panose="02040503050406030204" pitchFamily="18" charset="0"/>
                        <a:cs typeface="Calibri" pitchFamily="34" charset="0"/>
                      </a:rPr>
                      <m:t>)</m:t>
                    </m:r>
                    <m:r>
                      <a:rPr lang="zh-CN" altLang="en-US" sz="2000" b="0" i="1" dirty="0">
                        <a:latin typeface="Cambria Math" panose="02040503050406030204" pitchFamily="18" charset="0"/>
                        <a:cs typeface="Calibri" pitchFamily="34" charset="0"/>
                      </a:rPr>
                      <m:t>，</m:t>
                    </m:r>
                    <m:r>
                      <a:rPr lang="en-US" altLang="zh-CN" sz="2000" b="0" i="1" dirty="0">
                        <a:latin typeface="Cambria Math" panose="02040503050406030204" pitchFamily="18" charset="0"/>
                        <a:cs typeface="Calibri" pitchFamily="34" charset="0"/>
                      </a:rPr>
                      <m:t>𝑗</m:t>
                    </m:r>
                    <m:r>
                      <a:rPr lang="zh-CN" altLang="en-US" sz="2000" b="0" i="1" dirty="0">
                        <a:latin typeface="Cambria Math" panose="02040503050406030204" pitchFamily="18" charset="0"/>
                        <a:cs typeface="Calibri" pitchFamily="34" charset="0"/>
                      </a:rPr>
                      <m:t>为</m:t>
                    </m:r>
                    <m:r>
                      <a:rPr lang="en-US" altLang="zh-CN" sz="2000" b="0" i="1" dirty="0">
                        <a:latin typeface="Cambria Math" panose="02040503050406030204" pitchFamily="18" charset="0"/>
                        <a:cs typeface="Calibri" pitchFamily="34" charset="0"/>
                      </a:rPr>
                      <m:t>𝑖</m:t>
                    </m:r>
                    <m:r>
                      <a:rPr lang="zh-CN" altLang="en-US" sz="2000" b="0" i="1" dirty="0">
                        <a:latin typeface="Cambria Math" panose="02040503050406030204" pitchFamily="18" charset="0"/>
                        <a:cs typeface="Calibri" pitchFamily="34" charset="0"/>
                      </a:rPr>
                      <m:t>指向的页面</m:t>
                    </m:r>
                    <m:r>
                      <a:rPr lang="en-US" altLang="zh-CN" sz="2000" b="0" i="1" dirty="0">
                        <a:latin typeface="Cambria Math" panose="02040503050406030204" pitchFamily="18" charset="0"/>
                        <a:cs typeface="Calibri" pitchFamily="34" charset="0"/>
                      </a:rPr>
                      <m:t> </m:t>
                    </m:r>
                  </m:oMath>
                </a14:m>
                <a:endParaRPr lang="zh-CN" altLang="en-US" sz="2000" b="0" dirty="0">
                  <a:latin typeface="Calibri" pitchFamily="34" charset="0"/>
                  <a:cs typeface="Calibri" pitchFamily="34" charset="0"/>
                </a:endParaRPr>
              </a:p>
              <a:p>
                <a:pPr lvl="2">
                  <a:buFont typeface="Wingdings" pitchFamily="2" charset="2"/>
                  <a:buChar char="ü"/>
                </a:pPr>
                <a:r>
                  <a:rPr lang="zh-CN" altLang="en-US" sz="2000" b="0" dirty="0">
                    <a:latin typeface="Calibri" pitchFamily="34" charset="0"/>
                    <a:cs typeface="Calibri" pitchFamily="34" charset="0"/>
                  </a:rPr>
                  <a:t>对</a:t>
                </a:r>
                <a14:m>
                  <m:oMath xmlns:m="http://schemas.openxmlformats.org/officeDocument/2006/math">
                    <m:r>
                      <a:rPr lang="en-US" altLang="zh-CN" sz="2000" b="0" i="1" dirty="0">
                        <a:latin typeface="Cambria Math" panose="02040503050406030204" pitchFamily="18" charset="0"/>
                        <a:cs typeface="Calibri" pitchFamily="34" charset="0"/>
                      </a:rPr>
                      <m:t>𝑎</m:t>
                    </m:r>
                    <m:d>
                      <m:dPr>
                        <m:ctrlPr>
                          <a:rPr lang="en-US" altLang="zh-CN" sz="2000" b="0" i="1" dirty="0">
                            <a:latin typeface="Cambria Math" panose="02040503050406030204" pitchFamily="18" charset="0"/>
                            <a:cs typeface="Calibri" pitchFamily="34" charset="0"/>
                          </a:rPr>
                        </m:ctrlPr>
                      </m:dPr>
                      <m:e>
                        <m:r>
                          <a:rPr lang="en-US" altLang="zh-CN" sz="2000" b="0" i="1" dirty="0">
                            <a:latin typeface="Cambria Math" panose="02040503050406030204" pitchFamily="18" charset="0"/>
                            <a:cs typeface="Calibri" pitchFamily="34" charset="0"/>
                          </a:rPr>
                          <m:t>𝑖</m:t>
                        </m:r>
                      </m:e>
                    </m:d>
                    <m:r>
                      <a:rPr lang="en-US" altLang="zh-CN" sz="2000" b="0" i="1" dirty="0">
                        <a:latin typeface="Cambria Math" panose="02040503050406030204" pitchFamily="18" charset="0"/>
                        <a:cs typeface="Calibri" pitchFamily="34" charset="0"/>
                      </a:rPr>
                      <m:t> </m:t>
                    </m:r>
                  </m:oMath>
                </a14:m>
                <a:r>
                  <a:rPr lang="zh-CN" altLang="en-US" sz="2000" b="0" dirty="0">
                    <a:latin typeface="Calibri" pitchFamily="34" charset="0"/>
                    <a:cs typeface="Calibri" pitchFamily="34" charset="0"/>
                  </a:rPr>
                  <a:t>、</a:t>
                </a:r>
                <a:r>
                  <a:rPr lang="en-US" altLang="zh-CN" sz="2000" b="0" dirty="0">
                    <a:cs typeface="Calibri" pitchFamily="34" charset="0"/>
                  </a:rPr>
                  <a:t> </a:t>
                </a:r>
                <a14:m>
                  <m:oMath xmlns:m="http://schemas.openxmlformats.org/officeDocument/2006/math">
                    <m:r>
                      <a:rPr lang="en-US" altLang="zh-CN" sz="2000" b="0" i="1" dirty="0">
                        <a:latin typeface="Cambria Math" panose="02040503050406030204" pitchFamily="18" charset="0"/>
                        <a:cs typeface="Calibri" pitchFamily="34" charset="0"/>
                      </a:rPr>
                      <m:t>h</m:t>
                    </m:r>
                    <m:r>
                      <a:rPr lang="en-US" altLang="zh-CN" sz="2000" b="0" i="1" dirty="0">
                        <a:latin typeface="Cambria Math" panose="02040503050406030204" pitchFamily="18" charset="0"/>
                        <a:cs typeface="Calibri" pitchFamily="34" charset="0"/>
                      </a:rPr>
                      <m:t>(</m:t>
                    </m:r>
                    <m:r>
                      <a:rPr lang="en-US" altLang="zh-CN" sz="2000" b="0" i="1" dirty="0">
                        <a:latin typeface="Cambria Math" panose="02040503050406030204" pitchFamily="18" charset="0"/>
                        <a:cs typeface="Calibri" pitchFamily="34" charset="0"/>
                      </a:rPr>
                      <m:t>𝑖</m:t>
                    </m:r>
                    <m:r>
                      <a:rPr lang="en-US" altLang="zh-CN" sz="2000" b="0" i="1" dirty="0">
                        <a:latin typeface="Cambria Math" panose="02040503050406030204" pitchFamily="18" charset="0"/>
                        <a:cs typeface="Calibri" pitchFamily="34" charset="0"/>
                      </a:rPr>
                      <m:t>)</m:t>
                    </m:r>
                  </m:oMath>
                </a14:m>
                <a:r>
                  <a:rPr lang="zh-CN" altLang="en-US" sz="2000" b="0" dirty="0">
                    <a:latin typeface="Calibri" pitchFamily="34" charset="0"/>
                    <a:cs typeface="Calibri" pitchFamily="34" charset="0"/>
                  </a:rPr>
                  <a:t>进行规范化处理</a:t>
                </a:r>
                <a:r>
                  <a:rPr lang="en-US" altLang="zh-CN" sz="2000" b="0" dirty="0">
                    <a:latin typeface="Calibri" pitchFamily="34" charset="0"/>
                    <a:cs typeface="Calibri" pitchFamily="34" charset="0"/>
                  </a:rPr>
                  <a:t>:</a:t>
                </a:r>
              </a:p>
              <a:p>
                <a:pPr marL="909320" lvl="2" indent="0">
                  <a:buNone/>
                </a:pPr>
                <a:r>
                  <a:rPr lang="en-US" altLang="zh-CN" sz="2000" b="0" dirty="0">
                    <a:latin typeface="Calibri" pitchFamily="34" charset="0"/>
                    <a:cs typeface="Calibri" pitchFamily="34" charset="0"/>
                  </a:rPr>
                  <a:t>      </a:t>
                </a:r>
                <a:r>
                  <a:rPr lang="zh-CN" altLang="en-US" sz="2000" b="0" dirty="0">
                    <a:latin typeface="Calibri" pitchFamily="34" charset="0"/>
                    <a:cs typeface="Calibri" pitchFamily="34" charset="0"/>
                  </a:rPr>
                  <a:t>        </a:t>
                </a:r>
                <a14:m>
                  <m:oMath xmlns:m="http://schemas.openxmlformats.org/officeDocument/2006/math">
                    <m:r>
                      <a:rPr lang="zh-CN" altLang="en-US" sz="2000" b="0" i="1" dirty="0" smtClean="0">
                        <a:latin typeface="Cambria Math" panose="02040503050406030204" pitchFamily="18" charset="0"/>
                        <a:cs typeface="Calibri" pitchFamily="34" charset="0"/>
                      </a:rPr>
                      <m:t>  </m:t>
                    </m:r>
                    <m:r>
                      <a:rPr lang="en-US" altLang="zh-CN" sz="2000" b="0" i="1" dirty="0">
                        <a:latin typeface="Cambria Math" panose="02040503050406030204" pitchFamily="18" charset="0"/>
                        <a:cs typeface="Calibri" pitchFamily="34" charset="0"/>
                      </a:rPr>
                      <m:t>𝑎</m:t>
                    </m:r>
                    <m:r>
                      <a:rPr lang="en-US" altLang="zh-CN" sz="2000" b="0" i="1" dirty="0">
                        <a:latin typeface="Cambria Math" panose="02040503050406030204" pitchFamily="18" charset="0"/>
                        <a:cs typeface="Calibri" pitchFamily="34" charset="0"/>
                      </a:rPr>
                      <m:t> (</m:t>
                    </m:r>
                    <m:r>
                      <a:rPr lang="en-US" altLang="zh-CN" sz="2000" b="0" i="1" dirty="0">
                        <a:latin typeface="Cambria Math" panose="02040503050406030204" pitchFamily="18" charset="0"/>
                        <a:cs typeface="Calibri" pitchFamily="34" charset="0"/>
                      </a:rPr>
                      <m:t>𝑖</m:t>
                    </m:r>
                    <m:r>
                      <a:rPr lang="en-US" altLang="zh-CN" sz="2000" b="0" i="1" dirty="0">
                        <a:latin typeface="Cambria Math" panose="02040503050406030204" pitchFamily="18" charset="0"/>
                        <a:cs typeface="Calibri" pitchFamily="34" charset="0"/>
                      </a:rPr>
                      <m:t>) = </m:t>
                    </m:r>
                    <m:r>
                      <a:rPr lang="en-US" altLang="zh-CN" sz="2000" b="0" i="1" dirty="0">
                        <a:latin typeface="Cambria Math" panose="02040503050406030204" pitchFamily="18" charset="0"/>
                        <a:cs typeface="Calibri" pitchFamily="34" charset="0"/>
                      </a:rPr>
                      <m:t>𝑎</m:t>
                    </m:r>
                    <m:r>
                      <a:rPr lang="en-US" altLang="zh-CN" sz="2000" b="0" i="1" dirty="0">
                        <a:latin typeface="Cambria Math" panose="02040503050406030204" pitchFamily="18" charset="0"/>
                        <a:cs typeface="Calibri" pitchFamily="34" charset="0"/>
                      </a:rPr>
                      <m:t> (</m:t>
                    </m:r>
                    <m:r>
                      <a:rPr lang="en-US" altLang="zh-CN" sz="2000" b="0" i="1" dirty="0">
                        <a:latin typeface="Cambria Math" panose="02040503050406030204" pitchFamily="18" charset="0"/>
                        <a:cs typeface="Calibri" pitchFamily="34" charset="0"/>
                      </a:rPr>
                      <m:t>𝑖</m:t>
                    </m:r>
                    <m:r>
                      <a:rPr lang="en-US" altLang="zh-CN" sz="2000" b="0" i="1" dirty="0">
                        <a:latin typeface="Cambria Math" panose="02040503050406030204" pitchFamily="18" charset="0"/>
                        <a:cs typeface="Calibri" pitchFamily="34" charset="0"/>
                      </a:rPr>
                      <m:t>)/</m:t>
                    </m:r>
                    <m:d>
                      <m:dPr>
                        <m:begChr m:val="‖"/>
                        <m:endChr m:val="‖"/>
                        <m:ctrlPr>
                          <a:rPr lang="en-US" altLang="zh-CN" sz="2000" b="0" i="1" dirty="0" smtClean="0">
                            <a:latin typeface="Cambria Math" panose="02040503050406030204" pitchFamily="18" charset="0"/>
                            <a:cs typeface="Calibri" pitchFamily="34" charset="0"/>
                          </a:rPr>
                        </m:ctrlPr>
                      </m:dPr>
                      <m:e>
                        <m:r>
                          <a:rPr lang="en-US" altLang="zh-CN" sz="2000" b="0" i="1" dirty="0" smtClean="0">
                            <a:latin typeface="Cambria Math" panose="02040503050406030204" pitchFamily="18" charset="0"/>
                            <a:cs typeface="Calibri" pitchFamily="34" charset="0"/>
                          </a:rPr>
                          <m:t>𝑎</m:t>
                        </m:r>
                        <m:r>
                          <a:rPr lang="en-US" altLang="zh-CN" sz="2000" b="0" i="1" dirty="0" smtClean="0">
                            <a:latin typeface="Cambria Math" panose="02040503050406030204" pitchFamily="18" charset="0"/>
                            <a:cs typeface="Calibri" pitchFamily="34" charset="0"/>
                          </a:rPr>
                          <m:t>(</m:t>
                        </m:r>
                        <m:r>
                          <a:rPr lang="en-US" altLang="zh-CN" sz="2000" b="0" i="1" dirty="0" smtClean="0">
                            <a:latin typeface="Cambria Math" panose="02040503050406030204" pitchFamily="18" charset="0"/>
                            <a:cs typeface="Calibri" pitchFamily="34" charset="0"/>
                          </a:rPr>
                          <m:t>𝑖</m:t>
                        </m:r>
                        <m:r>
                          <a:rPr lang="en-US" altLang="zh-CN" sz="2000" b="0" i="1" dirty="0" smtClean="0">
                            <a:latin typeface="Cambria Math" panose="02040503050406030204" pitchFamily="18" charset="0"/>
                            <a:cs typeface="Calibri" pitchFamily="34" charset="0"/>
                          </a:rPr>
                          <m:t>)</m:t>
                        </m:r>
                      </m:e>
                    </m:d>
                  </m:oMath>
                </a14:m>
                <a:r>
                  <a:rPr lang="en-US" altLang="zh-CN" sz="2000" b="0" baseline="-25000" dirty="0">
                    <a:latin typeface="Calibri" pitchFamily="34" charset="0"/>
                    <a:cs typeface="Calibri" pitchFamily="34" charset="0"/>
                  </a:rPr>
                  <a:t>1</a:t>
                </a:r>
                <a:endParaRPr lang="zh-CN" altLang="en-US" sz="2000" b="0" baseline="-25000" dirty="0">
                  <a:latin typeface="Calibri" pitchFamily="34" charset="0"/>
                  <a:cs typeface="Calibri" pitchFamily="34" charset="0"/>
                </a:endParaRPr>
              </a:p>
              <a:p>
                <a:pPr marL="909320" lvl="2" indent="0">
                  <a:buNone/>
                </a:pPr>
                <a:r>
                  <a:rPr lang="zh-CN" altLang="en-US" sz="2000" b="0" dirty="0">
                    <a:latin typeface="Calibri" pitchFamily="34" charset="0"/>
                    <a:cs typeface="Calibri" pitchFamily="34" charset="0"/>
                  </a:rPr>
                  <a:t>              </a:t>
                </a:r>
                <a14:m>
                  <m:oMath xmlns:m="http://schemas.openxmlformats.org/officeDocument/2006/math">
                    <m:r>
                      <a:rPr lang="zh-CN" altLang="en-US" sz="2000" b="0" i="1" dirty="0" smtClean="0">
                        <a:latin typeface="Cambria Math" panose="02040503050406030204" pitchFamily="18" charset="0"/>
                        <a:cs typeface="Calibri" pitchFamily="34" charset="0"/>
                      </a:rPr>
                      <m:t> </m:t>
                    </m:r>
                    <m:r>
                      <a:rPr lang="en-US" altLang="zh-CN" sz="2000" b="0" i="1" dirty="0">
                        <a:latin typeface="Cambria Math" panose="02040503050406030204" pitchFamily="18" charset="0"/>
                        <a:cs typeface="Calibri" pitchFamily="34" charset="0"/>
                      </a:rPr>
                      <m:t>h</m:t>
                    </m:r>
                    <m:r>
                      <a:rPr lang="en-US" altLang="zh-CN" sz="2000" b="0" i="1" dirty="0">
                        <a:latin typeface="Cambria Math" panose="02040503050406030204" pitchFamily="18" charset="0"/>
                        <a:cs typeface="Calibri" pitchFamily="34" charset="0"/>
                      </a:rPr>
                      <m:t> (</m:t>
                    </m:r>
                    <m:r>
                      <a:rPr lang="en-US" altLang="zh-CN" sz="2000" b="0" i="1" dirty="0">
                        <a:latin typeface="Cambria Math" panose="02040503050406030204" pitchFamily="18" charset="0"/>
                        <a:cs typeface="Calibri" pitchFamily="34" charset="0"/>
                      </a:rPr>
                      <m:t>𝑖</m:t>
                    </m:r>
                    <m:r>
                      <a:rPr lang="en-US" altLang="zh-CN" sz="2000" b="0" i="1" dirty="0">
                        <a:latin typeface="Cambria Math" panose="02040503050406030204" pitchFamily="18" charset="0"/>
                        <a:cs typeface="Calibri" pitchFamily="34" charset="0"/>
                      </a:rPr>
                      <m:t>) = </m:t>
                    </m:r>
                    <m:r>
                      <a:rPr lang="en-US" altLang="zh-CN" sz="2000" b="0" i="1" dirty="0">
                        <a:latin typeface="Cambria Math" panose="02040503050406030204" pitchFamily="18" charset="0"/>
                        <a:cs typeface="Calibri" pitchFamily="34" charset="0"/>
                      </a:rPr>
                      <m:t>h</m:t>
                    </m:r>
                    <m:r>
                      <a:rPr lang="en-US" altLang="zh-CN" sz="2000" b="0" i="1" dirty="0">
                        <a:latin typeface="Cambria Math" panose="02040503050406030204" pitchFamily="18" charset="0"/>
                        <a:cs typeface="Calibri" pitchFamily="34" charset="0"/>
                      </a:rPr>
                      <m:t> (</m:t>
                    </m:r>
                    <m:r>
                      <a:rPr lang="en-US" altLang="zh-CN" sz="2000" b="0" i="1" dirty="0">
                        <a:latin typeface="Cambria Math" panose="02040503050406030204" pitchFamily="18" charset="0"/>
                        <a:cs typeface="Calibri" pitchFamily="34" charset="0"/>
                      </a:rPr>
                      <m:t>𝑖</m:t>
                    </m:r>
                    <m:r>
                      <a:rPr lang="en-US" altLang="zh-CN" sz="2000" b="0" i="1" dirty="0">
                        <a:latin typeface="Cambria Math" panose="02040503050406030204" pitchFamily="18" charset="0"/>
                        <a:cs typeface="Calibri" pitchFamily="34" charset="0"/>
                      </a:rPr>
                      <m:t>)/</m:t>
                    </m:r>
                    <m:d>
                      <m:dPr>
                        <m:begChr m:val="‖"/>
                        <m:endChr m:val="‖"/>
                        <m:ctrlPr>
                          <a:rPr lang="en-US" altLang="zh-CN" sz="2000" b="0" i="1" dirty="0" smtClean="0">
                            <a:latin typeface="Cambria Math" panose="02040503050406030204" pitchFamily="18" charset="0"/>
                            <a:cs typeface="Calibri" pitchFamily="34" charset="0"/>
                          </a:rPr>
                        </m:ctrlPr>
                      </m:dPr>
                      <m:e>
                        <m:r>
                          <a:rPr lang="en-US" altLang="zh-CN" sz="2000" b="0" i="1" dirty="0">
                            <a:latin typeface="Cambria Math" panose="02040503050406030204" pitchFamily="18" charset="0"/>
                            <a:cs typeface="Calibri" pitchFamily="34" charset="0"/>
                          </a:rPr>
                          <m:t>h</m:t>
                        </m:r>
                        <m:r>
                          <a:rPr lang="en-US" altLang="zh-CN" sz="2000" b="0" i="1" dirty="0">
                            <a:latin typeface="Cambria Math" panose="02040503050406030204" pitchFamily="18" charset="0"/>
                            <a:cs typeface="Calibri" pitchFamily="34" charset="0"/>
                          </a:rPr>
                          <m:t>(</m:t>
                        </m:r>
                        <m:r>
                          <a:rPr lang="en-US" altLang="zh-CN" sz="2000" b="0" i="1" dirty="0" err="1">
                            <a:latin typeface="Cambria Math" panose="02040503050406030204" pitchFamily="18" charset="0"/>
                            <a:cs typeface="Calibri" pitchFamily="34" charset="0"/>
                          </a:rPr>
                          <m:t>𝑖</m:t>
                        </m:r>
                        <m:r>
                          <a:rPr lang="en-US" altLang="zh-CN" sz="2000" b="0" i="1" dirty="0">
                            <a:latin typeface="Cambria Math" panose="02040503050406030204" pitchFamily="18" charset="0"/>
                            <a:cs typeface="Calibri" pitchFamily="34" charset="0"/>
                          </a:rPr>
                          <m:t>)</m:t>
                        </m:r>
                        <m:r>
                          <a:rPr lang="zh-CN" altLang="en-US" sz="2400" b="0" i="1" baseline="-25000" dirty="0">
                            <a:latin typeface="Cambria Math" panose="02040503050406030204" pitchFamily="18" charset="0"/>
                            <a:cs typeface="Calibri" pitchFamily="34" charset="0"/>
                          </a:rPr>
                          <m:t>⁡</m:t>
                        </m:r>
                      </m:e>
                    </m:d>
                    <m:r>
                      <a:rPr lang="en-US" altLang="zh-CN" sz="2400" b="0" i="1" baseline="-25000" dirty="0" smtClean="0">
                        <a:latin typeface="Cambria Math" panose="02040503050406030204" pitchFamily="18" charset="0"/>
                        <a:cs typeface="Calibri" pitchFamily="34" charset="0"/>
                      </a:rPr>
                      <m:t>1</m:t>
                    </m:r>
                  </m:oMath>
                </a14:m>
                <a:endParaRPr lang="zh-CN" altLang="en-US" b="0" baseline="-25000" dirty="0">
                  <a:latin typeface="Calibri" pitchFamily="34" charset="0"/>
                  <a:cs typeface="Calibri" pitchFamily="34"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93040" y="1181234"/>
                <a:ext cx="8950960" cy="5200093"/>
              </a:xfrm>
              <a:prstGeom prst="rect">
                <a:avLst/>
              </a:prstGeom>
              <a:blipFill>
                <a:blip r:embed="rId3"/>
                <a:stretch>
                  <a:fillRect l="-1226" t="-469" r="-68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Rectangle 1"/>
          <p:cNvSpPr>
            <a:spLocks noChangeArrowheads="1"/>
          </p:cNvSpPr>
          <p:nvPr/>
        </p:nvSpPr>
        <p:spPr bwMode="auto">
          <a:xfrm>
            <a:off x="0" y="-184666"/>
            <a:ext cx="4138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itchFamily="34" charset="0"/>
                <a:ea typeface="宋体" pitchFamily="2" charset="-122"/>
                <a:cs typeface="宋体" pitchFamily="2" charset="-122"/>
              </a:rPr>
              <a:t>  </a:t>
            </a:r>
            <a:r>
              <a:rPr kumimoji="0" lang="zh-CN" sz="800" b="0" i="0" u="none" strike="noStrike" cap="none" normalizeH="0" baseline="0" dirty="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dirty="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2743" y="4969675"/>
            <a:ext cx="6671554" cy="1788693"/>
          </a:xfrm>
          <a:prstGeom prst="rect">
            <a:avLst/>
          </a:prstGeom>
          <a:solidFill>
            <a:srgbClr val="FFFFCC"/>
          </a:solidFill>
          <a:ln>
            <a:solidFill>
              <a:srgbClr val="FF9933"/>
            </a:solidFill>
          </a:ln>
          <a:effectLst/>
        </p:spPr>
      </p:pic>
      <p:sp>
        <p:nvSpPr>
          <p:cNvPr id="9" name="矩形 8"/>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313544-7391-4096-AEF1-2AED6A2EB12C}"/>
              </a:ext>
            </a:extLst>
          </p:cNvPr>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21779C1C-A4FE-4DA2-A173-C79898C1D0AA}"/>
                  </a:ext>
                </a:extLst>
              </p:cNvPr>
              <p:cNvSpPr txBox="1">
                <a:spLocks noChangeArrowheads="1"/>
              </p:cNvSpPr>
              <p:nvPr/>
            </p:nvSpPr>
            <p:spPr bwMode="auto">
              <a:xfrm>
                <a:off x="193040" y="1181235"/>
                <a:ext cx="8950960" cy="38319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矩阵运算</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r>
                  <a:rPr lang="zh-CN" altLang="en-US" sz="2000" b="0" dirty="0">
                    <a:latin typeface="+mn-ea"/>
                    <a:cs typeface="Times New Roman" panose="02020603050405020304" pitchFamily="18" charset="0"/>
                  </a:rPr>
                  <a:t>用矩阵</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𝐿</m:t>
                    </m:r>
                  </m:oMath>
                </a14:m>
                <a:r>
                  <a:rPr lang="zh-CN" altLang="en-US" sz="2000" b="0" dirty="0">
                    <a:latin typeface="+mn-ea"/>
                    <a:cs typeface="Times New Roman" panose="02020603050405020304" pitchFamily="18" charset="0"/>
                  </a:rPr>
                  <a:t>表示所有节点的邻接矩阵，</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𝑙</m:t>
                        </m:r>
                      </m:e>
                      <m:sub>
                        <m:r>
                          <a:rPr lang="en-US" altLang="zh-CN" sz="2000" b="0" i="1" smtClean="0">
                            <a:latin typeface="Cambria Math" panose="02040503050406030204" pitchFamily="18" charset="0"/>
                            <a:cs typeface="Times New Roman" panose="02020603050405020304" pitchFamily="18" charset="0"/>
                          </a:rPr>
                          <m:t>𝑖𝑗</m:t>
                        </m:r>
                      </m:sub>
                    </m:sSub>
                    <m:r>
                      <a:rPr lang="en-US" altLang="zh-CN" sz="2000" b="0" i="0" smtClean="0">
                        <a:latin typeface="Cambria Math" panose="02040503050406030204" pitchFamily="18" charset="0"/>
                        <a:cs typeface="Times New Roman" panose="02020603050405020304" pitchFamily="18" charset="0"/>
                      </a:rPr>
                      <m:t>=1</m:t>
                    </m:r>
                  </m:oMath>
                </a14:m>
                <a:r>
                  <a:rPr lang="zh-CN" altLang="en-US" sz="2000" b="0" dirty="0">
                    <a:latin typeface="+mn-ea"/>
                    <a:cs typeface="Times New Roman" panose="02020603050405020304" pitchFamily="18" charset="0"/>
                  </a:rPr>
                  <a:t>代表页面</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𝑖</m:t>
                    </m:r>
                  </m:oMath>
                </a14:m>
                <a:r>
                  <a:rPr lang="zh-CN" altLang="en-US" sz="2000" b="0" dirty="0">
                    <a:latin typeface="+mn-ea"/>
                    <a:cs typeface="Times New Roman" panose="02020603050405020304" pitchFamily="18" charset="0"/>
                  </a:rPr>
                  <a:t>指向页面</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𝑗</m:t>
                    </m:r>
                  </m:oMath>
                </a14:m>
                <a:r>
                  <a:rPr lang="zh-CN" altLang="en-US" sz="2000" b="0" dirty="0">
                    <a:latin typeface="+mn-ea"/>
                    <a:cs typeface="Times New Roman" panose="02020603050405020304" pitchFamily="18" charset="0"/>
                  </a:rPr>
                  <a:t>，否则为</a:t>
                </a:r>
                <a:r>
                  <a:rPr lang="en-US" altLang="zh-CN" sz="2000" b="0" dirty="0">
                    <a:latin typeface="+mn-ea"/>
                    <a:cs typeface="Times New Roman" panose="02020603050405020304" pitchFamily="18" charset="0"/>
                  </a:rPr>
                  <a:t>0</a:t>
                </a:r>
              </a:p>
              <a:p>
                <a:pPr marL="469900" lvl="1" indent="-469900" eaLnBrk="1" hangingPunct="1">
                  <a:lnSpc>
                    <a:spcPct val="120000"/>
                  </a:lnSpc>
                  <a:spcBef>
                    <a:spcPts val="600"/>
                  </a:spcBef>
                  <a:buClr>
                    <a:srgbClr val="FF0000"/>
                  </a:buClr>
                  <a:buFont typeface="Wingdings" panose="05000000000000000000" pitchFamily="2" charset="2"/>
                  <a:buChar char="Ø"/>
                  <a:defRP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𝐿</m:t>
                    </m:r>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cs typeface="Times New Roman" panose="02020603050405020304" pitchFamily="18" charset="0"/>
                          </a:rPr>
                        </m:ctrlPr>
                      </m:dPr>
                      <m:e>
                        <m:m>
                          <m:mPr>
                            <m:mcs>
                              <m:mc>
                                <m:mcPr>
                                  <m:count m:val="3"/>
                                  <m:mcJc m:val="center"/>
                                </m:mcPr>
                              </m:mc>
                            </m:mcs>
                            <m:ctrlPr>
                              <a:rPr lang="en-US" altLang="zh-CN" sz="2000" b="0" i="1">
                                <a:latin typeface="Cambria Math" panose="02040503050406030204" pitchFamily="18" charset="0"/>
                                <a:cs typeface="Times New Roman" panose="02020603050405020304" pitchFamily="18" charset="0"/>
                              </a:rPr>
                            </m:ctrlPr>
                          </m:mPr>
                          <m:mr>
                            <m:e>
                              <m:sSub>
                                <m:sSubPr>
                                  <m:ctrlPr>
                                    <a:rPr lang="en-US" altLang="zh-CN" sz="2000" b="0" i="1">
                                      <a:latin typeface="Cambria Math" panose="02040503050406030204" pitchFamily="18" charset="0"/>
                                      <a:cs typeface="Times New Roman" panose="02020603050405020304" pitchFamily="18" charset="0"/>
                                    </a:rPr>
                                  </m:ctrlPr>
                                </m:sSubPr>
                                <m:e>
                                  <m:r>
                                    <m:rPr>
                                      <m:brk m:alnAt="7"/>
                                    </m:rPr>
                                    <a:rPr lang="en-US" altLang="zh-CN" sz="2000" b="0" i="1">
                                      <a:latin typeface="Cambria Math" panose="02040503050406030204" pitchFamily="18" charset="0"/>
                                      <a:cs typeface="Times New Roman" panose="02020603050405020304" pitchFamily="18" charset="0"/>
                                    </a:rPr>
                                    <m:t>𝑙</m:t>
                                  </m:r>
                                </m:e>
                                <m:sub>
                                  <m:r>
                                    <m:rPr>
                                      <m:brk m:alnAt="7"/>
                                    </m:rPr>
                                    <a:rPr lang="en-US" altLang="zh-CN" sz="2000" b="0" i="1">
                                      <a:latin typeface="Cambria Math" panose="02040503050406030204" pitchFamily="18" charset="0"/>
                                      <a:cs typeface="Times New Roman" panose="02020603050405020304" pitchFamily="18" charset="0"/>
                                    </a:rPr>
                                    <m:t>1</m:t>
                                  </m:r>
                                  <m:r>
                                    <a:rPr lang="en-US" altLang="zh-CN" sz="2000" b="0" i="1">
                                      <a:latin typeface="Cambria Math" panose="02040503050406030204" pitchFamily="18" charset="0"/>
                                      <a:cs typeface="Times New Roman" panose="02020603050405020304" pitchFamily="18" charset="0"/>
                                    </a:rPr>
                                    <m:t>1</m:t>
                                  </m:r>
                                </m:sub>
                              </m:sSub>
                            </m:e>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12</m:t>
                                  </m:r>
                                </m:sub>
                              </m:sSub>
                            </m:e>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13</m:t>
                                  </m:r>
                                </m:sub>
                              </m:sSub>
                            </m:e>
                          </m:mr>
                          <m:mr>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21</m:t>
                                  </m:r>
                                </m:sub>
                              </m:sSub>
                            </m:e>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22</m:t>
                                  </m:r>
                                </m:sub>
                              </m:sSub>
                            </m:e>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23</m:t>
                                  </m:r>
                                </m:sub>
                              </m:sSub>
                            </m:e>
                          </m:mr>
                          <m:mr>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31</m:t>
                                  </m:r>
                                </m:sub>
                              </m:sSub>
                            </m:e>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32</m:t>
                                  </m:r>
                                </m:sub>
                              </m:sSub>
                            </m:e>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33</m:t>
                                  </m:r>
                                </m:sub>
                              </m:sSub>
                            </m:e>
                          </m:mr>
                        </m:m>
                      </m:e>
                    </m:d>
                  </m:oMath>
                </a14:m>
                <a:r>
                  <a:rPr lang="zh-CN" altLang="en-US" sz="2000" b="0" dirty="0">
                    <a:latin typeface="+mn-ea"/>
                    <a:cs typeface="Times New Roman" panose="02020603050405020304" pitchFamily="18" charset="0"/>
                  </a:rPr>
                  <a:t>，行为链出情况，列为链入情况</a:t>
                </a:r>
                <a:endParaRPr lang="en-US" altLang="zh-CN" sz="2000" b="0" dirty="0">
                  <a:latin typeface="+mn-ea"/>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r>
                  <a:rPr lang="zh-CN" altLang="en-US" sz="2000" b="0" dirty="0">
                    <a:latin typeface="+mn-ea"/>
                    <a:cs typeface="Times New Roman" panose="02020603050405020304" pitchFamily="18" charset="0"/>
                  </a:rPr>
                  <a:t>使用列向量</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𝐴</m:t>
                    </m:r>
                    <m:r>
                      <a:rPr lang="en-US" altLang="zh-CN" sz="2000" b="0" i="1" dirty="0" smtClean="0">
                        <a:latin typeface="Cambria Math" panose="02040503050406030204" pitchFamily="18" charset="0"/>
                        <a:cs typeface="Times New Roman" panose="02020603050405020304" pitchFamily="18" charset="0"/>
                      </a:rPr>
                      <m:t>=</m:t>
                    </m:r>
                    <m:d>
                      <m:dPr>
                        <m:begChr m:val="["/>
                        <m:endChr m:val="]"/>
                        <m:ctrlPr>
                          <a:rPr lang="en-US" altLang="zh-CN" sz="2000" b="0" i="1" dirty="0"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000" b="0" i="1" dirty="0" smtClean="0">
                                <a:latin typeface="Cambria Math" panose="02040503050406030204" pitchFamily="18" charset="0"/>
                                <a:cs typeface="Times New Roman" panose="02020603050405020304" pitchFamily="18" charset="0"/>
                              </a:rPr>
                            </m:ctrlPr>
                          </m:mPr>
                          <m:mr>
                            <m:e>
                              <m:sSub>
                                <m:sSubPr>
                                  <m:ctrlPr>
                                    <a:rPr lang="en-US" altLang="zh-CN" sz="2000" b="0" i="1" dirty="0" smtClean="0">
                                      <a:latin typeface="Cambria Math" panose="02040503050406030204" pitchFamily="18" charset="0"/>
                                      <a:cs typeface="Times New Roman" panose="02020603050405020304" pitchFamily="18" charset="0"/>
                                    </a:rPr>
                                  </m:ctrlPr>
                                </m:sSubPr>
                                <m:e>
                                  <m:r>
                                    <m:rPr>
                                      <m:brk m:alnAt="7"/>
                                    </m:rPr>
                                    <a:rPr lang="en-US" altLang="zh-CN" sz="2000" b="0" i="1" dirty="0" smtClean="0">
                                      <a:latin typeface="Cambria Math" panose="02040503050406030204" pitchFamily="18" charset="0"/>
                                      <a:cs typeface="Times New Roman" panose="02020603050405020304" pitchFamily="18" charset="0"/>
                                    </a:rPr>
                                    <m:t>𝑎</m:t>
                                  </m:r>
                                </m:e>
                                <m:sub>
                                  <m:r>
                                    <m:rPr>
                                      <m:brk m:alnAt="7"/>
                                    </m:rPr>
                                    <a:rPr lang="en-US" altLang="zh-CN" sz="2000" b="0" i="1" dirty="0" smtClean="0">
                                      <a:latin typeface="Cambria Math" panose="02040503050406030204" pitchFamily="18" charset="0"/>
                                      <a:cs typeface="Times New Roman" panose="02020603050405020304" pitchFamily="18" charset="0"/>
                                    </a:rPr>
                                    <m:t>1</m:t>
                                  </m:r>
                                </m:sub>
                              </m:sSub>
                            </m:e>
                          </m:mr>
                          <m:mr>
                            <m:e>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𝑎</m:t>
                                  </m:r>
                                </m:e>
                                <m:sub>
                                  <m:r>
                                    <a:rPr lang="en-US" altLang="zh-CN" sz="2000" b="0" i="1" dirty="0" smtClean="0">
                                      <a:latin typeface="Cambria Math" panose="02040503050406030204" pitchFamily="18" charset="0"/>
                                      <a:cs typeface="Times New Roman" panose="02020603050405020304" pitchFamily="18" charset="0"/>
                                    </a:rPr>
                                    <m:t>2</m:t>
                                  </m:r>
                                </m:sub>
                              </m:sSub>
                            </m:e>
                          </m:mr>
                          <m:mr>
                            <m:e>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𝑎</m:t>
                                  </m:r>
                                </m:e>
                                <m:sub>
                                  <m:r>
                                    <a:rPr lang="en-US" altLang="zh-CN" sz="2000" b="0" i="1" dirty="0" smtClean="0">
                                      <a:latin typeface="Cambria Math" panose="02040503050406030204" pitchFamily="18" charset="0"/>
                                      <a:cs typeface="Times New Roman" panose="02020603050405020304" pitchFamily="18" charset="0"/>
                                    </a:rPr>
                                    <m:t>3</m:t>
                                  </m:r>
                                </m:sub>
                              </m:sSub>
                            </m:e>
                          </m:mr>
                        </m:m>
                      </m:e>
                    </m:d>
                    <m:r>
                      <a:rPr lang="zh-CN" altLang="en-US" sz="2000" b="0" i="1" dirty="0">
                        <a:latin typeface="Cambria Math" panose="02040503050406030204" pitchFamily="18" charset="0"/>
                        <a:cs typeface="Times New Roman" panose="02020603050405020304" pitchFamily="18" charset="0"/>
                      </a:rPr>
                      <m:t>和</m:t>
                    </m:r>
                    <m:r>
                      <a:rPr lang="en-US" altLang="zh-CN" sz="2000" b="0" i="1" dirty="0" smtClean="0">
                        <a:latin typeface="Cambria Math" panose="02040503050406030204" pitchFamily="18" charset="0"/>
                        <a:cs typeface="Times New Roman" panose="02020603050405020304" pitchFamily="18" charset="0"/>
                      </a:rPr>
                      <m:t>𝐻</m:t>
                    </m:r>
                    <m:r>
                      <a:rPr lang="en-US" altLang="zh-CN" sz="2000" b="0" i="1" dirty="0">
                        <a:latin typeface="Cambria Math" panose="02040503050406030204" pitchFamily="18" charset="0"/>
                        <a:cs typeface="Times New Roman" panose="02020603050405020304" pitchFamily="18" charset="0"/>
                      </a:rPr>
                      <m:t>=</m:t>
                    </m:r>
                    <m:d>
                      <m:dPr>
                        <m:begChr m:val="["/>
                        <m:endChr m:val="]"/>
                        <m:ctrlPr>
                          <a:rPr lang="en-US" altLang="zh-CN" sz="2000" b="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000" b="0" i="1" dirty="0">
                                <a:latin typeface="Cambria Math" panose="02040503050406030204" pitchFamily="18" charset="0"/>
                                <a:cs typeface="Times New Roman" panose="02020603050405020304" pitchFamily="18" charset="0"/>
                              </a:rPr>
                            </m:ctrlPr>
                          </m:mPr>
                          <m:mr>
                            <m:e>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h</m:t>
                                  </m:r>
                                </m:e>
                                <m:sub>
                                  <m:r>
                                    <a:rPr lang="en-US" altLang="zh-CN" sz="2000" b="0" i="1" dirty="0" smtClean="0">
                                      <a:latin typeface="Cambria Math" panose="02040503050406030204" pitchFamily="18" charset="0"/>
                                      <a:cs typeface="Times New Roman" panose="02020603050405020304" pitchFamily="18" charset="0"/>
                                    </a:rPr>
                                    <m:t>1</m:t>
                                  </m:r>
                                </m:sub>
                              </m:sSub>
                            </m:e>
                          </m:mr>
                          <m:mr>
                            <m:e>
                              <m:sSub>
                                <m:sSubPr>
                                  <m:ctrlPr>
                                    <a:rPr lang="en-US" altLang="zh-CN" sz="2000" b="0" i="1" dirty="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h</m:t>
                                  </m:r>
                                </m:e>
                                <m:sub>
                                  <m:r>
                                    <a:rPr lang="en-US" altLang="zh-CN" sz="2000" b="0" i="1" dirty="0">
                                      <a:latin typeface="Cambria Math" panose="02040503050406030204" pitchFamily="18" charset="0"/>
                                      <a:cs typeface="Times New Roman" panose="02020603050405020304" pitchFamily="18" charset="0"/>
                                    </a:rPr>
                                    <m:t>2</m:t>
                                  </m:r>
                                </m:sub>
                              </m:sSub>
                            </m:e>
                          </m:mr>
                          <m:mr>
                            <m:e>
                              <m:sSub>
                                <m:sSubPr>
                                  <m:ctrlPr>
                                    <a:rPr lang="en-US" altLang="zh-CN" sz="2000" b="0" i="1" dirty="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h</m:t>
                                  </m:r>
                                </m:e>
                                <m:sub>
                                  <m:r>
                                    <a:rPr lang="en-US" altLang="zh-CN" sz="2000" b="0" i="1" dirty="0">
                                      <a:latin typeface="Cambria Math" panose="02040503050406030204" pitchFamily="18" charset="0"/>
                                      <a:cs typeface="Times New Roman" panose="02020603050405020304" pitchFamily="18" charset="0"/>
                                    </a:rPr>
                                    <m:t>3</m:t>
                                  </m:r>
                                </m:sub>
                              </m:sSub>
                            </m:e>
                          </m:mr>
                        </m:m>
                      </m:e>
                    </m:d>
                  </m:oMath>
                </a14:m>
                <a:r>
                  <a:rPr lang="zh-CN" altLang="en-US" sz="2000" b="0" dirty="0">
                    <a:latin typeface="+mn-ea"/>
                    <a:cs typeface="Times New Roman" panose="02020603050405020304" pitchFamily="18" charset="0"/>
                  </a:rPr>
                  <a:t>代表所有网页的</a:t>
                </a:r>
                <a:r>
                  <a:rPr lang="en-US" altLang="zh-CN" sz="2000" b="0" dirty="0">
                    <a:latin typeface="+mn-ea"/>
                    <a:cs typeface="Times New Roman" panose="02020603050405020304" pitchFamily="18" charset="0"/>
                  </a:rPr>
                  <a:t>authority</a:t>
                </a:r>
                <a:r>
                  <a:rPr lang="zh-CN" altLang="en-US" sz="2000" b="0" dirty="0">
                    <a:latin typeface="+mn-ea"/>
                    <a:cs typeface="Times New Roman" panose="02020603050405020304" pitchFamily="18" charset="0"/>
                  </a:rPr>
                  <a:t>值和</a:t>
                </a:r>
                <a:r>
                  <a:rPr lang="en-US" altLang="zh-CN" sz="2000" b="0" dirty="0">
                    <a:latin typeface="+mn-ea"/>
                    <a:cs typeface="Times New Roman" panose="02020603050405020304" pitchFamily="18" charset="0"/>
                  </a:rPr>
                  <a:t>hub</a:t>
                </a:r>
                <a:r>
                  <a:rPr lang="zh-CN" altLang="en-US" sz="2000" b="0" dirty="0">
                    <a:latin typeface="+mn-ea"/>
                    <a:cs typeface="Times New Roman" panose="02020603050405020304" pitchFamily="18" charset="0"/>
                  </a:rPr>
                  <a:t>值</a:t>
                </a:r>
                <a:endParaRPr lang="en-US" altLang="zh-CN" sz="2000" b="0" dirty="0">
                  <a:latin typeface="+mn-ea"/>
                  <a:cs typeface="Times New Roman" panose="02020603050405020304" pitchFamily="18" charset="0"/>
                </a:endParaRPr>
              </a:p>
              <a:p>
                <a:pPr marL="469900" lvl="1" indent="-469900" eaLnBrk="1" hangingPunct="1">
                  <a:lnSpc>
                    <a:spcPct val="120000"/>
                  </a:lnSpc>
                  <a:spcBef>
                    <a:spcPts val="600"/>
                  </a:spcBef>
                  <a:buClr>
                    <a:srgbClr val="FF0000"/>
                  </a:buClr>
                  <a:buFont typeface="Wingdings" panose="05000000000000000000" pitchFamily="2" charset="2"/>
                  <a:buChar char="Ø"/>
                  <a:defRPr/>
                </a:pPr>
                <a14:m>
                  <m:oMath xmlns:m="http://schemas.openxmlformats.org/officeDocument/2006/math">
                    <m:r>
                      <a:rPr lang="en-US" altLang="zh-CN" sz="2000" b="0" i="1" smtClean="0">
                        <a:solidFill>
                          <a:srgbClr val="FF0000"/>
                        </a:solidFill>
                        <a:latin typeface="Cambria Math" panose="02040503050406030204" pitchFamily="18" charset="0"/>
                        <a:cs typeface="Times New Roman" panose="02020603050405020304" pitchFamily="18" charset="0"/>
                      </a:rPr>
                      <m:t>𝐻</m:t>
                    </m:r>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000" b="0" i="1" smtClean="0">
                                <a:latin typeface="Cambria Math" panose="02040503050406030204" pitchFamily="18" charset="0"/>
                                <a:cs typeface="Times New Roman" panose="02020603050405020304" pitchFamily="18" charset="0"/>
                              </a:rPr>
                            </m:ctrlPr>
                          </m:mPr>
                          <m:mr>
                            <m:e>
                              <m:sSub>
                                <m:sSubPr>
                                  <m:ctrlPr>
                                    <a:rPr lang="en-US" altLang="zh-CN" sz="2000" b="0" i="1" smtClean="0">
                                      <a:latin typeface="Cambria Math" panose="02040503050406030204" pitchFamily="18" charset="0"/>
                                      <a:cs typeface="Times New Roman" panose="02020603050405020304" pitchFamily="18" charset="0"/>
                                    </a:rPr>
                                  </m:ctrlPr>
                                </m:sSubPr>
                                <m:e>
                                  <m:r>
                                    <m:rPr>
                                      <m:brk m:alnAt="7"/>
                                    </m:rPr>
                                    <a:rPr lang="en-US" altLang="zh-CN" sz="2000" b="0" i="1" smtClean="0">
                                      <a:latin typeface="Cambria Math" panose="02040503050406030204" pitchFamily="18" charset="0"/>
                                      <a:cs typeface="Times New Roman" panose="02020603050405020304" pitchFamily="18" charset="0"/>
                                    </a:rPr>
                                    <m:t>h</m:t>
                                  </m:r>
                                </m:e>
                                <m:sub>
                                  <m:r>
                                    <m:rPr>
                                      <m:brk m:alnAt="7"/>
                                    </m:rPr>
                                    <a:rPr lang="en-US" altLang="zh-CN" sz="2000" b="0" i="1" smtClean="0">
                                      <a:latin typeface="Cambria Math" panose="02040503050406030204" pitchFamily="18" charset="0"/>
                                      <a:cs typeface="Times New Roman" panose="02020603050405020304" pitchFamily="18" charset="0"/>
                                    </a:rPr>
                                    <m:t>1</m:t>
                                  </m:r>
                                </m:sub>
                              </m:sSub>
                              <m:r>
                                <m:rPr>
                                  <m:brk m:alnAt="7"/>
                                </m:rP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smtClean="0">
                                      <a:latin typeface="Cambria Math" panose="02040503050406030204" pitchFamily="18" charset="0"/>
                                      <a:cs typeface="Times New Roman" panose="02020603050405020304" pitchFamily="18" charset="0"/>
                                    </a:rPr>
                                  </m:ctrlPr>
                                </m:naryPr>
                                <m:sub>
                                  <m:r>
                                    <m:rPr>
                                      <m:brk m:alnAt="23"/>
                                    </m:rPr>
                                    <a:rPr lang="en-US" altLang="zh-CN" sz="2000" b="0" i="1" smtClean="0">
                                      <a:latin typeface="Cambria Math" panose="02040503050406030204" pitchFamily="18" charset="0"/>
                                      <a:cs typeface="Times New Roman" panose="02020603050405020304" pitchFamily="18" charset="0"/>
                                    </a:rPr>
                                    <m:t>𝑗</m:t>
                                  </m:r>
                                  <m:r>
                                    <a:rPr lang="en-US" altLang="zh-CN" sz="2000" b="0" i="1" smtClean="0">
                                      <a:latin typeface="Cambria Math" panose="02040503050406030204" pitchFamily="18" charset="0"/>
                                      <a:cs typeface="Times New Roman" panose="02020603050405020304" pitchFamily="18" charset="0"/>
                                    </a:rPr>
                                    <m:t>=1</m:t>
                                  </m:r>
                                </m:sub>
                                <m:sup>
                                  <m:r>
                                    <a:rPr lang="en-US" altLang="zh-CN" sz="2000" b="0" i="1" smtClean="0">
                                      <a:latin typeface="Cambria Math" panose="02040503050406030204" pitchFamily="18" charset="0"/>
                                      <a:cs typeface="Times New Roman" panose="02020603050405020304" pitchFamily="18" charset="0"/>
                                    </a:rPr>
                                    <m:t>3</m:t>
                                  </m:r>
                                </m:sup>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𝑙</m:t>
                                      </m:r>
                                    </m:e>
                                    <m:sub>
                                      <m:r>
                                        <a:rPr lang="en-US" altLang="zh-CN" sz="2000" b="0" i="1"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cs typeface="Times New Roman" panose="02020603050405020304" pitchFamily="18" charset="0"/>
                                        </a:rPr>
                                        <m:t>𝑗</m:t>
                                      </m:r>
                                    </m:sub>
                                  </m:sSub>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𝑗</m:t>
                                      </m:r>
                                    </m:sub>
                                  </m:sSub>
                                </m:e>
                              </m:nary>
                            </m:e>
                          </m:mr>
                          <m:m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h</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a:latin typeface="Cambria Math" panose="02040503050406030204" pitchFamily="18" charset="0"/>
                                      <a:cs typeface="Times New Roman" panose="02020603050405020304" pitchFamily="18" charset="0"/>
                                    </a:rPr>
                                  </m:ctrlPr>
                                </m:naryPr>
                                <m:sub>
                                  <m:r>
                                    <m:rPr>
                                      <m:brk m:alnAt="23"/>
                                    </m:rPr>
                                    <a:rPr lang="en-US" altLang="zh-CN" sz="2000" b="0" i="1">
                                      <a:latin typeface="Cambria Math" panose="02040503050406030204" pitchFamily="18" charset="0"/>
                                      <a:cs typeface="Times New Roman" panose="02020603050405020304" pitchFamily="18" charset="0"/>
                                    </a:rPr>
                                    <m:t>𝑗</m:t>
                                  </m:r>
                                  <m:r>
                                    <a:rPr lang="en-US" altLang="zh-CN" sz="2000" b="0" i="1">
                                      <a:latin typeface="Cambria Math" panose="02040503050406030204" pitchFamily="18" charset="0"/>
                                      <a:cs typeface="Times New Roman" panose="02020603050405020304" pitchFamily="18" charset="0"/>
                                    </a:rPr>
                                    <m:t>=1</m:t>
                                  </m:r>
                                </m:sub>
                                <m:sup>
                                  <m:r>
                                    <a:rPr lang="en-US" altLang="zh-CN" sz="2000" b="0" i="1">
                                      <a:latin typeface="Cambria Math" panose="02040503050406030204" pitchFamily="18" charset="0"/>
                                      <a:cs typeface="Times New Roman" panose="02020603050405020304" pitchFamily="18" charset="0"/>
                                    </a:rPr>
                                    <m:t>3</m:t>
                                  </m:r>
                                </m:sup>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smtClean="0">
                                          <a:latin typeface="Cambria Math" panose="02040503050406030204" pitchFamily="18" charset="0"/>
                                          <a:cs typeface="Times New Roman" panose="02020603050405020304" pitchFamily="18" charset="0"/>
                                        </a:rPr>
                                        <m:t>2</m:t>
                                      </m:r>
                                      <m:r>
                                        <a:rPr lang="en-US" altLang="zh-CN" sz="2000" b="0" i="1">
                                          <a:latin typeface="Cambria Math" panose="02040503050406030204" pitchFamily="18" charset="0"/>
                                          <a:cs typeface="Times New Roman" panose="02020603050405020304" pitchFamily="18" charset="0"/>
                                        </a:rPr>
                                        <m:t>𝑗</m:t>
                                      </m:r>
                                    </m:sub>
                                  </m:sSub>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𝑗</m:t>
                                      </m:r>
                                    </m:sub>
                                  </m:sSub>
                                </m:e>
                              </m:nary>
                            </m:e>
                          </m:mr>
                          <m:m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h</m:t>
                                  </m:r>
                                </m:e>
                                <m:sub>
                                  <m:r>
                                    <a:rPr lang="en-US" altLang="zh-CN" sz="2000" b="0" i="1" smtClean="0">
                                      <a:latin typeface="Cambria Math" panose="02040503050406030204" pitchFamily="18" charset="0"/>
                                      <a:cs typeface="Times New Roman" panose="02020603050405020304" pitchFamily="18" charset="0"/>
                                    </a:rPr>
                                    <m:t>3</m:t>
                                  </m:r>
                                </m:sub>
                              </m:sSub>
                              <m: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a:latin typeface="Cambria Math" panose="02040503050406030204" pitchFamily="18" charset="0"/>
                                      <a:cs typeface="Times New Roman" panose="02020603050405020304" pitchFamily="18" charset="0"/>
                                    </a:rPr>
                                  </m:ctrlPr>
                                </m:naryPr>
                                <m:sub>
                                  <m:r>
                                    <m:rPr>
                                      <m:brk m:alnAt="23"/>
                                    </m:rPr>
                                    <a:rPr lang="en-US" altLang="zh-CN" sz="2000" b="0" i="1">
                                      <a:latin typeface="Cambria Math" panose="02040503050406030204" pitchFamily="18" charset="0"/>
                                      <a:cs typeface="Times New Roman" panose="02020603050405020304" pitchFamily="18" charset="0"/>
                                    </a:rPr>
                                    <m:t>𝑗</m:t>
                                  </m:r>
                                  <m:r>
                                    <a:rPr lang="en-US" altLang="zh-CN" sz="2000" b="0" i="1">
                                      <a:latin typeface="Cambria Math" panose="02040503050406030204" pitchFamily="18" charset="0"/>
                                      <a:cs typeface="Times New Roman" panose="02020603050405020304" pitchFamily="18" charset="0"/>
                                    </a:rPr>
                                    <m:t>=1</m:t>
                                  </m:r>
                                </m:sub>
                                <m:sup>
                                  <m:r>
                                    <a:rPr lang="en-US" altLang="zh-CN" sz="2000" b="0" i="1">
                                      <a:latin typeface="Cambria Math" panose="02040503050406030204" pitchFamily="18" charset="0"/>
                                      <a:cs typeface="Times New Roman" panose="02020603050405020304" pitchFamily="18" charset="0"/>
                                    </a:rPr>
                                    <m:t>3</m:t>
                                  </m:r>
                                </m:sup>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smtClean="0">
                                          <a:latin typeface="Cambria Math" panose="02040503050406030204" pitchFamily="18" charset="0"/>
                                          <a:cs typeface="Times New Roman" panose="02020603050405020304" pitchFamily="18" charset="0"/>
                                        </a:rPr>
                                        <m:t>3</m:t>
                                      </m:r>
                                      <m:r>
                                        <a:rPr lang="en-US" altLang="zh-CN" sz="2000" b="0" i="1">
                                          <a:latin typeface="Cambria Math" panose="02040503050406030204" pitchFamily="18" charset="0"/>
                                          <a:cs typeface="Times New Roman" panose="02020603050405020304" pitchFamily="18" charset="0"/>
                                        </a:rPr>
                                        <m:t>𝑗</m:t>
                                      </m:r>
                                    </m:sub>
                                  </m:sSub>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𝑗</m:t>
                                      </m:r>
                                    </m:sub>
                                  </m:sSub>
                                </m:e>
                              </m:nary>
                            </m:e>
                          </m:mr>
                        </m:m>
                      </m:e>
                    </m:d>
                    <m:r>
                      <a:rPr lang="en-US" altLang="zh-CN" sz="2000" b="0" i="0" smtClean="0">
                        <a:latin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cs typeface="Times New Roman" panose="02020603050405020304" pitchFamily="18" charset="0"/>
                      </a:rPr>
                      <m:t>𝐿</m:t>
                    </m:r>
                    <m:r>
                      <a:rPr lang="en-US" altLang="zh-CN" sz="2000" b="0" i="1" smtClean="0">
                        <a:solidFill>
                          <a:srgbClr val="FF0000"/>
                        </a:solidFill>
                        <a:latin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cs typeface="Times New Roman" panose="02020603050405020304" pitchFamily="18" charset="0"/>
                      </a:rPr>
                      <m:t>𝐴</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solidFill>
                          <a:srgbClr val="FF0000"/>
                        </a:solidFill>
                        <a:latin typeface="Cambria Math" panose="02040503050406030204" pitchFamily="18" charset="0"/>
                        <a:cs typeface="Times New Roman" panose="02020603050405020304" pitchFamily="18" charset="0"/>
                      </a:rPr>
                      <m:t>𝐴</m:t>
                    </m:r>
                    <m:r>
                      <a:rPr lang="en-US" altLang="zh-CN" sz="2000" b="0" i="1" smtClean="0">
                        <a:latin typeface="Cambria Math" panose="02040503050406030204" pitchFamily="18" charset="0"/>
                        <a:cs typeface="Times New Roman" panose="02020603050405020304" pitchFamily="18" charset="0"/>
                      </a:rPr>
                      <m:t>=</m:t>
                    </m:r>
                  </m:oMath>
                </a14:m>
                <a:r>
                  <a:rPr lang="en-US" altLang="zh-CN" sz="2000" b="0" dirty="0">
                    <a:cs typeface="Times New Roman" panose="02020603050405020304" pitchFamily="18" charset="0"/>
                  </a:rPr>
                  <a:t> </a:t>
                </a:r>
                <a14:m>
                  <m:oMath xmlns:m="http://schemas.openxmlformats.org/officeDocument/2006/math">
                    <m:d>
                      <m:dPr>
                        <m:begChr m:val="["/>
                        <m:endChr m:val="]"/>
                        <m:ctrlPr>
                          <a:rPr lang="en-US" altLang="zh-CN" sz="2000" b="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000" b="0" i="1">
                                <a:latin typeface="Cambria Math" panose="02040503050406030204" pitchFamily="18" charset="0"/>
                                <a:cs typeface="Times New Roman" panose="02020603050405020304" pitchFamily="18" charset="0"/>
                              </a:rPr>
                            </m:ctrlPr>
                          </m:mPr>
                          <m:mr>
                            <m:e>
                              <m:sSub>
                                <m:sSubPr>
                                  <m:ctrlPr>
                                    <a:rPr lang="en-US" altLang="zh-CN" sz="2000" b="0" i="1" smtClean="0">
                                      <a:latin typeface="Cambria Math" panose="02040503050406030204" pitchFamily="18" charset="0"/>
                                      <a:cs typeface="Times New Roman" panose="02020603050405020304" pitchFamily="18" charset="0"/>
                                    </a:rPr>
                                  </m:ctrlPr>
                                </m:sSubPr>
                                <m:e>
                                  <m:r>
                                    <m:rPr>
                                      <m:brk m:alnAt="7"/>
                                    </m:rPr>
                                    <a:rPr lang="en-US" altLang="zh-CN" sz="2000" b="0" i="1" smtClean="0">
                                      <a:latin typeface="Cambria Math" panose="02040503050406030204" pitchFamily="18" charset="0"/>
                                      <a:cs typeface="Times New Roman" panose="02020603050405020304" pitchFamily="18" charset="0"/>
                                    </a:rPr>
                                    <m:t>𝑎</m:t>
                                  </m:r>
                                </m:e>
                                <m:sub>
                                  <m:r>
                                    <m:rPr>
                                      <m:brk m:alnAt="7"/>
                                    </m:rPr>
                                    <a:rPr lang="en-US" altLang="zh-CN" sz="2000" b="0" i="1" smtClean="0">
                                      <a:latin typeface="Cambria Math" panose="02040503050406030204" pitchFamily="18" charset="0"/>
                                      <a:cs typeface="Times New Roman" panose="02020603050405020304" pitchFamily="18" charset="0"/>
                                    </a:rPr>
                                    <m:t>1</m:t>
                                  </m:r>
                                </m:sub>
                              </m:sSub>
                              <m:r>
                                <m:rPr>
                                  <m:brk m:alnAt="7"/>
                                </m:rP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a:latin typeface="Cambria Math" panose="02040503050406030204" pitchFamily="18" charset="0"/>
                                      <a:cs typeface="Times New Roman" panose="02020603050405020304" pitchFamily="18" charset="0"/>
                                    </a:rPr>
                                  </m:ctrlPr>
                                </m:naryPr>
                                <m:sub>
                                  <m:r>
                                    <a:rPr lang="en-US" altLang="zh-CN" sz="2000" b="0" i="1" smtClean="0">
                                      <a:latin typeface="Cambria Math" panose="02040503050406030204" pitchFamily="18" charset="0"/>
                                      <a:cs typeface="Times New Roman" panose="02020603050405020304" pitchFamily="18" charset="0"/>
                                    </a:rPr>
                                    <m:t>𝑖</m:t>
                                  </m:r>
                                  <m:r>
                                    <a:rPr lang="en-US" altLang="zh-CN" sz="2000" b="0" i="1">
                                      <a:latin typeface="Cambria Math" panose="02040503050406030204" pitchFamily="18" charset="0"/>
                                      <a:cs typeface="Times New Roman" panose="02020603050405020304" pitchFamily="18" charset="0"/>
                                    </a:rPr>
                                    <m:t>=1</m:t>
                                  </m:r>
                                </m:sub>
                                <m:sup>
                                  <m:r>
                                    <a:rPr lang="en-US" altLang="zh-CN" sz="2000" b="0" i="1">
                                      <a:latin typeface="Cambria Math" panose="02040503050406030204" pitchFamily="18" charset="0"/>
                                      <a:cs typeface="Times New Roman" panose="02020603050405020304" pitchFamily="18" charset="0"/>
                                    </a:rPr>
                                    <m:t>3</m:t>
                                  </m:r>
                                </m:sup>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1</m:t>
                                      </m:r>
                                    </m:sub>
                                  </m:sSub>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h</m:t>
                                      </m:r>
                                    </m:e>
                                    <m:sub>
                                      <m:r>
                                        <a:rPr lang="en-US" altLang="zh-CN" sz="2000" b="0" i="1" smtClean="0">
                                          <a:latin typeface="Cambria Math" panose="02040503050406030204" pitchFamily="18" charset="0"/>
                                          <a:cs typeface="Times New Roman" panose="02020603050405020304" pitchFamily="18" charset="0"/>
                                        </a:rPr>
                                        <m:t>𝑖</m:t>
                                      </m:r>
                                    </m:sub>
                                  </m:sSub>
                                </m:e>
                              </m:nary>
                            </m:e>
                          </m:mr>
                          <m:m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a:latin typeface="Cambria Math" panose="02040503050406030204" pitchFamily="18" charset="0"/>
                                      <a:cs typeface="Times New Roman" panose="02020603050405020304" pitchFamily="18" charset="0"/>
                                    </a:rPr>
                                  </m:ctrlPr>
                                </m:naryPr>
                                <m:sub>
                                  <m:r>
                                    <a:rPr lang="en-US" altLang="zh-CN" sz="2000" b="0" i="1">
                                      <a:latin typeface="Cambria Math" panose="02040503050406030204" pitchFamily="18" charset="0"/>
                                      <a:cs typeface="Times New Roman" panose="02020603050405020304" pitchFamily="18" charset="0"/>
                                    </a:rPr>
                                    <m:t>𝑖</m:t>
                                  </m:r>
                                  <m:r>
                                    <a:rPr lang="en-US" altLang="zh-CN" sz="2000" b="0" i="1">
                                      <a:latin typeface="Cambria Math" panose="02040503050406030204" pitchFamily="18" charset="0"/>
                                      <a:cs typeface="Times New Roman" panose="02020603050405020304" pitchFamily="18" charset="0"/>
                                    </a:rPr>
                                    <m:t>=1</m:t>
                                  </m:r>
                                </m:sub>
                                <m:sup>
                                  <m:r>
                                    <a:rPr lang="en-US" altLang="zh-CN" sz="2000" b="0" i="1">
                                      <a:latin typeface="Cambria Math" panose="02040503050406030204" pitchFamily="18" charset="0"/>
                                      <a:cs typeface="Times New Roman" panose="02020603050405020304" pitchFamily="18" charset="0"/>
                                    </a:rPr>
                                    <m:t>3</m:t>
                                  </m:r>
                                </m:sup>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2</m:t>
                                      </m:r>
                                    </m:sub>
                                  </m:sSub>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h</m:t>
                                      </m:r>
                                    </m:e>
                                    <m:sub>
                                      <m:r>
                                        <a:rPr lang="en-US" altLang="zh-CN" sz="2000" b="0" i="1">
                                          <a:latin typeface="Cambria Math" panose="02040503050406030204" pitchFamily="18" charset="0"/>
                                          <a:cs typeface="Times New Roman" panose="02020603050405020304" pitchFamily="18" charset="0"/>
                                        </a:rPr>
                                        <m:t>𝑖</m:t>
                                      </m:r>
                                    </m:sub>
                                  </m:sSub>
                                </m:e>
                              </m:nary>
                            </m:e>
                          </m:mr>
                          <m:m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3</m:t>
                                  </m:r>
                                </m:sub>
                              </m:sSub>
                              <m: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a:latin typeface="Cambria Math" panose="02040503050406030204" pitchFamily="18" charset="0"/>
                                      <a:cs typeface="Times New Roman" panose="02020603050405020304" pitchFamily="18" charset="0"/>
                                    </a:rPr>
                                  </m:ctrlPr>
                                </m:naryPr>
                                <m:sub>
                                  <m:r>
                                    <a:rPr lang="en-US" altLang="zh-CN" sz="2000" b="0" i="1">
                                      <a:latin typeface="Cambria Math" panose="02040503050406030204" pitchFamily="18" charset="0"/>
                                      <a:cs typeface="Times New Roman" panose="02020603050405020304" pitchFamily="18" charset="0"/>
                                    </a:rPr>
                                    <m:t>𝑖</m:t>
                                  </m:r>
                                  <m:r>
                                    <a:rPr lang="en-US" altLang="zh-CN" sz="2000" b="0" i="1">
                                      <a:latin typeface="Cambria Math" panose="02040503050406030204" pitchFamily="18" charset="0"/>
                                      <a:cs typeface="Times New Roman" panose="02020603050405020304" pitchFamily="18" charset="0"/>
                                    </a:rPr>
                                    <m:t>=1</m:t>
                                  </m:r>
                                </m:sub>
                                <m:sup>
                                  <m:r>
                                    <a:rPr lang="en-US" altLang="zh-CN" sz="2000" b="0" i="1">
                                      <a:latin typeface="Cambria Math" panose="02040503050406030204" pitchFamily="18" charset="0"/>
                                      <a:cs typeface="Times New Roman" panose="02020603050405020304" pitchFamily="18" charset="0"/>
                                    </a:rPr>
                                    <m:t>3</m:t>
                                  </m:r>
                                </m:sup>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𝑙</m:t>
                                      </m:r>
                                    </m:e>
                                    <m:sub>
                                      <m:r>
                                        <a:rPr lang="en-US" altLang="zh-CN" sz="2000" b="0" i="1">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3</m:t>
                                      </m:r>
                                    </m:sub>
                                  </m:sSub>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h</m:t>
                                      </m:r>
                                    </m:e>
                                    <m:sub>
                                      <m:r>
                                        <a:rPr lang="en-US" altLang="zh-CN" sz="2000" b="0" i="1">
                                          <a:latin typeface="Cambria Math" panose="02040503050406030204" pitchFamily="18" charset="0"/>
                                          <a:cs typeface="Times New Roman" panose="02020603050405020304" pitchFamily="18" charset="0"/>
                                        </a:rPr>
                                        <m:t>𝑖</m:t>
                                      </m:r>
                                    </m:sub>
                                  </m:sSub>
                                </m:e>
                              </m:nary>
                            </m:e>
                          </m:mr>
                        </m:m>
                      </m:e>
                    </m:d>
                    <m:r>
                      <a:rPr lang="en-US" altLang="zh-CN" sz="2000" b="0" i="1">
                        <a:latin typeface="Cambria Math" panose="02040503050406030204" pitchFamily="18" charset="0"/>
                        <a:cs typeface="Times New Roman" panose="02020603050405020304" pitchFamily="18" charset="0"/>
                      </a:rPr>
                      <m:t>=</m:t>
                    </m:r>
                    <m:sSup>
                      <m:sSupPr>
                        <m:ctrlPr>
                          <a:rPr lang="en-US" altLang="zh-CN" sz="2000" b="0" i="1" smtClean="0">
                            <a:solidFill>
                              <a:srgbClr val="FF0000"/>
                            </a:solidFill>
                            <a:latin typeface="Cambria Math" panose="02040503050406030204" pitchFamily="18" charset="0"/>
                            <a:cs typeface="Times New Roman" panose="02020603050405020304" pitchFamily="18" charset="0"/>
                          </a:rPr>
                        </m:ctrlPr>
                      </m:sSupPr>
                      <m:e>
                        <m:r>
                          <a:rPr lang="en-US" altLang="zh-CN" sz="2000" b="0" i="1">
                            <a:solidFill>
                              <a:srgbClr val="FF0000"/>
                            </a:solidFill>
                            <a:latin typeface="Cambria Math" panose="02040503050406030204" pitchFamily="18" charset="0"/>
                            <a:cs typeface="Times New Roman" panose="02020603050405020304" pitchFamily="18" charset="0"/>
                          </a:rPr>
                          <m:t>𝐿</m:t>
                        </m:r>
                      </m:e>
                      <m:sup>
                        <m:r>
                          <a:rPr lang="en-US" altLang="zh-CN" sz="2000" b="0" i="1">
                            <a:solidFill>
                              <a:srgbClr val="FF0000"/>
                            </a:solidFill>
                            <a:latin typeface="Cambria Math" panose="02040503050406030204" pitchFamily="18" charset="0"/>
                            <a:cs typeface="Times New Roman" panose="02020603050405020304" pitchFamily="18" charset="0"/>
                          </a:rPr>
                          <m:t>𝑇</m:t>
                        </m:r>
                      </m:sup>
                    </m:sSup>
                    <m:r>
                      <a:rPr lang="en-US" altLang="zh-CN" sz="2000" b="0" i="1">
                        <a:solidFill>
                          <a:srgbClr val="FF0000"/>
                        </a:solidFill>
                        <a:latin typeface="Cambria Math" panose="02040503050406030204" pitchFamily="18" charset="0"/>
                        <a:cs typeface="Times New Roman" panose="02020603050405020304" pitchFamily="18" charset="0"/>
                      </a:rPr>
                      <m:t>∗</m:t>
                    </m:r>
                    <m:r>
                      <a:rPr lang="en-US" altLang="zh-CN" sz="2000" b="0" i="1">
                        <a:solidFill>
                          <a:srgbClr val="FF0000"/>
                        </a:solidFill>
                        <a:latin typeface="Cambria Math" panose="02040503050406030204" pitchFamily="18" charset="0"/>
                        <a:cs typeface="Times New Roman" panose="02020603050405020304" pitchFamily="18" charset="0"/>
                      </a:rPr>
                      <m:t>𝐻</m:t>
                    </m:r>
                  </m:oMath>
                </a14:m>
                <a:endParaRPr lang="en-US" altLang="zh-CN" sz="2000" b="0" i="1" dirty="0">
                  <a:latin typeface="+mn-ea"/>
                  <a:cs typeface="Times New Roman" panose="02020603050405020304" pitchFamily="18" charset="0"/>
                </a:endParaRPr>
              </a:p>
            </p:txBody>
          </p:sp>
        </mc:Choice>
        <mc:Fallback xmlns="">
          <p:sp>
            <p:nvSpPr>
              <p:cNvPr id="3" name="Rectangle 3">
                <a:extLst>
                  <a:ext uri="{FF2B5EF4-FFF2-40B4-BE49-F238E27FC236}">
                    <a16:creationId xmlns:a16="http://schemas.microsoft.com/office/drawing/2014/main" id="{21779C1C-A4FE-4DA2-A173-C79898C1D0AA}"/>
                  </a:ext>
                </a:extLst>
              </p:cNvPr>
              <p:cNvSpPr txBox="1">
                <a:spLocks noRot="1" noChangeAspect="1" noMove="1" noResize="1" noEditPoints="1" noAdjustHandles="1" noChangeArrowheads="1" noChangeShapeType="1" noTextEdit="1"/>
              </p:cNvSpPr>
              <p:nvPr/>
            </p:nvSpPr>
            <p:spPr bwMode="auto">
              <a:xfrm>
                <a:off x="193040" y="1181235"/>
                <a:ext cx="8950960" cy="3831941"/>
              </a:xfrm>
              <a:prstGeom prst="rect">
                <a:avLst/>
              </a:prstGeom>
              <a:blipFill>
                <a:blip r:embed="rId3"/>
                <a:stretch>
                  <a:fillRect l="-1226" t="-637" b="-3009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335241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9" name="Rectangle 4"/>
          <p:cNvSpPr>
            <a:spLocks noChangeArrowheads="1"/>
          </p:cNvSpPr>
          <p:nvPr/>
        </p:nvSpPr>
        <p:spPr bwMode="auto">
          <a:xfrm>
            <a:off x="3398838" y="2343150"/>
            <a:ext cx="2254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900" i="1">
                <a:solidFill>
                  <a:srgbClr val="FF9900"/>
                </a:solidFill>
                <a:latin typeface="Times New Roman" pitchFamily="18" charset="0"/>
                <a:cs typeface="Arial" charset="0"/>
              </a:rPr>
              <a:t>A</a:t>
            </a:r>
          </a:p>
        </p:txBody>
      </p:sp>
      <p:sp>
        <p:nvSpPr>
          <p:cNvPr id="10" name="Rectangle 5"/>
          <p:cNvSpPr>
            <a:spLocks noChangeArrowheads="1"/>
          </p:cNvSpPr>
          <p:nvPr/>
        </p:nvSpPr>
        <p:spPr bwMode="auto">
          <a:xfrm>
            <a:off x="2687330" y="2343150"/>
            <a:ext cx="22762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900" i="1" dirty="0">
                <a:solidFill>
                  <a:srgbClr val="FF9900"/>
                </a:solidFill>
                <a:latin typeface="Times New Roman" pitchFamily="18" charset="0"/>
                <a:cs typeface="Arial" charset="0"/>
              </a:rPr>
              <a:t>L</a:t>
            </a:r>
          </a:p>
        </p:txBody>
      </p:sp>
      <p:sp>
        <p:nvSpPr>
          <p:cNvPr id="11" name="Rectangle 6"/>
          <p:cNvSpPr>
            <a:spLocks noChangeArrowheads="1"/>
          </p:cNvSpPr>
          <p:nvPr/>
        </p:nvSpPr>
        <p:spPr bwMode="auto">
          <a:xfrm>
            <a:off x="1841500" y="2343150"/>
            <a:ext cx="2667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900" i="1">
                <a:solidFill>
                  <a:srgbClr val="FF9900"/>
                </a:solidFill>
                <a:latin typeface="Times New Roman" pitchFamily="18" charset="0"/>
                <a:cs typeface="Arial" charset="0"/>
              </a:rPr>
              <a:t>H</a:t>
            </a:r>
          </a:p>
        </p:txBody>
      </p:sp>
      <p:sp>
        <p:nvSpPr>
          <p:cNvPr id="12" name="Rectangle 7"/>
          <p:cNvSpPr>
            <a:spLocks noChangeArrowheads="1"/>
          </p:cNvSpPr>
          <p:nvPr/>
        </p:nvSpPr>
        <p:spPr bwMode="auto">
          <a:xfrm>
            <a:off x="3616325" y="2474913"/>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i="1">
                <a:solidFill>
                  <a:srgbClr val="FF9900"/>
                </a:solidFill>
                <a:latin typeface="Times New Roman" pitchFamily="18" charset="0"/>
                <a:cs typeface="Arial" charset="0"/>
              </a:rPr>
              <a:t>i</a:t>
            </a:r>
          </a:p>
        </p:txBody>
      </p:sp>
      <p:sp>
        <p:nvSpPr>
          <p:cNvPr id="13" name="Rectangle 8"/>
          <p:cNvSpPr>
            <a:spLocks noChangeArrowheads="1"/>
          </p:cNvSpPr>
          <p:nvPr/>
        </p:nvSpPr>
        <p:spPr bwMode="auto">
          <a:xfrm>
            <a:off x="2157413" y="2474913"/>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i="1">
                <a:solidFill>
                  <a:srgbClr val="FF9900"/>
                </a:solidFill>
                <a:latin typeface="Times New Roman" pitchFamily="18" charset="0"/>
                <a:cs typeface="Arial" charset="0"/>
              </a:rPr>
              <a:t>i</a:t>
            </a:r>
          </a:p>
        </p:txBody>
      </p:sp>
      <p:sp>
        <p:nvSpPr>
          <p:cNvPr id="14" name="Rectangle 9"/>
          <p:cNvSpPr>
            <a:spLocks noChangeArrowheads="1"/>
          </p:cNvSpPr>
          <p:nvPr/>
        </p:nvSpPr>
        <p:spPr bwMode="auto">
          <a:xfrm>
            <a:off x="3059113" y="2420938"/>
            <a:ext cx="1841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900">
                <a:solidFill>
                  <a:srgbClr val="FF9900"/>
                </a:solidFill>
                <a:latin typeface="Times New Roman" pitchFamily="18" charset="0"/>
                <a:cs typeface="Arial" charset="0"/>
              </a:rPr>
              <a:t>*</a:t>
            </a:r>
          </a:p>
        </p:txBody>
      </p:sp>
      <p:sp>
        <p:nvSpPr>
          <p:cNvPr id="15" name="Rectangle 10"/>
          <p:cNvSpPr>
            <a:spLocks noChangeArrowheads="1"/>
          </p:cNvSpPr>
          <p:nvPr/>
        </p:nvSpPr>
        <p:spPr bwMode="auto">
          <a:xfrm>
            <a:off x="3863975" y="2474913"/>
            <a:ext cx="1206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FF9900"/>
                </a:solidFill>
                <a:latin typeface="Times New Roman" pitchFamily="18" charset="0"/>
                <a:cs typeface="Arial" charset="0"/>
              </a:rPr>
              <a:t>1</a:t>
            </a:r>
          </a:p>
        </p:txBody>
      </p:sp>
      <p:sp>
        <p:nvSpPr>
          <p:cNvPr id="16" name="Rectangle 11"/>
          <p:cNvSpPr>
            <a:spLocks noChangeArrowheads="1"/>
          </p:cNvSpPr>
          <p:nvPr/>
        </p:nvSpPr>
        <p:spPr bwMode="auto">
          <a:xfrm>
            <a:off x="3708400" y="2420938"/>
            <a:ext cx="1317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FF9900"/>
                </a:solidFill>
                <a:latin typeface="Symbol" pitchFamily="18" charset="2"/>
                <a:cs typeface="Arial" charset="0"/>
              </a:rPr>
              <a:t>-</a:t>
            </a:r>
            <a:endParaRPr lang="en-US" altLang="zh-CN" sz="2000">
              <a:solidFill>
                <a:srgbClr val="FF9900"/>
              </a:solidFill>
              <a:latin typeface="Tahoma" pitchFamily="34" charset="0"/>
              <a:cs typeface="Arial" charset="0"/>
            </a:endParaRPr>
          </a:p>
        </p:txBody>
      </p:sp>
      <p:sp>
        <p:nvSpPr>
          <p:cNvPr id="17" name="Rectangle 12"/>
          <p:cNvSpPr>
            <a:spLocks noChangeArrowheads="1"/>
          </p:cNvSpPr>
          <p:nvPr/>
        </p:nvSpPr>
        <p:spPr bwMode="auto">
          <a:xfrm>
            <a:off x="2338388" y="2328863"/>
            <a:ext cx="2016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900">
                <a:solidFill>
                  <a:srgbClr val="FF9900"/>
                </a:solidFill>
                <a:latin typeface="Symbol" pitchFamily="18" charset="2"/>
                <a:cs typeface="Arial" charset="0"/>
              </a:rPr>
              <a:t>=</a:t>
            </a:r>
          </a:p>
        </p:txBody>
      </p:sp>
      <p:sp>
        <p:nvSpPr>
          <p:cNvPr id="18" name="Rectangle 13"/>
          <p:cNvSpPr>
            <a:spLocks noChangeArrowheads="1"/>
          </p:cNvSpPr>
          <p:nvPr/>
        </p:nvSpPr>
        <p:spPr bwMode="auto">
          <a:xfrm>
            <a:off x="3295650" y="3114675"/>
            <a:ext cx="29368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i="1">
                <a:solidFill>
                  <a:srgbClr val="FF9900"/>
                </a:solidFill>
                <a:latin typeface="Times New Roman" pitchFamily="18" charset="0"/>
                <a:cs typeface="Arial" charset="0"/>
              </a:rPr>
              <a:t>H</a:t>
            </a:r>
          </a:p>
        </p:txBody>
      </p:sp>
      <p:sp>
        <p:nvSpPr>
          <p:cNvPr id="19" name="Rectangle 14"/>
          <p:cNvSpPr>
            <a:spLocks noChangeArrowheads="1"/>
          </p:cNvSpPr>
          <p:nvPr/>
        </p:nvSpPr>
        <p:spPr bwMode="auto">
          <a:xfrm>
            <a:off x="2472910" y="3114675"/>
            <a:ext cx="25006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i="1" dirty="0">
                <a:solidFill>
                  <a:srgbClr val="FF9900"/>
                </a:solidFill>
                <a:latin typeface="Times New Roman" pitchFamily="18" charset="0"/>
                <a:cs typeface="Arial" charset="0"/>
              </a:rPr>
              <a:t>L</a:t>
            </a:r>
            <a:endParaRPr lang="en-US" altLang="zh-CN" sz="2000" dirty="0">
              <a:solidFill>
                <a:srgbClr val="FF9900"/>
              </a:solidFill>
              <a:latin typeface="Tahoma" pitchFamily="34" charset="0"/>
              <a:cs typeface="Arial" charset="0"/>
            </a:endParaRPr>
          </a:p>
        </p:txBody>
      </p:sp>
      <p:sp>
        <p:nvSpPr>
          <p:cNvPr id="20" name="Rectangle 15"/>
          <p:cNvSpPr>
            <a:spLocks noChangeArrowheads="1"/>
          </p:cNvSpPr>
          <p:nvPr/>
        </p:nvSpPr>
        <p:spPr bwMode="auto">
          <a:xfrm>
            <a:off x="1638300" y="3114675"/>
            <a:ext cx="2476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i="1">
                <a:solidFill>
                  <a:srgbClr val="FF9900"/>
                </a:solidFill>
                <a:latin typeface="Times New Roman" pitchFamily="18" charset="0"/>
                <a:cs typeface="Arial" charset="0"/>
              </a:rPr>
              <a:t>A</a:t>
            </a:r>
          </a:p>
        </p:txBody>
      </p:sp>
      <p:sp>
        <p:nvSpPr>
          <p:cNvPr id="21" name="Rectangle 16"/>
          <p:cNvSpPr>
            <a:spLocks noChangeArrowheads="1"/>
          </p:cNvSpPr>
          <p:nvPr/>
        </p:nvSpPr>
        <p:spPr bwMode="auto">
          <a:xfrm>
            <a:off x="3625850" y="3262313"/>
            <a:ext cx="746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i="1">
                <a:solidFill>
                  <a:srgbClr val="FF9900"/>
                </a:solidFill>
                <a:latin typeface="Times New Roman" pitchFamily="18" charset="0"/>
                <a:cs typeface="Arial" charset="0"/>
              </a:rPr>
              <a:t>i</a:t>
            </a:r>
          </a:p>
        </p:txBody>
      </p:sp>
      <p:sp>
        <p:nvSpPr>
          <p:cNvPr id="22" name="Rectangle 17"/>
          <p:cNvSpPr>
            <a:spLocks noChangeArrowheads="1"/>
          </p:cNvSpPr>
          <p:nvPr/>
        </p:nvSpPr>
        <p:spPr bwMode="auto">
          <a:xfrm>
            <a:off x="2830513" y="3032125"/>
            <a:ext cx="1476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i="1">
                <a:solidFill>
                  <a:srgbClr val="FF9900"/>
                </a:solidFill>
                <a:latin typeface="Times New Roman" pitchFamily="18" charset="0"/>
                <a:cs typeface="Arial" charset="0"/>
              </a:rPr>
              <a:t>T</a:t>
            </a:r>
          </a:p>
        </p:txBody>
      </p:sp>
      <p:sp>
        <p:nvSpPr>
          <p:cNvPr id="23" name="Rectangle 18"/>
          <p:cNvSpPr>
            <a:spLocks noChangeArrowheads="1"/>
          </p:cNvSpPr>
          <p:nvPr/>
        </p:nvSpPr>
        <p:spPr bwMode="auto">
          <a:xfrm>
            <a:off x="1881188" y="3262313"/>
            <a:ext cx="746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i="1">
                <a:solidFill>
                  <a:srgbClr val="FF9900"/>
                </a:solidFill>
                <a:latin typeface="Times New Roman" pitchFamily="18" charset="0"/>
                <a:cs typeface="Arial" charset="0"/>
              </a:rPr>
              <a:t>i</a:t>
            </a:r>
          </a:p>
        </p:txBody>
      </p:sp>
      <p:sp>
        <p:nvSpPr>
          <p:cNvPr id="24" name="Rectangle 19"/>
          <p:cNvSpPr>
            <a:spLocks noChangeArrowheads="1"/>
          </p:cNvSpPr>
          <p:nvPr/>
        </p:nvSpPr>
        <p:spPr bwMode="auto">
          <a:xfrm>
            <a:off x="3057525" y="3213100"/>
            <a:ext cx="203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FF9900"/>
                </a:solidFill>
                <a:latin typeface="Times New Roman" pitchFamily="18" charset="0"/>
                <a:cs typeface="Arial" charset="0"/>
              </a:rPr>
              <a:t>*</a:t>
            </a:r>
          </a:p>
        </p:txBody>
      </p:sp>
      <p:sp>
        <p:nvSpPr>
          <p:cNvPr id="25" name="Rectangle 20"/>
          <p:cNvSpPr>
            <a:spLocks noChangeArrowheads="1"/>
          </p:cNvSpPr>
          <p:nvPr/>
        </p:nvSpPr>
        <p:spPr bwMode="auto">
          <a:xfrm>
            <a:off x="3852863" y="3262313"/>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FF9900"/>
                </a:solidFill>
                <a:latin typeface="Times New Roman" pitchFamily="18" charset="0"/>
                <a:cs typeface="Arial" charset="0"/>
              </a:rPr>
              <a:t>1</a:t>
            </a:r>
          </a:p>
        </p:txBody>
      </p:sp>
      <p:sp>
        <p:nvSpPr>
          <p:cNvPr id="26" name="Rectangle 21"/>
          <p:cNvSpPr>
            <a:spLocks noChangeArrowheads="1"/>
          </p:cNvSpPr>
          <p:nvPr/>
        </p:nvSpPr>
        <p:spPr bwMode="auto">
          <a:xfrm>
            <a:off x="3706813" y="3230563"/>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FF9900"/>
                </a:solidFill>
                <a:latin typeface="Symbol" pitchFamily="18" charset="2"/>
                <a:cs typeface="Arial" charset="0"/>
              </a:rPr>
              <a:t>-</a:t>
            </a:r>
          </a:p>
        </p:txBody>
      </p:sp>
      <p:sp>
        <p:nvSpPr>
          <p:cNvPr id="27" name="Rectangle 22"/>
          <p:cNvSpPr>
            <a:spLocks noChangeArrowheads="1"/>
          </p:cNvSpPr>
          <p:nvPr/>
        </p:nvSpPr>
        <p:spPr bwMode="auto">
          <a:xfrm>
            <a:off x="2084388" y="3090863"/>
            <a:ext cx="223837"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FF9900"/>
                </a:solidFill>
                <a:latin typeface="Symbol" pitchFamily="18" charset="2"/>
                <a:cs typeface="Arial" charset="0"/>
              </a:rPr>
              <a:t>=</a:t>
            </a:r>
          </a:p>
        </p:txBody>
      </p:sp>
      <p:grpSp>
        <p:nvGrpSpPr>
          <p:cNvPr id="28" name="Group 23"/>
          <p:cNvGrpSpPr/>
          <p:nvPr/>
        </p:nvGrpSpPr>
        <p:grpSpPr bwMode="auto">
          <a:xfrm>
            <a:off x="4157663" y="2395538"/>
            <a:ext cx="3489325" cy="1258887"/>
            <a:chOff x="3408" y="2730"/>
            <a:chExt cx="2198" cy="793"/>
          </a:xfrm>
        </p:grpSpPr>
        <p:sp>
          <p:nvSpPr>
            <p:cNvPr id="29" name="Line 24"/>
            <p:cNvSpPr>
              <a:spLocks noChangeShapeType="1"/>
            </p:cNvSpPr>
            <p:nvPr/>
          </p:nvSpPr>
          <p:spPr bwMode="auto">
            <a:xfrm>
              <a:off x="3408" y="2880"/>
              <a:ext cx="19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25"/>
            <p:cNvSpPr>
              <a:spLocks noChangeShapeType="1"/>
            </p:cNvSpPr>
            <p:nvPr/>
          </p:nvSpPr>
          <p:spPr bwMode="auto">
            <a:xfrm>
              <a:off x="3408" y="3360"/>
              <a:ext cx="19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 name="Rectangle 26"/>
            <p:cNvSpPr>
              <a:spLocks noChangeArrowheads="1"/>
            </p:cNvSpPr>
            <p:nvPr/>
          </p:nvSpPr>
          <p:spPr bwMode="auto">
            <a:xfrm>
              <a:off x="4949" y="2745"/>
              <a:ext cx="16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i="1">
                  <a:solidFill>
                    <a:srgbClr val="FF9900"/>
                  </a:solidFill>
                  <a:latin typeface="Times New Roman" pitchFamily="18" charset="0"/>
                  <a:cs typeface="Arial" charset="0"/>
                </a:rPr>
                <a:t>H</a:t>
              </a:r>
            </a:p>
          </p:txBody>
        </p:sp>
        <p:sp>
          <p:nvSpPr>
            <p:cNvPr id="32" name="Rectangle 27"/>
            <p:cNvSpPr>
              <a:spLocks noChangeArrowheads="1"/>
            </p:cNvSpPr>
            <p:nvPr/>
          </p:nvSpPr>
          <p:spPr bwMode="auto">
            <a:xfrm>
              <a:off x="4644" y="2774"/>
              <a:ext cx="13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i="1" dirty="0">
                  <a:solidFill>
                    <a:srgbClr val="FF9900"/>
                  </a:solidFill>
                  <a:latin typeface="Times New Roman" pitchFamily="18" charset="0"/>
                  <a:cs typeface="Arial" charset="0"/>
                </a:rPr>
                <a:t>L</a:t>
              </a:r>
            </a:p>
          </p:txBody>
        </p:sp>
        <p:sp>
          <p:nvSpPr>
            <p:cNvPr id="33" name="Rectangle 28"/>
            <p:cNvSpPr>
              <a:spLocks noChangeArrowheads="1"/>
            </p:cNvSpPr>
            <p:nvPr/>
          </p:nvSpPr>
          <p:spPr bwMode="auto">
            <a:xfrm>
              <a:off x="4245" y="2747"/>
              <a:ext cx="13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i="1" dirty="0">
                  <a:solidFill>
                    <a:srgbClr val="FF9900"/>
                  </a:solidFill>
                  <a:latin typeface="Times New Roman" pitchFamily="18" charset="0"/>
                  <a:cs typeface="Arial" charset="0"/>
                </a:rPr>
                <a:t>L</a:t>
              </a:r>
            </a:p>
          </p:txBody>
        </p:sp>
        <p:sp>
          <p:nvSpPr>
            <p:cNvPr id="34" name="Rectangle 29"/>
            <p:cNvSpPr>
              <a:spLocks noChangeArrowheads="1"/>
            </p:cNvSpPr>
            <p:nvPr/>
          </p:nvSpPr>
          <p:spPr bwMode="auto">
            <a:xfrm>
              <a:off x="3803" y="2747"/>
              <a:ext cx="16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i="1">
                  <a:solidFill>
                    <a:srgbClr val="FF9900"/>
                  </a:solidFill>
                  <a:latin typeface="Times New Roman" pitchFamily="18" charset="0"/>
                  <a:cs typeface="Arial" charset="0"/>
                </a:rPr>
                <a:t>H</a:t>
              </a:r>
            </a:p>
          </p:txBody>
        </p:sp>
        <p:sp>
          <p:nvSpPr>
            <p:cNvPr id="35" name="Rectangle 30"/>
            <p:cNvSpPr>
              <a:spLocks noChangeArrowheads="1"/>
            </p:cNvSpPr>
            <p:nvPr/>
          </p:nvSpPr>
          <p:spPr bwMode="auto">
            <a:xfrm>
              <a:off x="4833" y="273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solidFill>
                    <a:srgbClr val="FF9900"/>
                  </a:solidFill>
                  <a:latin typeface="Times New Roman" pitchFamily="18" charset="0"/>
                  <a:cs typeface="Arial" charset="0"/>
                </a:rPr>
                <a:t>T</a:t>
              </a:r>
            </a:p>
          </p:txBody>
        </p:sp>
        <p:sp>
          <p:nvSpPr>
            <p:cNvPr id="36" name="Rectangle 31"/>
            <p:cNvSpPr>
              <a:spLocks noChangeArrowheads="1"/>
            </p:cNvSpPr>
            <p:nvPr/>
          </p:nvSpPr>
          <p:spPr bwMode="auto">
            <a:xfrm>
              <a:off x="5135" y="2855"/>
              <a:ext cx="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solidFill>
                    <a:srgbClr val="FF9900"/>
                  </a:solidFill>
                  <a:latin typeface="Times New Roman" pitchFamily="18" charset="0"/>
                  <a:cs typeface="Arial" charset="0"/>
                </a:rPr>
                <a:t>i</a:t>
              </a:r>
            </a:p>
          </p:txBody>
        </p:sp>
        <p:sp>
          <p:nvSpPr>
            <p:cNvPr id="37" name="Rectangle 32"/>
            <p:cNvSpPr>
              <a:spLocks noChangeArrowheads="1"/>
            </p:cNvSpPr>
            <p:nvPr/>
          </p:nvSpPr>
          <p:spPr bwMode="auto">
            <a:xfrm>
              <a:off x="3989" y="2828"/>
              <a:ext cx="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solidFill>
                    <a:srgbClr val="FF9900"/>
                  </a:solidFill>
                  <a:latin typeface="Times New Roman" pitchFamily="18" charset="0"/>
                  <a:cs typeface="Arial" charset="0"/>
                </a:rPr>
                <a:t>i</a:t>
              </a:r>
            </a:p>
          </p:txBody>
        </p:sp>
        <p:sp>
          <p:nvSpPr>
            <p:cNvPr id="38" name="Rectangle 33"/>
            <p:cNvSpPr>
              <a:spLocks noChangeArrowheads="1"/>
            </p:cNvSpPr>
            <p:nvPr/>
          </p:nvSpPr>
          <p:spPr bwMode="auto">
            <a:xfrm>
              <a:off x="4464" y="2803"/>
              <a:ext cx="11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FF9900"/>
                  </a:solidFill>
                  <a:latin typeface="Times New Roman" pitchFamily="18" charset="0"/>
                  <a:cs typeface="Arial" charset="0"/>
                </a:rPr>
                <a:t>*</a:t>
              </a:r>
            </a:p>
          </p:txBody>
        </p:sp>
        <p:sp>
          <p:nvSpPr>
            <p:cNvPr id="39" name="Rectangle 34"/>
            <p:cNvSpPr>
              <a:spLocks noChangeArrowheads="1"/>
            </p:cNvSpPr>
            <p:nvPr/>
          </p:nvSpPr>
          <p:spPr bwMode="auto">
            <a:xfrm>
              <a:off x="5257" y="2855"/>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FF9900"/>
                  </a:solidFill>
                  <a:latin typeface="Times New Roman" pitchFamily="18" charset="0"/>
                  <a:cs typeface="Arial" charset="0"/>
                </a:rPr>
                <a:t>1</a:t>
              </a:r>
            </a:p>
          </p:txBody>
        </p:sp>
        <p:sp>
          <p:nvSpPr>
            <p:cNvPr id="40" name="Rectangle 35"/>
            <p:cNvSpPr>
              <a:spLocks noChangeArrowheads="1"/>
            </p:cNvSpPr>
            <p:nvPr/>
          </p:nvSpPr>
          <p:spPr bwMode="auto">
            <a:xfrm>
              <a:off x="5185" y="2838"/>
              <a:ext cx="7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FF9900"/>
                  </a:solidFill>
                  <a:latin typeface="Symbol" pitchFamily="18" charset="2"/>
                  <a:cs typeface="Arial" charset="0"/>
                </a:rPr>
                <a:t>-</a:t>
              </a:r>
              <a:endParaRPr lang="en-US" altLang="zh-CN" sz="2000">
                <a:solidFill>
                  <a:srgbClr val="FF9900"/>
                </a:solidFill>
                <a:latin typeface="Tahoma" pitchFamily="34" charset="0"/>
                <a:cs typeface="Arial" charset="0"/>
              </a:endParaRPr>
            </a:p>
          </p:txBody>
        </p:sp>
        <p:sp>
          <p:nvSpPr>
            <p:cNvPr id="41" name="Rectangle 36"/>
            <p:cNvSpPr>
              <a:spLocks noChangeArrowheads="1"/>
            </p:cNvSpPr>
            <p:nvPr/>
          </p:nvSpPr>
          <p:spPr bwMode="auto">
            <a:xfrm>
              <a:off x="4066" y="2736"/>
              <a:ext cx="12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FF9900"/>
                  </a:solidFill>
                  <a:latin typeface="Symbol" pitchFamily="18" charset="2"/>
                  <a:cs typeface="Arial" charset="0"/>
                </a:rPr>
                <a:t>=</a:t>
              </a:r>
            </a:p>
          </p:txBody>
        </p:sp>
        <p:sp>
          <p:nvSpPr>
            <p:cNvPr id="42" name="Rectangle 37"/>
            <p:cNvSpPr>
              <a:spLocks noChangeArrowheads="1"/>
            </p:cNvSpPr>
            <p:nvPr/>
          </p:nvSpPr>
          <p:spPr bwMode="auto">
            <a:xfrm>
              <a:off x="5197" y="3182"/>
              <a:ext cx="15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i="1">
                  <a:solidFill>
                    <a:srgbClr val="FF9900"/>
                  </a:solidFill>
                  <a:latin typeface="Times New Roman" pitchFamily="18" charset="0"/>
                  <a:cs typeface="Arial" charset="0"/>
                </a:rPr>
                <a:t>A</a:t>
              </a:r>
            </a:p>
          </p:txBody>
        </p:sp>
        <p:sp>
          <p:nvSpPr>
            <p:cNvPr id="43" name="Rectangle 38"/>
            <p:cNvSpPr>
              <a:spLocks noChangeArrowheads="1"/>
            </p:cNvSpPr>
            <p:nvPr/>
          </p:nvSpPr>
          <p:spPr bwMode="auto">
            <a:xfrm>
              <a:off x="4799" y="3182"/>
              <a:ext cx="15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i="1" dirty="0">
                  <a:solidFill>
                    <a:srgbClr val="FF9900"/>
                  </a:solidFill>
                  <a:latin typeface="Times New Roman" pitchFamily="18" charset="0"/>
                  <a:cs typeface="Arial" charset="0"/>
                </a:rPr>
                <a:t>L</a:t>
              </a:r>
            </a:p>
          </p:txBody>
        </p:sp>
        <p:sp>
          <p:nvSpPr>
            <p:cNvPr id="44" name="Rectangle 39"/>
            <p:cNvSpPr>
              <a:spLocks noChangeArrowheads="1"/>
            </p:cNvSpPr>
            <p:nvPr/>
          </p:nvSpPr>
          <p:spPr bwMode="auto">
            <a:xfrm>
              <a:off x="4262" y="3182"/>
              <a:ext cx="15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i="1" dirty="0">
                  <a:solidFill>
                    <a:srgbClr val="FF9900"/>
                  </a:solidFill>
                  <a:latin typeface="Times New Roman" pitchFamily="18" charset="0"/>
                  <a:cs typeface="Arial" charset="0"/>
                </a:rPr>
                <a:t>L</a:t>
              </a:r>
            </a:p>
          </p:txBody>
        </p:sp>
        <p:sp>
          <p:nvSpPr>
            <p:cNvPr id="45" name="Rectangle 40"/>
            <p:cNvSpPr>
              <a:spLocks noChangeArrowheads="1"/>
            </p:cNvSpPr>
            <p:nvPr/>
          </p:nvSpPr>
          <p:spPr bwMode="auto">
            <a:xfrm>
              <a:off x="3740" y="3182"/>
              <a:ext cx="15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i="1">
                  <a:solidFill>
                    <a:srgbClr val="FF9900"/>
                  </a:solidFill>
                  <a:latin typeface="Times New Roman" pitchFamily="18" charset="0"/>
                  <a:cs typeface="Arial" charset="0"/>
                </a:rPr>
                <a:t>A</a:t>
              </a:r>
              <a:endParaRPr lang="en-US" altLang="zh-CN" sz="2000">
                <a:solidFill>
                  <a:srgbClr val="FF9900"/>
                </a:solidFill>
                <a:latin typeface="Tahoma" pitchFamily="34" charset="0"/>
                <a:cs typeface="Arial" charset="0"/>
              </a:endParaRPr>
            </a:p>
          </p:txBody>
        </p:sp>
        <p:sp>
          <p:nvSpPr>
            <p:cNvPr id="46" name="Rectangle 41"/>
            <p:cNvSpPr>
              <a:spLocks noChangeArrowheads="1"/>
            </p:cNvSpPr>
            <p:nvPr/>
          </p:nvSpPr>
          <p:spPr bwMode="auto">
            <a:xfrm>
              <a:off x="5350" y="3274"/>
              <a:ext cx="4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i="1">
                  <a:solidFill>
                    <a:srgbClr val="FF9900"/>
                  </a:solidFill>
                  <a:latin typeface="Times New Roman" pitchFamily="18" charset="0"/>
                  <a:cs typeface="Arial" charset="0"/>
                </a:rPr>
                <a:t>i</a:t>
              </a:r>
            </a:p>
          </p:txBody>
        </p:sp>
        <p:sp>
          <p:nvSpPr>
            <p:cNvPr id="47" name="Rectangle 42"/>
            <p:cNvSpPr>
              <a:spLocks noChangeArrowheads="1"/>
            </p:cNvSpPr>
            <p:nvPr/>
          </p:nvSpPr>
          <p:spPr bwMode="auto">
            <a:xfrm>
              <a:off x="4484" y="3130"/>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i="1">
                  <a:solidFill>
                    <a:srgbClr val="FF9900"/>
                  </a:solidFill>
                  <a:latin typeface="Times New Roman" pitchFamily="18" charset="0"/>
                  <a:cs typeface="Arial" charset="0"/>
                </a:rPr>
                <a:t>T</a:t>
              </a:r>
              <a:endParaRPr lang="en-US" altLang="zh-CN" sz="2000">
                <a:solidFill>
                  <a:srgbClr val="FF9900"/>
                </a:solidFill>
                <a:latin typeface="Tahoma" pitchFamily="34" charset="0"/>
                <a:cs typeface="Arial" charset="0"/>
              </a:endParaRPr>
            </a:p>
          </p:txBody>
        </p:sp>
        <p:sp>
          <p:nvSpPr>
            <p:cNvPr id="48" name="Rectangle 43"/>
            <p:cNvSpPr>
              <a:spLocks noChangeArrowheads="1"/>
            </p:cNvSpPr>
            <p:nvPr/>
          </p:nvSpPr>
          <p:spPr bwMode="auto">
            <a:xfrm>
              <a:off x="3892" y="3274"/>
              <a:ext cx="4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i="1">
                  <a:solidFill>
                    <a:srgbClr val="FF9900"/>
                  </a:solidFill>
                  <a:latin typeface="Times New Roman" pitchFamily="18" charset="0"/>
                  <a:cs typeface="Arial" charset="0"/>
                </a:rPr>
                <a:t>i</a:t>
              </a:r>
            </a:p>
          </p:txBody>
        </p:sp>
        <p:sp>
          <p:nvSpPr>
            <p:cNvPr id="49" name="Rectangle 44"/>
            <p:cNvSpPr>
              <a:spLocks noChangeArrowheads="1"/>
            </p:cNvSpPr>
            <p:nvPr/>
          </p:nvSpPr>
          <p:spPr bwMode="auto">
            <a:xfrm>
              <a:off x="5036" y="3216"/>
              <a:ext cx="12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FF9900"/>
                  </a:solidFill>
                  <a:latin typeface="Times New Roman" pitchFamily="18" charset="0"/>
                  <a:cs typeface="Arial" charset="0"/>
                </a:rPr>
                <a:t>*</a:t>
              </a:r>
            </a:p>
          </p:txBody>
        </p:sp>
        <p:sp>
          <p:nvSpPr>
            <p:cNvPr id="50" name="Rectangle 45"/>
            <p:cNvSpPr>
              <a:spLocks noChangeArrowheads="1"/>
            </p:cNvSpPr>
            <p:nvPr/>
          </p:nvSpPr>
          <p:spPr bwMode="auto">
            <a:xfrm>
              <a:off x="4626" y="3216"/>
              <a:ext cx="12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FF9900"/>
                  </a:solidFill>
                  <a:latin typeface="Times New Roman" pitchFamily="18" charset="0"/>
                  <a:cs typeface="Arial" charset="0"/>
                </a:rPr>
                <a:t>*</a:t>
              </a:r>
            </a:p>
          </p:txBody>
        </p:sp>
        <p:sp>
          <p:nvSpPr>
            <p:cNvPr id="51" name="Rectangle 46"/>
            <p:cNvSpPr>
              <a:spLocks noChangeArrowheads="1"/>
            </p:cNvSpPr>
            <p:nvPr/>
          </p:nvSpPr>
          <p:spPr bwMode="auto">
            <a:xfrm>
              <a:off x="5522" y="3274"/>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FF9900"/>
                  </a:solidFill>
                  <a:latin typeface="Times New Roman" pitchFamily="18" charset="0"/>
                  <a:cs typeface="Arial" charset="0"/>
                </a:rPr>
                <a:t>1</a:t>
              </a:r>
            </a:p>
          </p:txBody>
        </p:sp>
        <p:sp>
          <p:nvSpPr>
            <p:cNvPr id="52" name="Rectangle 47"/>
            <p:cNvSpPr>
              <a:spLocks noChangeArrowheads="1"/>
            </p:cNvSpPr>
            <p:nvPr/>
          </p:nvSpPr>
          <p:spPr bwMode="auto">
            <a:xfrm>
              <a:off x="5424" y="3255"/>
              <a:ext cx="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FF9900"/>
                  </a:solidFill>
                  <a:latin typeface="Symbol" pitchFamily="18" charset="2"/>
                  <a:cs typeface="Arial" charset="0"/>
                </a:rPr>
                <a:t>-</a:t>
              </a:r>
              <a:endParaRPr lang="en-US" altLang="zh-CN" sz="2000">
                <a:solidFill>
                  <a:srgbClr val="FF9900"/>
                </a:solidFill>
                <a:latin typeface="Tahoma" pitchFamily="34" charset="0"/>
                <a:cs typeface="Arial" charset="0"/>
              </a:endParaRPr>
            </a:p>
          </p:txBody>
        </p:sp>
        <p:sp>
          <p:nvSpPr>
            <p:cNvPr id="53" name="Rectangle 48"/>
            <p:cNvSpPr>
              <a:spLocks noChangeArrowheads="1"/>
            </p:cNvSpPr>
            <p:nvPr/>
          </p:nvSpPr>
          <p:spPr bwMode="auto">
            <a:xfrm>
              <a:off x="4018" y="3168"/>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FF9900"/>
                  </a:solidFill>
                  <a:latin typeface="Symbol" pitchFamily="18" charset="2"/>
                  <a:cs typeface="Arial" charset="0"/>
                </a:rPr>
                <a:t>=</a:t>
              </a:r>
            </a:p>
          </p:txBody>
        </p:sp>
      </p:grpSp>
      <p:grpSp>
        <p:nvGrpSpPr>
          <p:cNvPr id="54" name="Group 49"/>
          <p:cNvGrpSpPr/>
          <p:nvPr/>
        </p:nvGrpSpPr>
        <p:grpSpPr bwMode="auto">
          <a:xfrm>
            <a:off x="1490663" y="2252663"/>
            <a:ext cx="2514600" cy="1447800"/>
            <a:chOff x="1728" y="2640"/>
            <a:chExt cx="1584" cy="912"/>
          </a:xfrm>
        </p:grpSpPr>
        <p:sp>
          <p:nvSpPr>
            <p:cNvPr id="55" name="Oval 50"/>
            <p:cNvSpPr>
              <a:spLocks noChangeArrowheads="1"/>
            </p:cNvSpPr>
            <p:nvPr/>
          </p:nvSpPr>
          <p:spPr bwMode="auto">
            <a:xfrm>
              <a:off x="1728" y="3168"/>
              <a:ext cx="336" cy="384"/>
            </a:xfrm>
            <a:prstGeom prst="ellipse">
              <a:avLst/>
            </a:prstGeom>
            <a:noFill/>
            <a:ln w="952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Oval 51"/>
            <p:cNvSpPr>
              <a:spLocks noChangeArrowheads="1"/>
            </p:cNvSpPr>
            <p:nvPr/>
          </p:nvSpPr>
          <p:spPr bwMode="auto">
            <a:xfrm>
              <a:off x="2880" y="2688"/>
              <a:ext cx="432" cy="384"/>
            </a:xfrm>
            <a:prstGeom prst="ellipse">
              <a:avLst/>
            </a:prstGeom>
            <a:noFill/>
            <a:ln w="952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 name="Line 52"/>
            <p:cNvSpPr>
              <a:spLocks noChangeShapeType="1"/>
            </p:cNvSpPr>
            <p:nvPr/>
          </p:nvSpPr>
          <p:spPr bwMode="auto">
            <a:xfrm flipV="1">
              <a:off x="2016" y="2976"/>
              <a:ext cx="912" cy="240"/>
            </a:xfrm>
            <a:prstGeom prst="line">
              <a:avLst/>
            </a:prstGeom>
            <a:noFill/>
            <a:ln w="9525">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Oval 53"/>
            <p:cNvSpPr>
              <a:spLocks noChangeArrowheads="1"/>
            </p:cNvSpPr>
            <p:nvPr/>
          </p:nvSpPr>
          <p:spPr bwMode="auto">
            <a:xfrm>
              <a:off x="1872" y="2640"/>
              <a:ext cx="384" cy="432"/>
            </a:xfrm>
            <a:prstGeom prst="ellipse">
              <a:avLst/>
            </a:prstGeom>
            <a:noFill/>
            <a:ln w="952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 name="Oval 54"/>
            <p:cNvSpPr>
              <a:spLocks noChangeArrowheads="1"/>
            </p:cNvSpPr>
            <p:nvPr/>
          </p:nvSpPr>
          <p:spPr bwMode="auto">
            <a:xfrm>
              <a:off x="2832" y="3168"/>
              <a:ext cx="480" cy="384"/>
            </a:xfrm>
            <a:prstGeom prst="ellipse">
              <a:avLst/>
            </a:prstGeom>
            <a:noFill/>
            <a:ln w="952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 name="Line 55"/>
            <p:cNvSpPr>
              <a:spLocks noChangeShapeType="1"/>
            </p:cNvSpPr>
            <p:nvPr/>
          </p:nvSpPr>
          <p:spPr bwMode="auto">
            <a:xfrm>
              <a:off x="2208" y="2976"/>
              <a:ext cx="672" cy="240"/>
            </a:xfrm>
            <a:prstGeom prst="line">
              <a:avLst/>
            </a:prstGeom>
            <a:noFill/>
            <a:ln w="9525">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 name="矩形 60"/>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
        <p:nvSpPr>
          <p:cNvPr id="62" name="Rectangle 3">
            <a:extLst>
              <a:ext uri="{FF2B5EF4-FFF2-40B4-BE49-F238E27FC236}">
                <a16:creationId xmlns:a16="http://schemas.microsoft.com/office/drawing/2014/main" id="{9A68196E-CBC3-4957-B754-0B6632727AFE}"/>
              </a:ext>
            </a:extLst>
          </p:cNvPr>
          <p:cNvSpPr txBox="1">
            <a:spLocks noChangeArrowheads="1"/>
          </p:cNvSpPr>
          <p:nvPr/>
        </p:nvSpPr>
        <p:spPr bwMode="auto">
          <a:xfrm>
            <a:off x="193040" y="1181236"/>
            <a:ext cx="8950960" cy="760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矩阵运算</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93040" y="1196752"/>
                <a:ext cx="8950960" cy="26460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marL="928370" lvl="1" indent="-457200" eaLnBrk="1" hangingPunct="1">
                  <a:lnSpc>
                    <a:spcPct val="120000"/>
                  </a:lnSpc>
                  <a:spcBef>
                    <a:spcPts val="600"/>
                  </a:spcBef>
                  <a:buClr>
                    <a:srgbClr val="1557AE"/>
                  </a:buClr>
                  <a:buSzPct val="100000"/>
                  <a:buFont typeface="+mj-lt"/>
                  <a:buAutoNum type="arabicPeriod" startAt="4"/>
                  <a:defRPr/>
                </a:pPr>
                <a:r>
                  <a:rPr lang="zh-CN" altLang="en-US" sz="2400" b="0" dirty="0">
                    <a:solidFill>
                      <a:srgbClr val="1557AE"/>
                    </a:solidFill>
                    <a:latin typeface="Calibri" pitchFamily="34" charset="0"/>
                    <a:cs typeface="Calibri" pitchFamily="34" charset="0"/>
                  </a:rPr>
                  <a:t>重复步骤</a:t>
                </a:r>
                <a:r>
                  <a:rPr lang="en-US" altLang="zh-CN" sz="2400" b="0" dirty="0">
                    <a:solidFill>
                      <a:srgbClr val="1557AE"/>
                    </a:solidFill>
                    <a:latin typeface="Calibri" pitchFamily="34" charset="0"/>
                    <a:cs typeface="Calibri" pitchFamily="34" charset="0"/>
                  </a:rPr>
                  <a:t>3</a:t>
                </a:r>
                <a:r>
                  <a:rPr lang="zh-CN" altLang="en-US" sz="2400" b="0" dirty="0">
                    <a:solidFill>
                      <a:srgbClr val="1557AE"/>
                    </a:solidFill>
                    <a:latin typeface="Calibri" pitchFamily="34" charset="0"/>
                    <a:cs typeface="Calibri" pitchFamily="34" charset="0"/>
                  </a:rPr>
                  <a:t>：</a:t>
                </a:r>
                <a:r>
                  <a:rPr lang="zh-CN" altLang="en-US" sz="2400" b="0" dirty="0">
                    <a:latin typeface="Calibri" pitchFamily="34" charset="0"/>
                    <a:cs typeface="Calibri" pitchFamily="34" charset="0"/>
                  </a:rPr>
                  <a:t>上一轮迭代计算中的权值和本轮迭代之后权值的差异，如果发现总体来说权值变化小于阈值，说明系统已进入稳定状态，则可以结束计算，即</a:t>
                </a:r>
                <a14:m>
                  <m:oMath xmlns:m="http://schemas.openxmlformats.org/officeDocument/2006/math">
                    <m:r>
                      <a:rPr lang="en-US" altLang="zh-CN" sz="2400" b="0" i="1" dirty="0" smtClean="0">
                        <a:latin typeface="Cambria Math" panose="02040503050406030204" pitchFamily="18" charset="0"/>
                        <a:cs typeface="Calibri" pitchFamily="34" charset="0"/>
                      </a:rPr>
                      <m:t>𝑎</m:t>
                    </m:r>
                    <m:r>
                      <a:rPr lang="en-US" altLang="zh-CN" sz="2400" b="0" i="1" dirty="0" smtClean="0">
                        <a:latin typeface="Cambria Math" panose="02040503050406030204" pitchFamily="18" charset="0"/>
                        <a:cs typeface="Calibri" pitchFamily="34" charset="0"/>
                      </a:rPr>
                      <m:t>(</m:t>
                    </m:r>
                    <m:r>
                      <a:rPr lang="en-US" altLang="zh-CN" sz="2400" b="0" i="1" dirty="0" smtClean="0">
                        <a:latin typeface="Cambria Math" panose="02040503050406030204" pitchFamily="18" charset="0"/>
                        <a:cs typeface="Calibri" pitchFamily="34" charset="0"/>
                      </a:rPr>
                      <m:t>𝑢</m:t>
                    </m:r>
                    <m:r>
                      <a:rPr lang="en-US" altLang="zh-CN" sz="2400" b="0" i="1" dirty="0" smtClean="0">
                        <a:latin typeface="Cambria Math" panose="02040503050406030204" pitchFamily="18" charset="0"/>
                        <a:cs typeface="Calibri" pitchFamily="34" charset="0"/>
                      </a:rPr>
                      <m:t>),</m:t>
                    </m:r>
                    <m:r>
                      <a:rPr lang="en-US" altLang="zh-CN" sz="2400" b="0" i="1" dirty="0" smtClean="0">
                        <a:latin typeface="Cambria Math" panose="02040503050406030204" pitchFamily="18" charset="0"/>
                        <a:cs typeface="Calibri" pitchFamily="34" charset="0"/>
                      </a:rPr>
                      <m:t>h</m:t>
                    </m:r>
                    <m:r>
                      <a:rPr lang="en-US" altLang="zh-CN" sz="2400" b="0" i="1" dirty="0" smtClean="0">
                        <a:latin typeface="Cambria Math" panose="02040503050406030204" pitchFamily="18" charset="0"/>
                        <a:cs typeface="Calibri" pitchFamily="34" charset="0"/>
                      </a:rPr>
                      <m:t>(</m:t>
                    </m:r>
                    <m:r>
                      <a:rPr lang="en-US" altLang="zh-CN" sz="2400" b="0" i="1" dirty="0" smtClean="0">
                        <a:latin typeface="Cambria Math" panose="02040503050406030204" pitchFamily="18" charset="0"/>
                        <a:cs typeface="Calibri" pitchFamily="34" charset="0"/>
                      </a:rPr>
                      <m:t>𝑣</m:t>
                    </m:r>
                    <m:r>
                      <a:rPr lang="en-US" altLang="zh-CN" sz="2400" b="0" i="1" dirty="0" smtClean="0">
                        <a:latin typeface="Cambria Math" panose="02040503050406030204" pitchFamily="18" charset="0"/>
                        <a:cs typeface="Calibri" pitchFamily="34" charset="0"/>
                      </a:rPr>
                      <m:t>)</m:t>
                    </m:r>
                  </m:oMath>
                </a14:m>
                <a:r>
                  <a:rPr lang="zh-CN" altLang="en-US" sz="2400" b="0" dirty="0">
                    <a:latin typeface="Calibri" pitchFamily="34" charset="0"/>
                    <a:cs typeface="Calibri" pitchFamily="34" charset="0"/>
                  </a:rPr>
                  <a:t>收敛</a:t>
                </a: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93040" y="1196752"/>
                <a:ext cx="8950960" cy="2646040"/>
              </a:xfrm>
              <a:prstGeom prst="rect">
                <a:avLst/>
              </a:prstGeom>
              <a:blipFill>
                <a:blip r:embed="rId3"/>
                <a:stretch>
                  <a:fillRect l="-1226" t="-691" r="-2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184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6272" y="3212976"/>
            <a:ext cx="4464496" cy="331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93040" y="1208571"/>
            <a:ext cx="8950960"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31" name="Rectangle 4"/>
          <p:cNvSpPr>
            <a:spLocks noChangeArrowheads="1"/>
          </p:cNvSpPr>
          <p:nvPr/>
        </p:nvSpPr>
        <p:spPr bwMode="auto">
          <a:xfrm>
            <a:off x="0" y="2332038"/>
            <a:ext cx="91440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200">
                <a:latin typeface="Times New Roman" pitchFamily="18" charset="0"/>
                <a:cs typeface="Times New Roman" pitchFamily="18" charset="0"/>
              </a:rPr>
              <a:t>      </a:t>
            </a:r>
            <a:endParaRPr lang="en-US" altLang="zh-CN" sz="1200">
              <a:latin typeface="Times New Roman" pitchFamily="18" charset="0"/>
              <a:cs typeface="Times New Roman" pitchFamily="18" charset="0"/>
            </a:endParaRPr>
          </a:p>
          <a:p>
            <a:pPr eaLnBrk="0" hangingPunct="0"/>
            <a:r>
              <a:rPr lang="en-US" altLang="zh-CN" sz="2200">
                <a:latin typeface="Times New Roman" pitchFamily="18" charset="0"/>
                <a:cs typeface="Times New Roman" pitchFamily="18" charset="0"/>
              </a:rPr>
              <a:t> </a:t>
            </a:r>
            <a:endParaRPr lang="en-US" altLang="zh-CN" sz="1200">
              <a:latin typeface="Times New Roman" pitchFamily="18" charset="0"/>
              <a:cs typeface="Times New Roman" pitchFamily="18" charset="0"/>
            </a:endParaRPr>
          </a:p>
          <a:p>
            <a:pPr eaLnBrk="0" hangingPunct="0"/>
            <a:endParaRPr lang="en-US" altLang="zh-CN" sz="2400">
              <a:latin typeface="Times New Roman" pitchFamily="18" charset="0"/>
              <a:cs typeface="Arial" charset="0"/>
            </a:endParaRPr>
          </a:p>
        </p:txBody>
      </p:sp>
      <p:graphicFrame>
        <p:nvGraphicFramePr>
          <p:cNvPr id="132" name="Object 5"/>
          <p:cNvGraphicFramePr>
            <a:graphicFrameLocks noChangeAspect="1"/>
          </p:cNvGraphicFramePr>
          <p:nvPr>
            <p:extLst>
              <p:ext uri="{D42A27DB-BD31-4B8C-83A1-F6EECF244321}">
                <p14:modId xmlns:p14="http://schemas.microsoft.com/office/powerpoint/2010/main" val="3361912402"/>
              </p:ext>
            </p:extLst>
          </p:nvPr>
        </p:nvGraphicFramePr>
        <p:xfrm>
          <a:off x="790575" y="2146176"/>
          <a:ext cx="1362075" cy="1066800"/>
        </p:xfrm>
        <a:graphic>
          <a:graphicData uri="http://schemas.openxmlformats.org/presentationml/2006/ole">
            <mc:AlternateContent xmlns:mc="http://schemas.openxmlformats.org/markup-compatibility/2006">
              <mc:Choice xmlns:v="urn:schemas-microsoft-com:vml" Requires="v">
                <p:oleObj spid="_x0000_s65650" name="Equation" r:id="rId4" imgW="1358900" imgH="1066800" progId="Equation.DSMT4">
                  <p:embed/>
                </p:oleObj>
              </mc:Choice>
              <mc:Fallback>
                <p:oleObj name="Equation" r:id="rId4" imgW="1358900" imgH="1066800" progId="Equation.DSMT4">
                  <p:embed/>
                  <p:pic>
                    <p:nvPicPr>
                      <p:cNvPr id="0" name="图片 321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575" y="2146176"/>
                        <a:ext cx="1362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 name="Object 6"/>
          <p:cNvGraphicFramePr>
            <a:graphicFrameLocks noChangeAspect="1"/>
          </p:cNvGraphicFramePr>
          <p:nvPr/>
        </p:nvGraphicFramePr>
        <p:xfrm>
          <a:off x="2397125" y="2069976"/>
          <a:ext cx="1406525" cy="1066800"/>
        </p:xfrm>
        <a:graphic>
          <a:graphicData uri="http://schemas.openxmlformats.org/presentationml/2006/ole">
            <mc:AlternateContent xmlns:mc="http://schemas.openxmlformats.org/markup-compatibility/2006">
              <mc:Choice xmlns:v="urn:schemas-microsoft-com:vml" Requires="v">
                <p:oleObj spid="_x0000_s65651" name="Equation" r:id="rId6" imgW="1409700" imgH="1066800" progId="Equation.3">
                  <p:embed/>
                </p:oleObj>
              </mc:Choice>
              <mc:Fallback>
                <p:oleObj name="Equation" r:id="rId6" imgW="1409700" imgH="1066800" progId="Equation.3">
                  <p:embed/>
                  <p:pic>
                    <p:nvPicPr>
                      <p:cNvPr id="0" name="图片 321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7125" y="2069976"/>
                        <a:ext cx="14065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 name="Object 7"/>
          <p:cNvGraphicFramePr>
            <a:graphicFrameLocks noChangeAspect="1"/>
          </p:cNvGraphicFramePr>
          <p:nvPr/>
        </p:nvGraphicFramePr>
        <p:xfrm>
          <a:off x="6378575" y="2070100"/>
          <a:ext cx="1749425" cy="1066800"/>
        </p:xfrm>
        <a:graphic>
          <a:graphicData uri="http://schemas.openxmlformats.org/presentationml/2006/ole">
            <mc:AlternateContent xmlns:mc="http://schemas.openxmlformats.org/markup-compatibility/2006">
              <mc:Choice xmlns:v="urn:schemas-microsoft-com:vml" Requires="v">
                <p:oleObj spid="_x0000_s65652" name="公式" r:id="rId8" imgW="42062400" imgH="25603200" progId="Equation.3">
                  <p:embed/>
                </p:oleObj>
              </mc:Choice>
              <mc:Fallback>
                <p:oleObj name="公式" r:id="rId8" imgW="42062400" imgH="25603200" progId="Equation.3">
                  <p:embed/>
                  <p:pic>
                    <p:nvPicPr>
                      <p:cNvPr id="0" name="图片 32183"/>
                      <p:cNvPicPr>
                        <a:picLocks noChangeAspect="1" noChangeArrowheads="1"/>
                      </p:cNvPicPr>
                      <p:nvPr/>
                    </p:nvPicPr>
                    <p:blipFill>
                      <a:blip r:embed="rId9"/>
                      <a:srcRect/>
                      <a:stretch>
                        <a:fillRect/>
                      </a:stretch>
                    </p:blipFill>
                    <p:spPr bwMode="auto">
                      <a:xfrm>
                        <a:off x="6378575" y="2070100"/>
                        <a:ext cx="17494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 name="Object 8"/>
          <p:cNvGraphicFramePr>
            <a:graphicFrameLocks noChangeAspect="1"/>
          </p:cNvGraphicFramePr>
          <p:nvPr/>
        </p:nvGraphicFramePr>
        <p:xfrm>
          <a:off x="4445000" y="2070100"/>
          <a:ext cx="1749425" cy="1066800"/>
        </p:xfrm>
        <a:graphic>
          <a:graphicData uri="http://schemas.openxmlformats.org/presentationml/2006/ole">
            <mc:AlternateContent xmlns:mc="http://schemas.openxmlformats.org/markup-compatibility/2006">
              <mc:Choice xmlns:v="urn:schemas-microsoft-com:vml" Requires="v">
                <p:oleObj spid="_x0000_s65653" name="公式" r:id="rId10" imgW="42062400" imgH="25603200" progId="Equation.3">
                  <p:embed/>
                </p:oleObj>
              </mc:Choice>
              <mc:Fallback>
                <p:oleObj name="公式" r:id="rId10" imgW="42062400" imgH="25603200" progId="Equation.3">
                  <p:embed/>
                  <p:pic>
                    <p:nvPicPr>
                      <p:cNvPr id="0" name="图片 32184"/>
                      <p:cNvPicPr>
                        <a:picLocks noChangeAspect="1" noChangeArrowheads="1"/>
                      </p:cNvPicPr>
                      <p:nvPr/>
                    </p:nvPicPr>
                    <p:blipFill>
                      <a:blip r:embed="rId11"/>
                      <a:srcRect/>
                      <a:stretch>
                        <a:fillRect/>
                      </a:stretch>
                    </p:blipFill>
                    <p:spPr bwMode="auto">
                      <a:xfrm>
                        <a:off x="4445000" y="2070100"/>
                        <a:ext cx="17494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 name="Object 9"/>
          <p:cNvGraphicFramePr>
            <a:graphicFrameLocks noChangeAspect="1"/>
          </p:cNvGraphicFramePr>
          <p:nvPr/>
        </p:nvGraphicFramePr>
        <p:xfrm>
          <a:off x="2987675" y="3789363"/>
          <a:ext cx="815975" cy="1143000"/>
        </p:xfrm>
        <a:graphic>
          <a:graphicData uri="http://schemas.openxmlformats.org/presentationml/2006/ole">
            <mc:AlternateContent xmlns:mc="http://schemas.openxmlformats.org/markup-compatibility/2006">
              <mc:Choice xmlns:v="urn:schemas-microsoft-com:vml" Requires="v">
                <p:oleObj spid="_x0000_s65654" name="Equation" r:id="rId12" imgW="508000" imgH="711200" progId="Equation.3">
                  <p:embed/>
                </p:oleObj>
              </mc:Choice>
              <mc:Fallback>
                <p:oleObj name="Equation" r:id="rId12" imgW="508000" imgH="711200" progId="Equation.3">
                  <p:embed/>
                  <p:pic>
                    <p:nvPicPr>
                      <p:cNvPr id="0" name="图片 3218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675" y="3789363"/>
                        <a:ext cx="815975"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 name="Object 10"/>
          <p:cNvGraphicFramePr>
            <a:graphicFrameLocks noChangeAspect="1"/>
          </p:cNvGraphicFramePr>
          <p:nvPr/>
        </p:nvGraphicFramePr>
        <p:xfrm>
          <a:off x="3033713" y="4953000"/>
          <a:ext cx="776287" cy="1143000"/>
        </p:xfrm>
        <a:graphic>
          <a:graphicData uri="http://schemas.openxmlformats.org/presentationml/2006/ole">
            <mc:AlternateContent xmlns:mc="http://schemas.openxmlformats.org/markup-compatibility/2006">
              <mc:Choice xmlns:v="urn:schemas-microsoft-com:vml" Requires="v">
                <p:oleObj spid="_x0000_s65655" name="Equation" r:id="rId14" imgW="482600" imgH="711200" progId="Equation.3">
                  <p:embed/>
                </p:oleObj>
              </mc:Choice>
              <mc:Fallback>
                <p:oleObj name="Equation" r:id="rId14" imgW="482600" imgH="711200" progId="Equation.3">
                  <p:embed/>
                  <p:pic>
                    <p:nvPicPr>
                      <p:cNvPr id="0" name="图片 3218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33713" y="4953000"/>
                        <a:ext cx="776287"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8" name="Group 11"/>
          <p:cNvGrpSpPr/>
          <p:nvPr/>
        </p:nvGrpSpPr>
        <p:grpSpPr bwMode="auto">
          <a:xfrm>
            <a:off x="3779838" y="3789363"/>
            <a:ext cx="636587" cy="2286000"/>
            <a:chOff x="2388" y="2400"/>
            <a:chExt cx="401" cy="1440"/>
          </a:xfrm>
        </p:grpSpPr>
        <p:graphicFrame>
          <p:nvGraphicFramePr>
            <p:cNvPr id="139" name="Object 12"/>
            <p:cNvGraphicFramePr>
              <a:graphicFrameLocks noChangeAspect="1"/>
            </p:cNvGraphicFramePr>
            <p:nvPr/>
          </p:nvGraphicFramePr>
          <p:xfrm>
            <a:off x="2532" y="3120"/>
            <a:ext cx="257" cy="720"/>
          </p:xfrm>
          <a:graphic>
            <a:graphicData uri="http://schemas.openxmlformats.org/presentationml/2006/ole">
              <mc:AlternateContent xmlns:mc="http://schemas.openxmlformats.org/markup-compatibility/2006">
                <mc:Choice xmlns:v="urn:schemas-microsoft-com:vml" Requires="v">
                  <p:oleObj spid="_x0000_s65656" name="Equation" r:id="rId16" imgW="254000" imgH="711200" progId="Equation.3">
                    <p:embed/>
                  </p:oleObj>
                </mc:Choice>
                <mc:Fallback>
                  <p:oleObj name="Equation" r:id="rId16" imgW="254000" imgH="711200" progId="Equation.3">
                    <p:embed/>
                    <p:pic>
                      <p:nvPicPr>
                        <p:cNvPr id="0" name="图片 32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32" y="3120"/>
                          <a:ext cx="257"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0" name="Group 13"/>
            <p:cNvGrpSpPr/>
            <p:nvPr/>
          </p:nvGrpSpPr>
          <p:grpSpPr bwMode="auto">
            <a:xfrm>
              <a:off x="2388" y="2400"/>
              <a:ext cx="401" cy="720"/>
              <a:chOff x="2388" y="2400"/>
              <a:chExt cx="401" cy="720"/>
            </a:xfrm>
          </p:grpSpPr>
          <p:graphicFrame>
            <p:nvGraphicFramePr>
              <p:cNvPr id="142" name="Object 14"/>
              <p:cNvGraphicFramePr>
                <a:graphicFrameLocks noChangeAspect="1"/>
              </p:cNvGraphicFramePr>
              <p:nvPr/>
            </p:nvGraphicFramePr>
            <p:xfrm>
              <a:off x="2532" y="2400"/>
              <a:ext cx="257" cy="720"/>
            </p:xfrm>
            <a:graphic>
              <a:graphicData uri="http://schemas.openxmlformats.org/presentationml/2006/ole">
                <mc:AlternateContent xmlns:mc="http://schemas.openxmlformats.org/markup-compatibility/2006">
                  <mc:Choice xmlns:v="urn:schemas-microsoft-com:vml" Requires="v">
                    <p:oleObj spid="_x0000_s65657" name="Equation" r:id="rId18" imgW="254000" imgH="711200" progId="Equation.3">
                      <p:embed/>
                    </p:oleObj>
                  </mc:Choice>
                  <mc:Fallback>
                    <p:oleObj name="Equation" r:id="rId18" imgW="254000" imgH="711200" progId="Equation.3">
                      <p:embed/>
                      <p:pic>
                        <p:nvPicPr>
                          <p:cNvPr id="0" name="图片 3218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32" y="2400"/>
                            <a:ext cx="257"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 name="Line 15"/>
              <p:cNvSpPr>
                <a:spLocks noChangeShapeType="1"/>
              </p:cNvSpPr>
              <p:nvPr/>
            </p:nvSpPr>
            <p:spPr bwMode="auto">
              <a:xfrm>
                <a:off x="2388" y="2736"/>
                <a:ext cx="144" cy="0"/>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1" name="Line 16"/>
            <p:cNvSpPr>
              <a:spLocks noChangeShapeType="1"/>
            </p:cNvSpPr>
            <p:nvPr/>
          </p:nvSpPr>
          <p:spPr bwMode="auto">
            <a:xfrm>
              <a:off x="2388" y="3456"/>
              <a:ext cx="144" cy="0"/>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44" name="Group 17"/>
          <p:cNvGrpSpPr/>
          <p:nvPr/>
        </p:nvGrpSpPr>
        <p:grpSpPr bwMode="auto">
          <a:xfrm>
            <a:off x="4400550" y="3810000"/>
            <a:ext cx="758825" cy="2286000"/>
            <a:chOff x="2772" y="2400"/>
            <a:chExt cx="478" cy="1440"/>
          </a:xfrm>
        </p:grpSpPr>
        <p:graphicFrame>
          <p:nvGraphicFramePr>
            <p:cNvPr id="145" name="Object 18"/>
            <p:cNvGraphicFramePr>
              <a:graphicFrameLocks noChangeAspect="1"/>
            </p:cNvGraphicFramePr>
            <p:nvPr/>
          </p:nvGraphicFramePr>
          <p:xfrm>
            <a:off x="2916" y="3120"/>
            <a:ext cx="334" cy="720"/>
          </p:xfrm>
          <a:graphic>
            <a:graphicData uri="http://schemas.openxmlformats.org/presentationml/2006/ole">
              <mc:AlternateContent xmlns:mc="http://schemas.openxmlformats.org/markup-compatibility/2006">
                <mc:Choice xmlns:v="urn:schemas-microsoft-com:vml" Requires="v">
                  <p:oleObj spid="_x0000_s65658" name="Equation" r:id="rId20" imgW="330200" imgH="711200" progId="Equation.3">
                    <p:embed/>
                  </p:oleObj>
                </mc:Choice>
                <mc:Fallback>
                  <p:oleObj name="Equation" r:id="rId20" imgW="330200" imgH="711200" progId="Equation.3">
                    <p:embed/>
                    <p:pic>
                      <p:nvPicPr>
                        <p:cNvPr id="0" name="图片 3218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6" y="3120"/>
                          <a:ext cx="334"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6" name="Group 19"/>
            <p:cNvGrpSpPr/>
            <p:nvPr/>
          </p:nvGrpSpPr>
          <p:grpSpPr bwMode="auto">
            <a:xfrm>
              <a:off x="2772" y="2400"/>
              <a:ext cx="478" cy="720"/>
              <a:chOff x="2772" y="2400"/>
              <a:chExt cx="478" cy="720"/>
            </a:xfrm>
          </p:grpSpPr>
          <p:graphicFrame>
            <p:nvGraphicFramePr>
              <p:cNvPr id="148" name="Object 20"/>
              <p:cNvGraphicFramePr>
                <a:graphicFrameLocks noChangeAspect="1"/>
              </p:cNvGraphicFramePr>
              <p:nvPr/>
            </p:nvGraphicFramePr>
            <p:xfrm>
              <a:off x="2916" y="2400"/>
              <a:ext cx="334" cy="720"/>
            </p:xfrm>
            <a:graphic>
              <a:graphicData uri="http://schemas.openxmlformats.org/presentationml/2006/ole">
                <mc:AlternateContent xmlns:mc="http://schemas.openxmlformats.org/markup-compatibility/2006">
                  <mc:Choice xmlns:v="urn:schemas-microsoft-com:vml" Requires="v">
                    <p:oleObj spid="_x0000_s65659" name="Equation" r:id="rId22" imgW="330200" imgH="711200" progId="Equation.3">
                      <p:embed/>
                    </p:oleObj>
                  </mc:Choice>
                  <mc:Fallback>
                    <p:oleObj name="Equation" r:id="rId22" imgW="330200" imgH="711200" progId="Equation.3">
                      <p:embed/>
                      <p:pic>
                        <p:nvPicPr>
                          <p:cNvPr id="0" name="图片 3219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16" y="2400"/>
                            <a:ext cx="334"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 name="Line 21"/>
              <p:cNvSpPr>
                <a:spLocks noChangeShapeType="1"/>
              </p:cNvSpPr>
              <p:nvPr/>
            </p:nvSpPr>
            <p:spPr bwMode="auto">
              <a:xfrm>
                <a:off x="2772" y="2736"/>
                <a:ext cx="144" cy="0"/>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7" name="Line 22"/>
            <p:cNvSpPr>
              <a:spLocks noChangeShapeType="1"/>
            </p:cNvSpPr>
            <p:nvPr/>
          </p:nvSpPr>
          <p:spPr bwMode="auto">
            <a:xfrm>
              <a:off x="2772" y="3456"/>
              <a:ext cx="144" cy="0"/>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50" name="Group 23"/>
          <p:cNvGrpSpPr/>
          <p:nvPr/>
        </p:nvGrpSpPr>
        <p:grpSpPr bwMode="auto">
          <a:xfrm>
            <a:off x="5162550" y="3810000"/>
            <a:ext cx="862013" cy="2286000"/>
            <a:chOff x="3252" y="2400"/>
            <a:chExt cx="543" cy="1440"/>
          </a:xfrm>
        </p:grpSpPr>
        <p:graphicFrame>
          <p:nvGraphicFramePr>
            <p:cNvPr id="151" name="Object 24"/>
            <p:cNvGraphicFramePr>
              <a:graphicFrameLocks noChangeAspect="1"/>
            </p:cNvGraphicFramePr>
            <p:nvPr/>
          </p:nvGraphicFramePr>
          <p:xfrm>
            <a:off x="3396" y="3120"/>
            <a:ext cx="399" cy="720"/>
          </p:xfrm>
          <a:graphic>
            <a:graphicData uri="http://schemas.openxmlformats.org/presentationml/2006/ole">
              <mc:AlternateContent xmlns:mc="http://schemas.openxmlformats.org/markup-compatibility/2006">
                <mc:Choice xmlns:v="urn:schemas-microsoft-com:vml" Requires="v">
                  <p:oleObj spid="_x0000_s65660" name="Equation" r:id="rId24" imgW="393700" imgH="711200" progId="Equation.3">
                    <p:embed/>
                  </p:oleObj>
                </mc:Choice>
                <mc:Fallback>
                  <p:oleObj name="Equation" r:id="rId24" imgW="393700" imgH="711200" progId="Equation.3">
                    <p:embed/>
                    <p:pic>
                      <p:nvPicPr>
                        <p:cNvPr id="0" name="图片 3219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96" y="3120"/>
                          <a:ext cx="399"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2" name="Object 25"/>
            <p:cNvGraphicFramePr>
              <a:graphicFrameLocks noChangeAspect="1"/>
            </p:cNvGraphicFramePr>
            <p:nvPr/>
          </p:nvGraphicFramePr>
          <p:xfrm>
            <a:off x="3396" y="2400"/>
            <a:ext cx="399" cy="720"/>
          </p:xfrm>
          <a:graphic>
            <a:graphicData uri="http://schemas.openxmlformats.org/presentationml/2006/ole">
              <mc:AlternateContent xmlns:mc="http://schemas.openxmlformats.org/markup-compatibility/2006">
                <mc:Choice xmlns:v="urn:schemas-microsoft-com:vml" Requires="v">
                  <p:oleObj spid="_x0000_s65661" name="Equation" r:id="rId26" imgW="393700" imgH="711200" progId="Equation.3">
                    <p:embed/>
                  </p:oleObj>
                </mc:Choice>
                <mc:Fallback>
                  <p:oleObj name="Equation" r:id="rId26" imgW="393700" imgH="711200" progId="Equation.3">
                    <p:embed/>
                    <p:pic>
                      <p:nvPicPr>
                        <p:cNvPr id="0" name="图片 3219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96" y="2400"/>
                          <a:ext cx="399"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 name="Line 26"/>
            <p:cNvSpPr>
              <a:spLocks noChangeShapeType="1"/>
            </p:cNvSpPr>
            <p:nvPr/>
          </p:nvSpPr>
          <p:spPr bwMode="auto">
            <a:xfrm>
              <a:off x="3252" y="2736"/>
              <a:ext cx="144" cy="0"/>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4" name="Line 27"/>
            <p:cNvSpPr>
              <a:spLocks noChangeShapeType="1"/>
            </p:cNvSpPr>
            <p:nvPr/>
          </p:nvSpPr>
          <p:spPr bwMode="auto">
            <a:xfrm>
              <a:off x="3252" y="3456"/>
              <a:ext cx="144" cy="0"/>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55" name="Group 28"/>
          <p:cNvGrpSpPr/>
          <p:nvPr/>
        </p:nvGrpSpPr>
        <p:grpSpPr bwMode="auto">
          <a:xfrm>
            <a:off x="6000750" y="3810000"/>
            <a:ext cx="1257300" cy="2286000"/>
            <a:chOff x="3780" y="2400"/>
            <a:chExt cx="792" cy="1440"/>
          </a:xfrm>
        </p:grpSpPr>
        <p:graphicFrame>
          <p:nvGraphicFramePr>
            <p:cNvPr id="156" name="Object 29"/>
            <p:cNvGraphicFramePr>
              <a:graphicFrameLocks noChangeAspect="1"/>
            </p:cNvGraphicFramePr>
            <p:nvPr/>
          </p:nvGraphicFramePr>
          <p:xfrm>
            <a:off x="4068" y="3152"/>
            <a:ext cx="493" cy="688"/>
          </p:xfrm>
          <a:graphic>
            <a:graphicData uri="http://schemas.openxmlformats.org/presentationml/2006/ole">
              <mc:AlternateContent xmlns:mc="http://schemas.openxmlformats.org/markup-compatibility/2006">
                <mc:Choice xmlns:v="urn:schemas-microsoft-com:vml" Requires="v">
                  <p:oleObj spid="_x0000_s65662" name="Equation" r:id="rId28" imgW="546100" imgH="761365" progId="Equation.DSMT4">
                    <p:embed/>
                  </p:oleObj>
                </mc:Choice>
                <mc:Fallback>
                  <p:oleObj name="Equation" r:id="rId28" imgW="546100" imgH="761365" progId="Equation.DSMT4">
                    <p:embed/>
                    <p:pic>
                      <p:nvPicPr>
                        <p:cNvPr id="0" name="图片 3219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068" y="3152"/>
                          <a:ext cx="493" cy="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 name="Object 30"/>
            <p:cNvGraphicFramePr>
              <a:graphicFrameLocks noChangeAspect="1"/>
            </p:cNvGraphicFramePr>
            <p:nvPr/>
          </p:nvGraphicFramePr>
          <p:xfrm>
            <a:off x="4068" y="2400"/>
            <a:ext cx="504" cy="672"/>
          </p:xfrm>
          <a:graphic>
            <a:graphicData uri="http://schemas.openxmlformats.org/presentationml/2006/ole">
              <mc:AlternateContent xmlns:mc="http://schemas.openxmlformats.org/markup-compatibility/2006">
                <mc:Choice xmlns:v="urn:schemas-microsoft-com:vml" Requires="v">
                  <p:oleObj spid="_x0000_s65663" name="Equation" r:id="rId30" imgW="571500" imgH="761365" progId="Equation.3">
                    <p:embed/>
                  </p:oleObj>
                </mc:Choice>
                <mc:Fallback>
                  <p:oleObj name="Equation" r:id="rId30" imgW="571500" imgH="761365" progId="Equation.3">
                    <p:embed/>
                    <p:pic>
                      <p:nvPicPr>
                        <p:cNvPr id="0" name="图片 3219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068" y="2400"/>
                          <a:ext cx="504"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8" name="Line 31"/>
            <p:cNvSpPr>
              <a:spLocks noChangeShapeType="1"/>
            </p:cNvSpPr>
            <p:nvPr/>
          </p:nvSpPr>
          <p:spPr bwMode="auto">
            <a:xfrm>
              <a:off x="3780" y="2735"/>
              <a:ext cx="288" cy="1"/>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9" name="Line 32"/>
            <p:cNvSpPr>
              <a:spLocks noChangeShapeType="1"/>
            </p:cNvSpPr>
            <p:nvPr/>
          </p:nvSpPr>
          <p:spPr bwMode="auto">
            <a:xfrm>
              <a:off x="3780" y="3456"/>
              <a:ext cx="288" cy="1"/>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60" name="Text Box 33"/>
          <p:cNvSpPr txBox="1">
            <a:spLocks noChangeArrowheads="1"/>
          </p:cNvSpPr>
          <p:nvPr/>
        </p:nvSpPr>
        <p:spPr bwMode="auto">
          <a:xfrm>
            <a:off x="1619672" y="3200400"/>
            <a:ext cx="548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0" marR="0" lvl="0" indent="0" defTabSz="914400" eaLnBrk="1" latinLnBrk="0" hangingPunct="1">
              <a:spcBef>
                <a:spcPct val="50000"/>
              </a:spcBef>
              <a:spcAft>
                <a:spcPts val="0"/>
              </a:spcAft>
              <a:buClrTx/>
              <a:buSzTx/>
              <a:buFontTx/>
              <a:buNone/>
              <a:defRPr/>
            </a:pPr>
            <a:r>
              <a:rPr kumimoji="0" lang="en-US" altLang="zh-CN" sz="2000" b="0" i="0" u="none" strike="noStrike" kern="0" cap="none" spc="0" normalizeH="0" baseline="0" noProof="0" dirty="0">
                <a:ln>
                  <a:noFill/>
                </a:ln>
                <a:solidFill>
                  <a:srgbClr val="CC99FF"/>
                </a:solidFill>
                <a:effectLst/>
                <a:uLnTx/>
                <a:uFillTx/>
                <a:latin typeface="Tahoma" pitchFamily="34" charset="0"/>
                <a:ea typeface="宋体" charset="-122"/>
                <a:cs typeface="Arial" charset="0"/>
              </a:rPr>
              <a:t>Iteration  0      1       2        3    …     </a:t>
            </a:r>
          </a:p>
        </p:txBody>
      </p:sp>
      <p:sp>
        <p:nvSpPr>
          <p:cNvPr id="161" name="Rectangle 34"/>
          <p:cNvSpPr>
            <a:spLocks noChangeArrowheads="1"/>
          </p:cNvSpPr>
          <p:nvPr/>
        </p:nvSpPr>
        <p:spPr bwMode="auto">
          <a:xfrm>
            <a:off x="7207845" y="3160713"/>
            <a:ext cx="2444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latinLnBrk="0" hangingPunct="1">
              <a:spcBef>
                <a:spcPts val="0"/>
              </a:spcBef>
              <a:spcAft>
                <a:spcPts val="0"/>
              </a:spcAft>
              <a:buClrTx/>
              <a:buSzTx/>
              <a:buFontTx/>
              <a:buNone/>
              <a:defRPr/>
            </a:pPr>
            <a:r>
              <a:rPr kumimoji="0" lang="en-US" altLang="zh-CN" sz="2700" b="0" i="0" u="none" strike="noStrike" kern="0" cap="none" spc="0" normalizeH="0" baseline="0" noProof="0" dirty="0">
                <a:ln>
                  <a:noFill/>
                </a:ln>
                <a:solidFill>
                  <a:srgbClr val="CC99FF"/>
                </a:solidFill>
                <a:effectLst/>
                <a:uLnTx/>
                <a:uFillTx/>
                <a:latin typeface="Symbol" pitchFamily="18" charset="2"/>
                <a:cs typeface="Arial" charset="0"/>
              </a:rPr>
              <a:t>¥</a:t>
            </a:r>
          </a:p>
        </p:txBody>
      </p:sp>
      <p:sp>
        <p:nvSpPr>
          <p:cNvPr id="162" name="Oval 35"/>
          <p:cNvSpPr>
            <a:spLocks noChangeArrowheads="1"/>
          </p:cNvSpPr>
          <p:nvPr/>
        </p:nvSpPr>
        <p:spPr bwMode="auto">
          <a:xfrm>
            <a:off x="1447800" y="4419600"/>
            <a:ext cx="381000" cy="381000"/>
          </a:xfrm>
          <a:prstGeom prst="ellipse">
            <a:avLst/>
          </a:prstGeom>
          <a:solidFill>
            <a:srgbClr val="EDFAD2"/>
          </a:solidFill>
          <a:ln w="9525">
            <a:solidFill>
              <a:srgbClr val="006699"/>
            </a:solidFill>
            <a:miter lim="800000"/>
          </a:ln>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3" name="Oval 36"/>
          <p:cNvSpPr>
            <a:spLocks noChangeArrowheads="1"/>
          </p:cNvSpPr>
          <p:nvPr/>
        </p:nvSpPr>
        <p:spPr bwMode="auto">
          <a:xfrm>
            <a:off x="2133600" y="5410200"/>
            <a:ext cx="381000" cy="381000"/>
          </a:xfrm>
          <a:prstGeom prst="ellipse">
            <a:avLst/>
          </a:prstGeom>
          <a:solidFill>
            <a:srgbClr val="EDFAD2"/>
          </a:solidFill>
          <a:ln w="9525">
            <a:solidFill>
              <a:srgbClr val="006699"/>
            </a:solidFill>
            <a:miter lim="800000"/>
          </a:ln>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Oval 37"/>
          <p:cNvSpPr>
            <a:spLocks noChangeArrowheads="1"/>
          </p:cNvSpPr>
          <p:nvPr/>
        </p:nvSpPr>
        <p:spPr bwMode="auto">
          <a:xfrm>
            <a:off x="838200" y="5410200"/>
            <a:ext cx="381000" cy="381000"/>
          </a:xfrm>
          <a:prstGeom prst="ellipse">
            <a:avLst/>
          </a:prstGeom>
          <a:solidFill>
            <a:srgbClr val="EDFAD2"/>
          </a:solidFill>
          <a:ln w="9525">
            <a:solidFill>
              <a:srgbClr val="006699"/>
            </a:solidFill>
            <a:miter lim="800000"/>
          </a:ln>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165" name="AutoShape 38"/>
          <p:cNvCxnSpPr>
            <a:cxnSpLocks noChangeShapeType="1"/>
            <a:stCxn id="162" idx="2"/>
            <a:endCxn id="164" idx="1"/>
          </p:cNvCxnSpPr>
          <p:nvPr/>
        </p:nvCxnSpPr>
        <p:spPr bwMode="auto">
          <a:xfrm rot="10800000" flipV="1">
            <a:off x="893763" y="4610100"/>
            <a:ext cx="554037" cy="855663"/>
          </a:xfrm>
          <a:prstGeom prst="curvedConnector2">
            <a:avLst/>
          </a:prstGeom>
          <a:noFill/>
          <a:ln w="9525">
            <a:solidFill>
              <a:srgbClr val="006699"/>
            </a:solidFill>
            <a:miter lim="800000"/>
            <a:headEnd type="triangle" w="med" len="med"/>
          </a:ln>
          <a:extLst>
            <a:ext uri="{909E8E84-426E-40DD-AFC4-6F175D3DCCD1}">
              <a14:hiddenFill xmlns:a14="http://schemas.microsoft.com/office/drawing/2010/main">
                <a:noFill/>
              </a14:hiddenFill>
            </a:ext>
          </a:extLst>
        </p:spPr>
      </p:cxnSp>
      <p:sp>
        <p:nvSpPr>
          <p:cNvPr id="166" name="Line 39"/>
          <p:cNvSpPr>
            <a:spLocks noChangeShapeType="1"/>
          </p:cNvSpPr>
          <p:nvPr/>
        </p:nvSpPr>
        <p:spPr bwMode="auto">
          <a:xfrm flipH="1">
            <a:off x="1143000" y="4800600"/>
            <a:ext cx="381000" cy="685800"/>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7" name="Line 40"/>
          <p:cNvSpPr>
            <a:spLocks noChangeShapeType="1"/>
          </p:cNvSpPr>
          <p:nvPr/>
        </p:nvSpPr>
        <p:spPr bwMode="auto">
          <a:xfrm>
            <a:off x="1828800" y="4724400"/>
            <a:ext cx="457200" cy="685800"/>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8" name="Line 41"/>
          <p:cNvSpPr>
            <a:spLocks noChangeShapeType="1"/>
          </p:cNvSpPr>
          <p:nvPr/>
        </p:nvSpPr>
        <p:spPr bwMode="auto">
          <a:xfrm flipH="1">
            <a:off x="1219200" y="5562600"/>
            <a:ext cx="914400" cy="0"/>
          </a:xfrm>
          <a:prstGeom prst="line">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169" name="AutoShape 42"/>
          <p:cNvCxnSpPr>
            <a:cxnSpLocks noChangeShapeType="1"/>
          </p:cNvCxnSpPr>
          <p:nvPr/>
        </p:nvCxnSpPr>
        <p:spPr bwMode="auto">
          <a:xfrm rot="5400000" flipV="1">
            <a:off x="1658144" y="4361656"/>
            <a:ext cx="1588" cy="269875"/>
          </a:xfrm>
          <a:prstGeom prst="curvedConnector3">
            <a:avLst>
              <a:gd name="adj1" fmla="val -44800014"/>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cxnSp>
      <p:cxnSp>
        <p:nvCxnSpPr>
          <p:cNvPr id="170" name="AutoShape 43"/>
          <p:cNvCxnSpPr>
            <a:cxnSpLocks noChangeShapeType="1"/>
            <a:stCxn id="164" idx="5"/>
            <a:endCxn id="163" idx="3"/>
          </p:cNvCxnSpPr>
          <p:nvPr/>
        </p:nvCxnSpPr>
        <p:spPr bwMode="auto">
          <a:xfrm rot="16200000" flipH="1">
            <a:off x="1675607" y="5223669"/>
            <a:ext cx="1587" cy="1025525"/>
          </a:xfrm>
          <a:prstGeom prst="curvedConnector3">
            <a:avLst>
              <a:gd name="adj1" fmla="val 17900009"/>
            </a:avLst>
          </a:prstGeom>
          <a:noFill/>
          <a:ln w="9525">
            <a:solidFill>
              <a:srgbClr val="006699"/>
            </a:solidFill>
            <a:miter lim="800000"/>
            <a:tailEnd type="triangle" w="med" len="med"/>
          </a:ln>
          <a:extLst>
            <a:ext uri="{909E8E84-426E-40DD-AFC4-6F175D3DCCD1}">
              <a14:hiddenFill xmlns:a14="http://schemas.microsoft.com/office/drawing/2010/main">
                <a:noFill/>
              </a14:hiddenFill>
            </a:ext>
          </a:extLst>
        </p:spPr>
      </p:cxnSp>
      <p:sp>
        <p:nvSpPr>
          <p:cNvPr id="171" name="Text Box 44"/>
          <p:cNvSpPr txBox="1">
            <a:spLocks noChangeArrowheads="1"/>
          </p:cNvSpPr>
          <p:nvPr/>
        </p:nvSpPr>
        <p:spPr bwMode="auto">
          <a:xfrm>
            <a:off x="1524000" y="44196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400" b="1">
                <a:latin typeface="Tahoma" pitchFamily="34" charset="0"/>
                <a:cs typeface="Arial" charset="0"/>
              </a:rPr>
              <a:t>X</a:t>
            </a:r>
          </a:p>
        </p:txBody>
      </p:sp>
      <p:sp>
        <p:nvSpPr>
          <p:cNvPr id="172" name="Text Box 45"/>
          <p:cNvSpPr txBox="1">
            <a:spLocks noChangeArrowheads="1"/>
          </p:cNvSpPr>
          <p:nvPr/>
        </p:nvSpPr>
        <p:spPr bwMode="auto">
          <a:xfrm>
            <a:off x="2209800" y="54102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400" b="1">
                <a:latin typeface="Tahoma" pitchFamily="34" charset="0"/>
                <a:cs typeface="Arial" charset="0"/>
              </a:rPr>
              <a:t>Y</a:t>
            </a:r>
          </a:p>
        </p:txBody>
      </p:sp>
      <p:sp>
        <p:nvSpPr>
          <p:cNvPr id="173" name="Text Box 46"/>
          <p:cNvSpPr txBox="1">
            <a:spLocks noChangeArrowheads="1"/>
          </p:cNvSpPr>
          <p:nvPr/>
        </p:nvSpPr>
        <p:spPr bwMode="auto">
          <a:xfrm>
            <a:off x="914400" y="54102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400" b="1">
                <a:latin typeface="Tahoma" pitchFamily="34" charset="0"/>
                <a:cs typeface="Arial" charset="0"/>
              </a:rPr>
              <a:t>Z</a:t>
            </a:r>
          </a:p>
        </p:txBody>
      </p:sp>
      <p:grpSp>
        <p:nvGrpSpPr>
          <p:cNvPr id="174" name="Group 47"/>
          <p:cNvGrpSpPr/>
          <p:nvPr/>
        </p:nvGrpSpPr>
        <p:grpSpPr bwMode="auto">
          <a:xfrm>
            <a:off x="6588125" y="3789363"/>
            <a:ext cx="2133600" cy="1765300"/>
            <a:chOff x="4128" y="2400"/>
            <a:chExt cx="1344" cy="1112"/>
          </a:xfrm>
        </p:grpSpPr>
        <p:sp>
          <p:nvSpPr>
            <p:cNvPr id="175" name="Rectangle 48"/>
            <p:cNvSpPr>
              <a:spLocks noChangeArrowheads="1"/>
            </p:cNvSpPr>
            <p:nvPr/>
          </p:nvSpPr>
          <p:spPr bwMode="auto">
            <a:xfrm>
              <a:off x="4128" y="2400"/>
              <a:ext cx="384" cy="192"/>
            </a:xfrm>
            <a:prstGeom prst="rect">
              <a:avLst/>
            </a:prstGeom>
            <a:noFill/>
            <a:ln w="9525">
              <a:solidFill>
                <a:srgbClr val="008000"/>
              </a:solidFill>
              <a:prstDash val="sysDot"/>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6" name="Rectangle 49"/>
            <p:cNvSpPr>
              <a:spLocks noChangeArrowheads="1"/>
            </p:cNvSpPr>
            <p:nvPr/>
          </p:nvSpPr>
          <p:spPr bwMode="auto">
            <a:xfrm>
              <a:off x="4176" y="3196"/>
              <a:ext cx="288" cy="182"/>
            </a:xfrm>
            <a:prstGeom prst="rect">
              <a:avLst/>
            </a:prstGeom>
            <a:noFill/>
            <a:ln w="9525">
              <a:solidFill>
                <a:srgbClr val="008000"/>
              </a:solidFill>
              <a:prstDash val="sysDot"/>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7" name="Line 50"/>
            <p:cNvSpPr>
              <a:spLocks noChangeShapeType="1"/>
            </p:cNvSpPr>
            <p:nvPr/>
          </p:nvSpPr>
          <p:spPr bwMode="auto">
            <a:xfrm>
              <a:off x="4512" y="2496"/>
              <a:ext cx="240" cy="0"/>
            </a:xfrm>
            <a:prstGeom prst="line">
              <a:avLst/>
            </a:prstGeom>
            <a:noFill/>
            <a:ln w="9525">
              <a:solidFill>
                <a:srgbClr val="008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9" name="Text Box 52"/>
            <p:cNvSpPr txBox="1">
              <a:spLocks noChangeArrowheads="1"/>
            </p:cNvSpPr>
            <p:nvPr/>
          </p:nvSpPr>
          <p:spPr bwMode="auto">
            <a:xfrm>
              <a:off x="4656" y="2400"/>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0" marR="0" lvl="0" indent="0" algn="ctr" defTabSz="914400" eaLnBrk="1" latinLnBrk="0" hangingPunct="1">
                <a:spcBef>
                  <a:spcPct val="50000"/>
                </a:spcBef>
                <a:spcAft>
                  <a:spcPts val="0"/>
                </a:spcAft>
                <a:buClrTx/>
                <a:buSzTx/>
                <a:buFontTx/>
                <a:buNone/>
                <a:defRPr/>
              </a:pPr>
              <a:r>
                <a:rPr kumimoji="0" lang="en-US" altLang="zh-CN" sz="1400" b="0" i="0" u="none" strike="noStrike" kern="0" cap="none" spc="0" normalizeH="0" baseline="0" noProof="0">
                  <a:ln>
                    <a:noFill/>
                  </a:ln>
                  <a:solidFill>
                    <a:srgbClr val="CC99FF"/>
                  </a:solidFill>
                  <a:effectLst/>
                  <a:uLnTx/>
                  <a:uFillTx/>
                  <a:latin typeface="Tahoma" pitchFamily="34" charset="0"/>
                  <a:ea typeface="宋体" charset="-122"/>
                  <a:cs typeface="Arial" charset="0"/>
                </a:rPr>
                <a:t>X is the best hub</a:t>
              </a:r>
            </a:p>
          </p:txBody>
        </p:sp>
        <p:sp>
          <p:nvSpPr>
            <p:cNvPr id="180" name="Text Box 53"/>
            <p:cNvSpPr txBox="1">
              <a:spLocks noChangeArrowheads="1"/>
            </p:cNvSpPr>
            <p:nvPr/>
          </p:nvSpPr>
          <p:spPr bwMode="auto">
            <a:xfrm>
              <a:off x="4560" y="3186"/>
              <a:ext cx="76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0" marR="0" lvl="0" indent="0" algn="ctr" defTabSz="914400" eaLnBrk="1" latinLnBrk="0" hangingPunct="1">
                <a:spcBef>
                  <a:spcPct val="50000"/>
                </a:spcBef>
                <a:spcAft>
                  <a:spcPts val="0"/>
                </a:spcAft>
                <a:buClrTx/>
                <a:buSzTx/>
                <a:buFontTx/>
                <a:buNone/>
                <a:defRPr/>
              </a:pPr>
              <a:r>
                <a:rPr kumimoji="0" lang="en-US" altLang="zh-CN" sz="1400" b="0" i="0" u="none" strike="noStrike" kern="0" cap="none" spc="0" normalizeH="0" baseline="0" noProof="0" dirty="0">
                  <a:ln>
                    <a:noFill/>
                  </a:ln>
                  <a:solidFill>
                    <a:srgbClr val="CC99FF"/>
                  </a:solidFill>
                  <a:effectLst/>
                  <a:uLnTx/>
                  <a:uFillTx/>
                  <a:latin typeface="Tahoma" pitchFamily="34" charset="0"/>
                  <a:ea typeface="宋体" charset="-122"/>
                  <a:cs typeface="Arial" charset="0"/>
                </a:rPr>
                <a:t>       is most authoritative</a:t>
              </a:r>
            </a:p>
          </p:txBody>
        </p:sp>
      </p:grpSp>
      <p:sp>
        <p:nvSpPr>
          <p:cNvPr id="54" name="矩形 53"/>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dissolv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dissolve">
                                      <p:cBhvr>
                                        <p:cTn id="12" dur="5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0"/>
                                        </p:tgtEl>
                                        <p:attrNameLst>
                                          <p:attrName>style.visibility</p:attrName>
                                        </p:attrNameLst>
                                      </p:cBhvr>
                                      <p:to>
                                        <p:strVal val="visible"/>
                                      </p:to>
                                    </p:set>
                                    <p:animEffect transition="in" filter="dissolve">
                                      <p:cBhvr>
                                        <p:cTn id="17" dur="500"/>
                                        <p:tgtEl>
                                          <p:spTgt spid="15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Effect transition="in" filter="dissolve">
                                      <p:cBhvr>
                                        <p:cTn id="22" dur="500"/>
                                        <p:tgtEl>
                                          <p:spTgt spid="15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dissolve">
                                      <p:cBhvr>
                                        <p:cTn id="27"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
          <p:cNvSpPr txBox="1">
            <a:spLocks noChangeArrowheads="1"/>
          </p:cNvSpPr>
          <p:nvPr/>
        </p:nvSpPr>
        <p:spPr bwMode="auto">
          <a:xfrm>
            <a:off x="179512" y="1178159"/>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spcBef>
                <a:spcPts val="600"/>
              </a:spcBef>
              <a:buClr>
                <a:srgbClr val="FF0000"/>
              </a:buClr>
              <a:buFont typeface="Wingdings" pitchFamily="2" charset="2"/>
              <a:buChar char="n"/>
              <a:defRPr/>
            </a:pP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超链接分析的基本假设</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Tx/>
              <a:buFont typeface="Wingdings" pitchFamily="2" charset="2"/>
              <a:buChar char="ü"/>
            </a:pPr>
            <a:r>
              <a:rPr lang="zh-CN" altLang="en-US" sz="2400" dirty="0">
                <a:solidFill>
                  <a:srgbClr val="1557AE"/>
                </a:solidFill>
                <a:latin typeface="Times New Roman" pitchFamily="18" charset="0"/>
              </a:rPr>
              <a:t>假设</a:t>
            </a:r>
            <a:r>
              <a:rPr lang="en-US" altLang="zh-CN" sz="2400" dirty="0">
                <a:solidFill>
                  <a:srgbClr val="1557AE"/>
                </a:solidFill>
                <a:latin typeface="Times New Roman" pitchFamily="18" charset="0"/>
              </a:rPr>
              <a:t>1 : </a:t>
            </a:r>
            <a:r>
              <a:rPr lang="zh-CN" altLang="en-US" sz="2400" dirty="0">
                <a:latin typeface="Times New Roman" pitchFamily="18" charset="0"/>
              </a:rPr>
              <a:t>从</a:t>
            </a:r>
            <a:r>
              <a:rPr lang="en-US" altLang="zh-CN" sz="2400" dirty="0">
                <a:latin typeface="Times New Roman" pitchFamily="18" charset="0"/>
              </a:rPr>
              <a:t>Web </a:t>
            </a:r>
            <a:r>
              <a:rPr lang="zh-CN" altLang="en-US" sz="2400" dirty="0">
                <a:latin typeface="Times New Roman" pitchFamily="18" charset="0"/>
              </a:rPr>
              <a:t>网页</a:t>
            </a:r>
            <a:r>
              <a:rPr lang="en-US" altLang="zh-CN" sz="2400" dirty="0">
                <a:latin typeface="Times New Roman" pitchFamily="18" charset="0"/>
              </a:rPr>
              <a:t>A </a:t>
            </a:r>
            <a:r>
              <a:rPr lang="zh-CN" altLang="en-US" sz="2400" dirty="0">
                <a:latin typeface="Times New Roman" pitchFamily="18" charset="0"/>
              </a:rPr>
              <a:t>指向网页</a:t>
            </a:r>
            <a:r>
              <a:rPr lang="en-US" altLang="zh-CN" sz="2400" dirty="0">
                <a:latin typeface="Times New Roman" pitchFamily="18" charset="0"/>
              </a:rPr>
              <a:t>B </a:t>
            </a:r>
            <a:r>
              <a:rPr lang="zh-CN" altLang="en-US" sz="2400" dirty="0">
                <a:latin typeface="Times New Roman" pitchFamily="18" charset="0"/>
              </a:rPr>
              <a:t>的超链接是网页</a:t>
            </a:r>
            <a:r>
              <a:rPr lang="en-US" altLang="zh-CN" sz="2400" dirty="0">
                <a:latin typeface="Times New Roman" pitchFamily="18" charset="0"/>
              </a:rPr>
              <a:t>A</a:t>
            </a:r>
            <a:r>
              <a:rPr lang="zh-CN" altLang="en-US" sz="2400" dirty="0">
                <a:latin typeface="Times New Roman" pitchFamily="18" charset="0"/>
              </a:rPr>
              <a:t>对网页</a:t>
            </a:r>
            <a:r>
              <a:rPr lang="en-US" altLang="zh-CN" sz="2400" dirty="0">
                <a:latin typeface="Times New Roman" pitchFamily="18" charset="0"/>
              </a:rPr>
              <a:t>B </a:t>
            </a:r>
            <a:r>
              <a:rPr lang="zh-CN" altLang="en-US" sz="2400" dirty="0">
                <a:latin typeface="Times New Roman" pitchFamily="18" charset="0"/>
              </a:rPr>
              <a:t>的推荐。</a:t>
            </a:r>
          </a:p>
          <a:p>
            <a:pPr lvl="1" eaLnBrk="1" hangingPunct="1">
              <a:lnSpc>
                <a:spcPct val="120000"/>
              </a:lnSpc>
              <a:spcBef>
                <a:spcPts val="600"/>
              </a:spcBef>
              <a:buClrTx/>
              <a:buFont typeface="Wingdings" pitchFamily="2" charset="2"/>
              <a:buChar char="ü"/>
            </a:pPr>
            <a:r>
              <a:rPr lang="zh-CN" altLang="en-US" sz="2400" dirty="0">
                <a:solidFill>
                  <a:srgbClr val="1557AE"/>
                </a:solidFill>
                <a:latin typeface="Times New Roman" pitchFamily="18" charset="0"/>
              </a:rPr>
              <a:t>假设</a:t>
            </a:r>
            <a:r>
              <a:rPr lang="en-US" altLang="zh-CN" sz="2400" dirty="0">
                <a:solidFill>
                  <a:srgbClr val="1557AE"/>
                </a:solidFill>
                <a:latin typeface="Times New Roman" pitchFamily="18" charset="0"/>
              </a:rPr>
              <a:t>2 : </a:t>
            </a:r>
            <a:r>
              <a:rPr lang="zh-CN" altLang="en-US" sz="2400" dirty="0">
                <a:latin typeface="Times New Roman" pitchFamily="18" charset="0"/>
              </a:rPr>
              <a:t>如果一条超链接将网页</a:t>
            </a:r>
            <a:r>
              <a:rPr lang="en-US" altLang="zh-CN" sz="2400" dirty="0">
                <a:latin typeface="Times New Roman" pitchFamily="18" charset="0"/>
              </a:rPr>
              <a:t>A </a:t>
            </a:r>
            <a:r>
              <a:rPr lang="zh-CN" altLang="en-US" sz="2400" dirty="0">
                <a:latin typeface="Times New Roman" pitchFamily="18" charset="0"/>
              </a:rPr>
              <a:t>和网页</a:t>
            </a:r>
            <a:r>
              <a:rPr lang="en-US" altLang="zh-CN" sz="2400" dirty="0">
                <a:latin typeface="Times New Roman" pitchFamily="18" charset="0"/>
              </a:rPr>
              <a:t>B </a:t>
            </a:r>
            <a:r>
              <a:rPr lang="zh-CN" altLang="en-US" sz="2400" dirty="0">
                <a:latin typeface="Times New Roman" pitchFamily="18" charset="0"/>
              </a:rPr>
              <a:t>相互链接起来</a:t>
            </a:r>
            <a:r>
              <a:rPr lang="en-US" altLang="zh-CN" sz="2400" dirty="0">
                <a:latin typeface="Times New Roman" pitchFamily="18" charset="0"/>
              </a:rPr>
              <a:t>, </a:t>
            </a:r>
            <a:r>
              <a:rPr lang="zh-CN" altLang="en-US" sz="2400" dirty="0">
                <a:latin typeface="Times New Roman" pitchFamily="18" charset="0"/>
              </a:rPr>
              <a:t>则网页</a:t>
            </a:r>
            <a:r>
              <a:rPr lang="en-US" altLang="zh-CN" sz="2400" dirty="0">
                <a:latin typeface="Times New Roman" pitchFamily="18" charset="0"/>
              </a:rPr>
              <a:t>A </a:t>
            </a:r>
            <a:r>
              <a:rPr lang="zh-CN" altLang="en-US" sz="2400" dirty="0">
                <a:latin typeface="Times New Roman" pitchFamily="18" charset="0"/>
              </a:rPr>
              <a:t>和网页</a:t>
            </a:r>
            <a:r>
              <a:rPr lang="en-US" altLang="zh-CN" sz="2400" dirty="0">
                <a:latin typeface="Times New Roman" pitchFamily="18" charset="0"/>
              </a:rPr>
              <a:t>B </a:t>
            </a:r>
            <a:r>
              <a:rPr lang="zh-CN" altLang="en-US" sz="2400" dirty="0">
                <a:latin typeface="Times New Roman" pitchFamily="18" charset="0"/>
              </a:rPr>
              <a:t>可能有共同的主题</a:t>
            </a:r>
            <a:r>
              <a:rPr lang="en-US" altLang="zh-CN" sz="2400" dirty="0">
                <a:latin typeface="Times New Roman" pitchFamily="18" charset="0"/>
              </a:rPr>
              <a:t>(Topic) </a:t>
            </a:r>
            <a:r>
              <a:rPr lang="zh-CN" altLang="en-US" sz="2400" dirty="0">
                <a:latin typeface="Times New Roman" pitchFamily="18" charset="0"/>
              </a:rPr>
              <a:t>。</a:t>
            </a:r>
          </a:p>
        </p:txBody>
      </p:sp>
      <p:sp>
        <p:nvSpPr>
          <p:cNvPr id="3" name="矩形 2"/>
          <p:cNvSpPr/>
          <p:nvPr/>
        </p:nvSpPr>
        <p:spPr>
          <a:xfrm>
            <a:off x="549228" y="5940897"/>
            <a:ext cx="8271244" cy="707886"/>
          </a:xfrm>
          <a:prstGeom prst="rect">
            <a:avLst/>
          </a:prstGeom>
        </p:spPr>
        <p:txBody>
          <a:bodyPr wrap="square">
            <a:spAutoFit/>
          </a:bodyPr>
          <a:lstStyle/>
          <a:p>
            <a:pPr algn="l" eaLnBrk="1" hangingPunct="1">
              <a:buFontTx/>
              <a:buNone/>
            </a:pPr>
            <a:r>
              <a:rPr lang="en-US" altLang="zh-CN" sz="2000" dirty="0" err="1">
                <a:latin typeface="Calibri" pitchFamily="34" charset="0"/>
                <a:cs typeface="Calibri" pitchFamily="34" charset="0"/>
              </a:rPr>
              <a:t>Henzinger</a:t>
            </a:r>
            <a:r>
              <a:rPr lang="en-US" altLang="zh-CN" sz="2000" dirty="0">
                <a:latin typeface="Calibri" pitchFamily="34" charset="0"/>
                <a:cs typeface="Calibri" pitchFamily="34" charset="0"/>
              </a:rPr>
              <a:t> M R.</a:t>
            </a:r>
            <a:r>
              <a:rPr lang="zh-CN" altLang="en-US" sz="2000" dirty="0">
                <a:latin typeface="Calibri" pitchFamily="34" charset="0"/>
                <a:cs typeface="Calibri" pitchFamily="34" charset="0"/>
              </a:rPr>
              <a:t> </a:t>
            </a:r>
            <a:r>
              <a:rPr lang="en-US" altLang="zh-CN" sz="2000" dirty="0">
                <a:latin typeface="Calibri" pitchFamily="34" charset="0"/>
                <a:cs typeface="Calibri" pitchFamily="34" charset="0"/>
              </a:rPr>
              <a:t>Hyperlink Analysis for the Web IEEE Internet Computing , 2001 , 5 (1) : 5</a:t>
            </a:r>
            <a:r>
              <a:rPr lang="zh-CN" altLang="en-US" sz="2000" dirty="0">
                <a:latin typeface="Calibri" pitchFamily="34" charset="0"/>
                <a:cs typeface="Calibri" pitchFamily="34" charset="0"/>
              </a:rPr>
              <a:t>～</a:t>
            </a:r>
            <a:r>
              <a:rPr lang="en-US" altLang="zh-CN" sz="2000" dirty="0">
                <a:latin typeface="Calibri" pitchFamily="34" charset="0"/>
                <a:cs typeface="Calibri" pitchFamily="34" charset="0"/>
              </a:rPr>
              <a:t>50</a:t>
            </a:r>
          </a:p>
        </p:txBody>
      </p:sp>
      <p:sp>
        <p:nvSpPr>
          <p:cNvPr id="6" name="矩形 5">
            <a:extLst>
              <a:ext uri="{FF2B5EF4-FFF2-40B4-BE49-F238E27FC236}">
                <a16:creationId xmlns:a16="http://schemas.microsoft.com/office/drawing/2014/main" id="{FEAAF100-CEFD-46F9-841B-A299192330A7}"/>
              </a:ext>
            </a:extLst>
          </p:cNvPr>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93040" y="1198824"/>
            <a:ext cx="8950960"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aphicFrame>
        <p:nvGraphicFramePr>
          <p:cNvPr id="7" name="Object 25"/>
          <p:cNvGraphicFramePr>
            <a:graphicFrameLocks noChangeAspect="1"/>
          </p:cNvGraphicFramePr>
          <p:nvPr/>
        </p:nvGraphicFramePr>
        <p:xfrm>
          <a:off x="4860032" y="1792558"/>
          <a:ext cx="3744416" cy="4598347"/>
        </p:xfrm>
        <a:graphic>
          <a:graphicData uri="http://schemas.openxmlformats.org/presentationml/2006/ole">
            <mc:AlternateContent xmlns:mc="http://schemas.openxmlformats.org/markup-compatibility/2006">
              <mc:Choice xmlns:v="urn:schemas-microsoft-com:vml" Requires="v">
                <p:oleObj spid="_x0000_s19646" name="Bitmap Image" r:id="rId4" imgW="3114675" imgH="2695575" progId="Paint.Picture">
                  <p:embed/>
                </p:oleObj>
              </mc:Choice>
              <mc:Fallback>
                <p:oleObj name="Bitmap Image" r:id="rId4" imgW="3114675" imgH="2695575" progId="Paint.Picture">
                  <p:embed/>
                  <p:pic>
                    <p:nvPicPr>
                      <p:cNvPr id="0" name="图片 195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792558"/>
                        <a:ext cx="3744416" cy="4598347"/>
                      </a:xfrm>
                      <a:prstGeom prst="rect">
                        <a:avLst/>
                      </a:prstGeom>
                      <a:noFill/>
                      <a:ln>
                        <a:noFill/>
                      </a:ln>
                    </p:spPr>
                  </p:pic>
                </p:oleObj>
              </mc:Fallback>
            </mc:AlternateContent>
          </a:graphicData>
        </a:graphic>
      </p:graphicFrame>
      <p:grpSp>
        <p:nvGrpSpPr>
          <p:cNvPr id="82" name="组合 81"/>
          <p:cNvGrpSpPr/>
          <p:nvPr/>
        </p:nvGrpSpPr>
        <p:grpSpPr bwMode="auto">
          <a:xfrm>
            <a:off x="193040" y="2060848"/>
            <a:ext cx="4400308" cy="4261546"/>
            <a:chOff x="154445" y="1576388"/>
            <a:chExt cx="4748883" cy="4593177"/>
          </a:xfrm>
        </p:grpSpPr>
        <p:sp>
          <p:nvSpPr>
            <p:cNvPr id="83" name="Rectangle 3"/>
            <p:cNvSpPr>
              <a:spLocks noChangeArrowheads="1"/>
            </p:cNvSpPr>
            <p:nvPr/>
          </p:nvSpPr>
          <p:spPr bwMode="auto">
            <a:xfrm>
              <a:off x="304800" y="3124200"/>
              <a:ext cx="76200" cy="20574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84" name="Rectangle 4"/>
            <p:cNvSpPr>
              <a:spLocks noChangeArrowheads="1"/>
            </p:cNvSpPr>
            <p:nvPr/>
          </p:nvSpPr>
          <p:spPr bwMode="auto">
            <a:xfrm>
              <a:off x="381000" y="4876800"/>
              <a:ext cx="76200" cy="304800"/>
            </a:xfrm>
            <a:prstGeom prst="rect">
              <a:avLst/>
            </a:prstGeom>
            <a:solidFill>
              <a:srgbClr val="FF9900"/>
            </a:solidFill>
            <a:ln w="9525">
              <a:miter lim="800000"/>
            </a:ln>
            <a:scene3d>
              <a:camera prst="legacyObliqueTopRight"/>
              <a:lightRig rig="legacyFlat2" dir="t"/>
            </a:scene3d>
            <a:sp3d extrusionH="138100" prstMaterial="legacyMatte">
              <a:bevelT w="13500" h="13500" prst="angle"/>
              <a:bevelB w="13500" h="13500" prst="angle"/>
              <a:extrusionClr>
                <a:srgbClr val="FF9900"/>
              </a:extrusionClr>
            </a:sp3d>
          </p:spPr>
          <p:txBody>
            <a:bodyPr wrap="none" anchor="ctr">
              <a:flatTx/>
            </a:bodyPr>
            <a:lstStyle/>
            <a:p>
              <a:pPr marL="0" marR="0" lvl="0" indent="0" algn="ctr" defTabSz="914400" eaLnBrk="1" latinLnBrk="0" hangingPunct="1">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85" name="Rectangle 5"/>
            <p:cNvSpPr>
              <a:spLocks noChangeArrowheads="1"/>
            </p:cNvSpPr>
            <p:nvPr/>
          </p:nvSpPr>
          <p:spPr bwMode="auto">
            <a:xfrm>
              <a:off x="609600" y="4800600"/>
              <a:ext cx="76200" cy="381000"/>
            </a:xfrm>
            <a:prstGeom prst="rect">
              <a:avLst/>
            </a:prstGeom>
            <a:solidFill>
              <a:srgbClr val="006699"/>
            </a:solidFill>
            <a:ln w="9525">
              <a:miter lim="800000"/>
            </a:ln>
            <a:scene3d>
              <a:camera prst="legacyObliqueTopRight"/>
              <a:lightRig rig="legacyFlat2" dir="t"/>
            </a:scene3d>
            <a:sp3d extrusionH="1635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86" name="Rectangle 6"/>
            <p:cNvSpPr>
              <a:spLocks noChangeArrowheads="1"/>
            </p:cNvSpPr>
            <p:nvPr/>
          </p:nvSpPr>
          <p:spPr bwMode="auto">
            <a:xfrm>
              <a:off x="685800" y="2979738"/>
              <a:ext cx="76200" cy="2209800"/>
            </a:xfrm>
            <a:prstGeom prst="rect">
              <a:avLst/>
            </a:prstGeom>
            <a:solidFill>
              <a:srgbClr val="FF9900"/>
            </a:solidFill>
            <a:ln w="9525">
              <a:miter lim="800000"/>
            </a:ln>
            <a:scene3d>
              <a:camera prst="legacyObliqueTopRight"/>
              <a:lightRig rig="legacyFlat3" dir="b"/>
            </a:scene3d>
            <a:sp3d extrusionH="138100" prstMaterial="legacyMatte">
              <a:bevelT w="13500" h="13500" prst="angle"/>
              <a:bevelB w="13500" h="13500" prst="angle"/>
              <a:extrusionClr>
                <a:srgbClr val="FF9900"/>
              </a:extrusionClr>
            </a:sp3d>
          </p:spPr>
          <p:txBody>
            <a:bodyPr wrap="none" anchor="ctr">
              <a:flatTx/>
            </a:bodyPr>
            <a:lstStyle/>
            <a:p>
              <a:pPr marL="0" marR="0" lvl="0" indent="0" algn="ctr" defTabSz="914400" eaLnBrk="1" latinLnBrk="0" hangingPunct="1">
                <a:spcBef>
                  <a:spcPts val="0"/>
                </a:spcBef>
                <a:spcAft>
                  <a:spcPts val="0"/>
                </a:spcAft>
                <a:buClrTx/>
                <a:buSzTx/>
                <a:buFontTx/>
                <a:buNone/>
                <a:defRPr/>
              </a:pPr>
              <a:endParaRPr kumimoji="0" lang="zh-CN" altLang="zh-CN" sz="1800" b="0" i="0" u="none" strike="noStrike" kern="0" cap="none" spc="0" normalizeH="0" baseline="0" noProof="0">
                <a:ln>
                  <a:noFill/>
                </a:ln>
                <a:solidFill>
                  <a:srgbClr val="FFCC66"/>
                </a:solidFill>
                <a:effectLst/>
                <a:uLnTx/>
                <a:uFillTx/>
                <a:latin typeface="Calibri" pitchFamily="34" charset="0"/>
                <a:cs typeface="Calibri" pitchFamily="34" charset="0"/>
              </a:endParaRPr>
            </a:p>
          </p:txBody>
        </p:sp>
        <p:sp>
          <p:nvSpPr>
            <p:cNvPr id="87" name="Rectangle 7"/>
            <p:cNvSpPr>
              <a:spLocks noChangeArrowheads="1"/>
            </p:cNvSpPr>
            <p:nvPr/>
          </p:nvSpPr>
          <p:spPr bwMode="auto">
            <a:xfrm>
              <a:off x="914400" y="5105400"/>
              <a:ext cx="76200" cy="762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88" name="Rectangle 8"/>
            <p:cNvSpPr>
              <a:spLocks noChangeArrowheads="1"/>
            </p:cNvSpPr>
            <p:nvPr/>
          </p:nvSpPr>
          <p:spPr bwMode="auto">
            <a:xfrm>
              <a:off x="2133600" y="4495800"/>
              <a:ext cx="76200" cy="6858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89" name="Rectangle 9"/>
            <p:cNvSpPr>
              <a:spLocks noChangeArrowheads="1"/>
            </p:cNvSpPr>
            <p:nvPr/>
          </p:nvSpPr>
          <p:spPr bwMode="auto">
            <a:xfrm>
              <a:off x="1817688" y="4495800"/>
              <a:ext cx="76200" cy="6858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0" name="Rectangle 10"/>
            <p:cNvSpPr>
              <a:spLocks noChangeArrowheads="1"/>
            </p:cNvSpPr>
            <p:nvPr/>
          </p:nvSpPr>
          <p:spPr bwMode="auto">
            <a:xfrm>
              <a:off x="1524000" y="4419600"/>
              <a:ext cx="76200" cy="7620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1" name="Rectangle 11"/>
            <p:cNvSpPr>
              <a:spLocks noChangeArrowheads="1"/>
            </p:cNvSpPr>
            <p:nvPr/>
          </p:nvSpPr>
          <p:spPr bwMode="auto">
            <a:xfrm>
              <a:off x="1219200" y="5105400"/>
              <a:ext cx="76200" cy="762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2" name="Rectangle 12"/>
            <p:cNvSpPr>
              <a:spLocks noChangeArrowheads="1"/>
            </p:cNvSpPr>
            <p:nvPr/>
          </p:nvSpPr>
          <p:spPr bwMode="auto">
            <a:xfrm>
              <a:off x="3962400" y="4572000"/>
              <a:ext cx="76200" cy="6096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3" name="Rectangle 13"/>
            <p:cNvSpPr>
              <a:spLocks noChangeArrowheads="1"/>
            </p:cNvSpPr>
            <p:nvPr/>
          </p:nvSpPr>
          <p:spPr bwMode="auto">
            <a:xfrm>
              <a:off x="2438400" y="4648200"/>
              <a:ext cx="76200" cy="5334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4" name="Rectangle 14"/>
            <p:cNvSpPr>
              <a:spLocks noChangeArrowheads="1"/>
            </p:cNvSpPr>
            <p:nvPr/>
          </p:nvSpPr>
          <p:spPr bwMode="auto">
            <a:xfrm>
              <a:off x="3048000" y="3200400"/>
              <a:ext cx="76200" cy="19812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5" name="Rectangle 15"/>
            <p:cNvSpPr>
              <a:spLocks noChangeArrowheads="1"/>
            </p:cNvSpPr>
            <p:nvPr/>
          </p:nvSpPr>
          <p:spPr bwMode="auto">
            <a:xfrm>
              <a:off x="4038600" y="5105400"/>
              <a:ext cx="76200" cy="76200"/>
            </a:xfrm>
            <a:prstGeom prst="rect">
              <a:avLst/>
            </a:prstGeom>
            <a:solidFill>
              <a:srgbClr val="FF9900"/>
            </a:solidFill>
            <a:ln w="9525">
              <a:miter lim="800000"/>
            </a:ln>
            <a:scene3d>
              <a:camera prst="legacyObliqueTopRight"/>
              <a:lightRig rig="legacyFlat2"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6" name="Rectangle 16"/>
            <p:cNvSpPr>
              <a:spLocks noChangeArrowheads="1"/>
            </p:cNvSpPr>
            <p:nvPr/>
          </p:nvSpPr>
          <p:spPr bwMode="auto">
            <a:xfrm>
              <a:off x="2743200" y="4876800"/>
              <a:ext cx="76200" cy="3048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7" name="Line 17"/>
            <p:cNvSpPr>
              <a:spLocks noChangeShapeType="1"/>
            </p:cNvSpPr>
            <p:nvPr/>
          </p:nvSpPr>
          <p:spPr bwMode="auto">
            <a:xfrm>
              <a:off x="1004888" y="5173663"/>
              <a:ext cx="76200" cy="0"/>
            </a:xfrm>
            <a:prstGeom prst="line">
              <a:avLst/>
            </a:prstGeom>
            <a:noFill/>
            <a:ln w="28575">
              <a:solidFill>
                <a:srgbClr val="FF9900"/>
              </a:solidFill>
              <a:round/>
            </a:ln>
            <a:scene3d>
              <a:camera prst="legacyObliqueTopRight"/>
              <a:lightRig rig="legacyFlat2" dir="t"/>
            </a:scene3d>
            <a:sp3d extrusionH="138100" prstMaterial="legacyMatte">
              <a:bevelT w="13500" h="13500" prst="angle"/>
              <a:bevelB w="13500" h="13500" prst="angle"/>
              <a:extrusionClr>
                <a:srgbClr val="FF9900"/>
              </a:extrusionClr>
            </a:sp3d>
            <a:extLst>
              <a:ext uri="{909E8E84-426E-40DD-AFC4-6F175D3DCCD1}">
                <a14:hiddenFill xmlns:a14="http://schemas.microsoft.com/office/drawing/2010/main">
                  <a:noFill/>
                </a14:hiddenFill>
              </a:ext>
            </a:extLst>
          </p:spPr>
          <p:txBody>
            <a:bodyP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8" name="Line 18"/>
            <p:cNvSpPr>
              <a:spLocks noChangeShapeType="1"/>
            </p:cNvSpPr>
            <p:nvPr/>
          </p:nvSpPr>
          <p:spPr bwMode="auto">
            <a:xfrm>
              <a:off x="2833688" y="5173663"/>
              <a:ext cx="76200" cy="0"/>
            </a:xfrm>
            <a:prstGeom prst="line">
              <a:avLst/>
            </a:prstGeom>
            <a:noFill/>
            <a:ln w="28575">
              <a:solidFill>
                <a:srgbClr val="FF9900"/>
              </a:solidFill>
              <a:round/>
            </a:ln>
            <a:scene3d>
              <a:camera prst="legacyObliqueTopRight"/>
              <a:lightRig rig="legacyFlat2" dir="t"/>
            </a:scene3d>
            <a:sp3d extrusionH="138100" prstMaterial="legacyMatte">
              <a:bevelT w="13500" h="13500" prst="angle"/>
              <a:bevelB w="13500" h="13500" prst="angle"/>
              <a:extrusionClr>
                <a:srgbClr val="FF9900"/>
              </a:extrusionClr>
            </a:sp3d>
            <a:extLst>
              <a:ext uri="{909E8E84-426E-40DD-AFC4-6F175D3DCCD1}">
                <a14:hiddenFill xmlns:a14="http://schemas.microsoft.com/office/drawing/2010/main">
                  <a:noFill/>
                </a14:hiddenFill>
              </a:ext>
            </a:extLst>
          </p:spPr>
          <p:txBody>
            <a:bodyP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99" name="Line 19"/>
            <p:cNvSpPr>
              <a:spLocks noChangeShapeType="1"/>
            </p:cNvSpPr>
            <p:nvPr/>
          </p:nvSpPr>
          <p:spPr bwMode="auto">
            <a:xfrm>
              <a:off x="2532063" y="5173663"/>
              <a:ext cx="76200" cy="0"/>
            </a:xfrm>
            <a:prstGeom prst="line">
              <a:avLst/>
            </a:prstGeom>
            <a:noFill/>
            <a:ln w="28575">
              <a:solidFill>
                <a:srgbClr val="FF9900"/>
              </a:solidFill>
              <a:round/>
            </a:ln>
            <a:scene3d>
              <a:camera prst="legacyObliqueTopRight"/>
              <a:lightRig rig="legacyFlat2" dir="t"/>
            </a:scene3d>
            <a:sp3d extrusionH="138100" prstMaterial="legacyMatte">
              <a:bevelT w="13500" h="13500" prst="angle"/>
              <a:bevelB w="13500" h="13500" prst="angle"/>
              <a:extrusionClr>
                <a:srgbClr val="FF9900"/>
              </a:extrusionClr>
            </a:sp3d>
            <a:extLst>
              <a:ext uri="{909E8E84-426E-40DD-AFC4-6F175D3DCCD1}">
                <a14:hiddenFill xmlns:a14="http://schemas.microsoft.com/office/drawing/2010/main">
                  <a:noFill/>
                </a14:hiddenFill>
              </a:ext>
            </a:extLst>
          </p:spPr>
          <p:txBody>
            <a:bodyP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00" name="Line 20"/>
            <p:cNvSpPr>
              <a:spLocks noChangeShapeType="1"/>
            </p:cNvSpPr>
            <p:nvPr/>
          </p:nvSpPr>
          <p:spPr bwMode="auto">
            <a:xfrm>
              <a:off x="3143250" y="5173663"/>
              <a:ext cx="76200" cy="0"/>
            </a:xfrm>
            <a:prstGeom prst="line">
              <a:avLst/>
            </a:prstGeom>
            <a:noFill/>
            <a:ln w="28575">
              <a:solidFill>
                <a:srgbClr val="FF9900"/>
              </a:solidFill>
              <a:round/>
            </a:ln>
            <a:scene3d>
              <a:camera prst="legacyObliqueTopRight"/>
              <a:lightRig rig="legacyFlat2" dir="t"/>
            </a:scene3d>
            <a:sp3d extrusionH="138100" prstMaterial="legacyMatte">
              <a:bevelT w="13500" h="13500" prst="angle"/>
              <a:bevelB w="13500" h="13500" prst="angle"/>
              <a:extrusionClr>
                <a:srgbClr val="FF9900"/>
              </a:extrusionClr>
            </a:sp3d>
            <a:extLst>
              <a:ext uri="{909E8E84-426E-40DD-AFC4-6F175D3DCCD1}">
                <a14:hiddenFill xmlns:a14="http://schemas.microsoft.com/office/drawing/2010/main">
                  <a:noFill/>
                </a14:hiddenFill>
              </a:ext>
            </a:extLst>
          </p:spPr>
          <p:txBody>
            <a:bodyP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01" name="Line 21"/>
            <p:cNvSpPr>
              <a:spLocks noChangeShapeType="1"/>
            </p:cNvSpPr>
            <p:nvPr/>
          </p:nvSpPr>
          <p:spPr bwMode="auto">
            <a:xfrm>
              <a:off x="3352800" y="5181600"/>
              <a:ext cx="76200" cy="0"/>
            </a:xfrm>
            <a:prstGeom prst="line">
              <a:avLst/>
            </a:prstGeom>
            <a:noFill/>
            <a:ln w="28575">
              <a:solidFill>
                <a:srgbClr val="006699"/>
              </a:solidFill>
              <a:round/>
            </a:ln>
            <a:scene3d>
              <a:camera prst="legacyObliqueTopRight"/>
              <a:lightRig rig="legacyFlat2" dir="t"/>
            </a:scene3d>
            <a:sp3d extrusionH="138100" prstMaterial="legacyMatte">
              <a:bevelT w="13500" h="13500" prst="angle"/>
              <a:bevelB w="13500" h="13500" prst="angle"/>
              <a:extrusionClr>
                <a:srgbClr val="006699"/>
              </a:extrusionClr>
            </a:sp3d>
            <a:extLst>
              <a:ext uri="{909E8E84-426E-40DD-AFC4-6F175D3DCCD1}">
                <a14:hiddenFill xmlns:a14="http://schemas.microsoft.com/office/drawing/2010/main">
                  <a:noFill/>
                </a14:hiddenFill>
              </a:ext>
            </a:extLst>
          </p:spPr>
          <p:txBody>
            <a:bodyP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02" name="Line 22"/>
            <p:cNvSpPr>
              <a:spLocks noChangeShapeType="1"/>
            </p:cNvSpPr>
            <p:nvPr/>
          </p:nvSpPr>
          <p:spPr bwMode="auto">
            <a:xfrm>
              <a:off x="3657600" y="5181600"/>
              <a:ext cx="76200" cy="0"/>
            </a:xfrm>
            <a:prstGeom prst="line">
              <a:avLst/>
            </a:prstGeom>
            <a:noFill/>
            <a:ln w="28575">
              <a:solidFill>
                <a:srgbClr val="006699"/>
              </a:solidFill>
              <a:round/>
            </a:ln>
            <a:scene3d>
              <a:camera prst="legacyObliqueTopRight"/>
              <a:lightRig rig="legacyFlat2" dir="t"/>
            </a:scene3d>
            <a:sp3d extrusionH="138100" prstMaterial="legacyMatte">
              <a:bevelT w="13500" h="13500" prst="angle"/>
              <a:bevelB w="13500" h="13500" prst="angle"/>
              <a:extrusionClr>
                <a:srgbClr val="006699"/>
              </a:extrusionClr>
            </a:sp3d>
            <a:extLst>
              <a:ext uri="{909E8E84-426E-40DD-AFC4-6F175D3DCCD1}">
                <a14:hiddenFill xmlns:a14="http://schemas.microsoft.com/office/drawing/2010/main">
                  <a:noFill/>
                </a14:hiddenFill>
              </a:ext>
            </a:extLst>
          </p:spPr>
          <p:txBody>
            <a:bodyP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03" name="Line 23"/>
            <p:cNvSpPr>
              <a:spLocks noChangeShapeType="1"/>
            </p:cNvSpPr>
            <p:nvPr/>
          </p:nvSpPr>
          <p:spPr bwMode="auto">
            <a:xfrm>
              <a:off x="4267200" y="5181600"/>
              <a:ext cx="76200" cy="0"/>
            </a:xfrm>
            <a:prstGeom prst="line">
              <a:avLst/>
            </a:prstGeom>
            <a:noFill/>
            <a:ln w="28575">
              <a:solidFill>
                <a:srgbClr val="006699"/>
              </a:solidFill>
              <a:round/>
            </a:ln>
            <a:scene3d>
              <a:camera prst="legacyObliqueTopRight"/>
              <a:lightRig rig="legacyFlat2" dir="t"/>
            </a:scene3d>
            <a:sp3d extrusionH="138100" prstMaterial="legacyMatte">
              <a:bevelT w="13500" h="13500" prst="angle"/>
              <a:bevelB w="13500" h="13500" prst="angle"/>
              <a:extrusionClr>
                <a:srgbClr val="006699"/>
              </a:extrusionClr>
            </a:sp3d>
            <a:extLst>
              <a:ext uri="{909E8E84-426E-40DD-AFC4-6F175D3DCCD1}">
                <a14:hiddenFill xmlns:a14="http://schemas.microsoft.com/office/drawing/2010/main">
                  <a:noFill/>
                </a14:hiddenFill>
              </a:ext>
            </a:extLst>
          </p:spPr>
          <p:txBody>
            <a:bodyP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04" name="Line 24"/>
            <p:cNvSpPr>
              <a:spLocks noChangeShapeType="1"/>
            </p:cNvSpPr>
            <p:nvPr/>
          </p:nvSpPr>
          <p:spPr bwMode="auto">
            <a:xfrm>
              <a:off x="4572000" y="5181600"/>
              <a:ext cx="76200" cy="0"/>
            </a:xfrm>
            <a:prstGeom prst="line">
              <a:avLst/>
            </a:prstGeom>
            <a:noFill/>
            <a:ln w="28575">
              <a:solidFill>
                <a:srgbClr val="006699"/>
              </a:solidFill>
              <a:round/>
            </a:ln>
            <a:scene3d>
              <a:camera prst="legacyObliqueTopRight"/>
              <a:lightRig rig="legacyFlat2" dir="t"/>
            </a:scene3d>
            <a:sp3d extrusionH="138100" prstMaterial="legacyMatte">
              <a:bevelT w="13500" h="13500" prst="angle"/>
              <a:bevelB w="13500" h="13500" prst="angle"/>
              <a:extrusionClr>
                <a:srgbClr val="006699"/>
              </a:extrusionClr>
            </a:sp3d>
            <a:extLst>
              <a:ext uri="{909E8E84-426E-40DD-AFC4-6F175D3DCCD1}">
                <a14:hiddenFill xmlns:a14="http://schemas.microsoft.com/office/drawing/2010/main">
                  <a:noFill/>
                </a14:hiddenFill>
              </a:ext>
            </a:extLst>
          </p:spPr>
          <p:txBody>
            <a:bodyP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05" name="Rectangle 26"/>
            <p:cNvSpPr>
              <a:spLocks noChangeArrowheads="1"/>
            </p:cNvSpPr>
            <p:nvPr/>
          </p:nvSpPr>
          <p:spPr bwMode="auto">
            <a:xfrm>
              <a:off x="381000" y="1752600"/>
              <a:ext cx="381000" cy="152400"/>
            </a:xfrm>
            <a:prstGeom prst="rect">
              <a:avLst/>
            </a:prstGeom>
            <a:solidFill>
              <a:srgbClr val="006699"/>
            </a:solidFill>
            <a:ln w="9525">
              <a:miter lim="800000"/>
            </a:ln>
            <a:scene3d>
              <a:camera prst="legacyObliqueTopRight"/>
              <a:lightRig rig="legacyFlat2" dir="t"/>
            </a:scene3d>
            <a:sp3d extrusionH="138100" prstMaterial="legacyMatte">
              <a:bevelT w="13500" h="13500" prst="angle"/>
              <a:bevelB w="13500" h="13500" prst="angle"/>
              <a:extrusionClr>
                <a:srgbClr val="006699"/>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06" name="Text Box 27"/>
            <p:cNvSpPr txBox="1">
              <a:spLocks noChangeArrowheads="1"/>
            </p:cNvSpPr>
            <p:nvPr/>
          </p:nvSpPr>
          <p:spPr bwMode="auto">
            <a:xfrm>
              <a:off x="951049" y="1576388"/>
              <a:ext cx="1466578" cy="49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0" marR="0" lvl="0" indent="0" defTabSz="914400" eaLnBrk="1" latinLnBrk="0" hangingPunct="1">
                <a:spcBef>
                  <a:spcPts val="0"/>
                </a:spcBef>
                <a:spcAft>
                  <a:spcPts val="0"/>
                </a:spcAft>
                <a:buClrTx/>
                <a:buSzTx/>
                <a:buFontTx/>
                <a:buNone/>
                <a:defRPr/>
              </a:pPr>
              <a:r>
                <a:rPr kumimoji="0" lang="en-US" altLang="zh-CN" sz="2400" b="0" i="0" u="none" strike="noStrike" kern="0" cap="none" spc="0" normalizeH="0" baseline="0" noProof="0" dirty="0">
                  <a:ln>
                    <a:noFill/>
                  </a:ln>
                  <a:solidFill>
                    <a:srgbClr val="006699"/>
                  </a:solidFill>
                  <a:effectLst/>
                  <a:uLnTx/>
                  <a:uFillTx/>
                  <a:latin typeface="Calibri" pitchFamily="34" charset="0"/>
                  <a:cs typeface="Calibri" pitchFamily="34" charset="0"/>
                </a:rPr>
                <a:t>Authority</a:t>
              </a:r>
            </a:p>
          </p:txBody>
        </p:sp>
        <p:sp>
          <p:nvSpPr>
            <p:cNvPr id="107" name="Rectangle 28"/>
            <p:cNvSpPr>
              <a:spLocks noChangeArrowheads="1"/>
            </p:cNvSpPr>
            <p:nvPr/>
          </p:nvSpPr>
          <p:spPr bwMode="auto">
            <a:xfrm>
              <a:off x="381000" y="2133600"/>
              <a:ext cx="381000" cy="152400"/>
            </a:xfrm>
            <a:prstGeom prst="rect">
              <a:avLst/>
            </a:prstGeom>
            <a:solidFill>
              <a:srgbClr val="FF9900"/>
            </a:solidFill>
            <a:ln w="9525">
              <a:miter lim="800000"/>
            </a:ln>
            <a:scene3d>
              <a:camera prst="legacyObliqueTopRight"/>
              <a:lightRig rig="legacyFlat2"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08" name="Text Box 29"/>
            <p:cNvSpPr txBox="1">
              <a:spLocks noChangeArrowheads="1"/>
            </p:cNvSpPr>
            <p:nvPr/>
          </p:nvSpPr>
          <p:spPr bwMode="auto">
            <a:xfrm>
              <a:off x="1012722" y="1957387"/>
              <a:ext cx="1344820" cy="49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0" marR="0" lvl="0" indent="0" defTabSz="914400" eaLnBrk="1" latinLnBrk="0" hangingPunct="1">
                <a:spcBef>
                  <a:spcPts val="0"/>
                </a:spcBef>
                <a:spcAft>
                  <a:spcPts val="0"/>
                </a:spcAft>
                <a:buClrTx/>
                <a:buSzTx/>
                <a:buFontTx/>
                <a:buNone/>
                <a:defRPr/>
              </a:pPr>
              <a:r>
                <a:rPr kumimoji="0" lang="en-US" altLang="zh-CN" sz="2400" b="0" i="0" u="none" strike="noStrike" kern="0" cap="none" spc="0" normalizeH="0" baseline="0" noProof="0" dirty="0" err="1">
                  <a:ln>
                    <a:noFill/>
                  </a:ln>
                  <a:solidFill>
                    <a:srgbClr val="006699"/>
                  </a:solidFill>
                  <a:effectLst/>
                  <a:uLnTx/>
                  <a:uFillTx/>
                  <a:latin typeface="Calibri" pitchFamily="34" charset="0"/>
                  <a:cs typeface="Calibri" pitchFamily="34" charset="0"/>
                </a:rPr>
                <a:t>Hubness</a:t>
              </a:r>
              <a:endParaRPr kumimoji="0" lang="en-US" altLang="zh-CN" sz="2400" b="0" i="0" u="none" strike="noStrike" kern="0" cap="none" spc="0" normalizeH="0" baseline="0" noProof="0" dirty="0">
                <a:ln>
                  <a:noFill/>
                </a:ln>
                <a:solidFill>
                  <a:srgbClr val="006699"/>
                </a:solidFill>
                <a:effectLst/>
                <a:uLnTx/>
                <a:uFillTx/>
                <a:latin typeface="Calibri" pitchFamily="34" charset="0"/>
                <a:cs typeface="Calibri" pitchFamily="34" charset="0"/>
              </a:endParaRPr>
            </a:p>
          </p:txBody>
        </p:sp>
        <p:sp>
          <p:nvSpPr>
            <p:cNvPr id="109" name="Text Box 30"/>
            <p:cNvSpPr txBox="1">
              <a:spLocks noChangeArrowheads="1"/>
            </p:cNvSpPr>
            <p:nvPr/>
          </p:nvSpPr>
          <p:spPr bwMode="auto">
            <a:xfrm>
              <a:off x="341104" y="5257800"/>
              <a:ext cx="4467640" cy="39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0" marR="0" lvl="0" indent="0" defTabSz="914400" eaLnBrk="1" latinLnBrk="0" hangingPunct="1">
                <a:spcBef>
                  <a:spcPts val="0"/>
                </a:spcBef>
                <a:spcAft>
                  <a:spcPts val="0"/>
                </a:spcAft>
                <a:buClrTx/>
                <a:buSzTx/>
                <a:buFontTx/>
                <a:buNone/>
                <a:defRPr/>
              </a:pPr>
              <a:r>
                <a:rPr kumimoji="0" lang="en-US" altLang="zh-CN" sz="1800" b="0" i="0" u="none" strike="noStrike" kern="0" cap="none" spc="0" normalizeH="0" baseline="0" noProof="0" dirty="0">
                  <a:ln>
                    <a:noFill/>
                  </a:ln>
                  <a:solidFill>
                    <a:srgbClr val="006699"/>
                  </a:solidFill>
                  <a:effectLst/>
                  <a:uLnTx/>
                  <a:uFillTx/>
                  <a:latin typeface="Calibri" pitchFamily="34" charset="0"/>
                  <a:cs typeface="Calibri" pitchFamily="34" charset="0"/>
                </a:rPr>
                <a:t>1  2   3   4   5   6   7  8   9  10 11 12 13 14 15</a:t>
              </a:r>
            </a:p>
          </p:txBody>
        </p:sp>
        <p:sp>
          <p:nvSpPr>
            <p:cNvPr id="110" name="Text Box 31"/>
            <p:cNvSpPr txBox="1">
              <a:spLocks noChangeArrowheads="1"/>
            </p:cNvSpPr>
            <p:nvPr/>
          </p:nvSpPr>
          <p:spPr bwMode="auto">
            <a:xfrm>
              <a:off x="154445" y="5638800"/>
              <a:ext cx="4748883" cy="53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0" marR="0" lvl="0" indent="0" defTabSz="914400" eaLnBrk="1" latinLnBrk="0" hangingPunct="1">
                <a:spcBef>
                  <a:spcPts val="0"/>
                </a:spcBef>
                <a:spcAft>
                  <a:spcPts val="0"/>
                </a:spcAft>
                <a:buClrTx/>
                <a:buSzTx/>
                <a:buFontTx/>
                <a:buNone/>
                <a:defRPr/>
              </a:pPr>
              <a:r>
                <a:rPr kumimoji="0" lang="en-US" altLang="zh-CN" sz="2600" b="0" i="0" u="none" strike="noStrike" kern="0" cap="none" spc="0" normalizeH="0" baseline="0" noProof="0">
                  <a:ln>
                    <a:noFill/>
                  </a:ln>
                  <a:solidFill>
                    <a:srgbClr val="006699"/>
                  </a:solidFill>
                  <a:effectLst/>
                  <a:uLnTx/>
                  <a:uFillTx/>
                  <a:latin typeface="Calibri" pitchFamily="34" charset="0"/>
                  <a:cs typeface="Calibri" pitchFamily="34" charset="0"/>
                </a:rPr>
                <a:t>Authority and hubness weights</a:t>
              </a:r>
              <a:r>
                <a:rPr kumimoji="0" lang="en-US" altLang="zh-CN" sz="1800" b="0" i="0" u="none" strike="noStrike" kern="0" cap="none" spc="0" normalizeH="0" baseline="0" noProof="0">
                  <a:ln>
                    <a:noFill/>
                  </a:ln>
                  <a:solidFill>
                    <a:srgbClr val="006699"/>
                  </a:solidFill>
                  <a:effectLst/>
                  <a:uLnTx/>
                  <a:uFillTx/>
                  <a:latin typeface="Calibri" pitchFamily="34" charset="0"/>
                  <a:cs typeface="Calibri" pitchFamily="34" charset="0"/>
                </a:rPr>
                <a:t> </a:t>
              </a:r>
            </a:p>
          </p:txBody>
        </p:sp>
        <p:sp>
          <p:nvSpPr>
            <p:cNvPr id="111" name="Rectangle 32"/>
            <p:cNvSpPr>
              <a:spLocks noChangeArrowheads="1"/>
            </p:cNvSpPr>
            <p:nvPr/>
          </p:nvSpPr>
          <p:spPr bwMode="auto">
            <a:xfrm>
              <a:off x="2209800" y="5105400"/>
              <a:ext cx="76200" cy="76200"/>
            </a:xfrm>
            <a:prstGeom prst="rect">
              <a:avLst/>
            </a:prstGeom>
            <a:solidFill>
              <a:srgbClr val="FF9900"/>
            </a:solidFill>
            <a:ln w="9525">
              <a:miter lim="800000"/>
            </a:ln>
            <a:scene3d>
              <a:camera prst="legacyObliqueTopRight"/>
              <a:lightRig rig="legacyFlat2"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12" name="Rectangle 33"/>
            <p:cNvSpPr>
              <a:spLocks noChangeArrowheads="1"/>
            </p:cNvSpPr>
            <p:nvPr/>
          </p:nvSpPr>
          <p:spPr bwMode="auto">
            <a:xfrm>
              <a:off x="1905000" y="4191000"/>
              <a:ext cx="76200" cy="990600"/>
            </a:xfrm>
            <a:prstGeom prst="rect">
              <a:avLst/>
            </a:prstGeom>
            <a:solidFill>
              <a:srgbClr val="FF9900"/>
            </a:solidFill>
            <a:ln w="9525">
              <a:miter lim="800000"/>
            </a:ln>
            <a:scene3d>
              <a:camera prst="legacyObliqueTopRight"/>
              <a:lightRig rig="legacyFlat3"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13" name="Rectangle 34"/>
            <p:cNvSpPr>
              <a:spLocks noChangeArrowheads="1"/>
            </p:cNvSpPr>
            <p:nvPr/>
          </p:nvSpPr>
          <p:spPr bwMode="auto">
            <a:xfrm>
              <a:off x="1316038" y="4648200"/>
              <a:ext cx="76200" cy="533400"/>
            </a:xfrm>
            <a:prstGeom prst="rect">
              <a:avLst/>
            </a:prstGeom>
            <a:solidFill>
              <a:srgbClr val="FF9900"/>
            </a:solidFill>
            <a:ln w="9525">
              <a:miter lim="800000"/>
            </a:ln>
            <a:scene3d>
              <a:camera prst="legacyObliqueTopRight"/>
              <a:lightRig rig="legacyFlat2"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14" name="Rectangle 35"/>
            <p:cNvSpPr>
              <a:spLocks noChangeArrowheads="1"/>
            </p:cNvSpPr>
            <p:nvPr/>
          </p:nvSpPr>
          <p:spPr bwMode="auto">
            <a:xfrm>
              <a:off x="4349750" y="5127625"/>
              <a:ext cx="76200" cy="76200"/>
            </a:xfrm>
            <a:prstGeom prst="rect">
              <a:avLst/>
            </a:prstGeom>
            <a:solidFill>
              <a:srgbClr val="FF9900"/>
            </a:solidFill>
            <a:ln w="9525">
              <a:miter lim="800000"/>
            </a:ln>
            <a:scene3d>
              <a:camera prst="legacyObliqueTopRight"/>
              <a:lightRig rig="legacyFlat2"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15" name="Rectangle 36"/>
            <p:cNvSpPr>
              <a:spLocks noChangeArrowheads="1"/>
            </p:cNvSpPr>
            <p:nvPr/>
          </p:nvSpPr>
          <p:spPr bwMode="auto">
            <a:xfrm>
              <a:off x="4660900" y="4972050"/>
              <a:ext cx="76200" cy="228600"/>
            </a:xfrm>
            <a:prstGeom prst="rect">
              <a:avLst/>
            </a:prstGeom>
            <a:solidFill>
              <a:srgbClr val="FF9900"/>
            </a:solidFill>
            <a:ln w="9525">
              <a:miter lim="800000"/>
            </a:ln>
            <a:scene3d>
              <a:camera prst="legacyObliqueTopRight"/>
              <a:lightRig rig="legacyFlat2"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16" name="Rectangle 37"/>
            <p:cNvSpPr>
              <a:spLocks noChangeArrowheads="1"/>
            </p:cNvSpPr>
            <p:nvPr/>
          </p:nvSpPr>
          <p:spPr bwMode="auto">
            <a:xfrm>
              <a:off x="3738563" y="3289300"/>
              <a:ext cx="76200" cy="1905000"/>
            </a:xfrm>
            <a:prstGeom prst="rect">
              <a:avLst/>
            </a:prstGeom>
            <a:solidFill>
              <a:srgbClr val="FF9900"/>
            </a:solidFill>
            <a:ln w="9525">
              <a:miter lim="800000"/>
            </a:ln>
            <a:scene3d>
              <a:camera prst="legacyObliqueTopRight"/>
              <a:lightRig rig="legacyFlat3"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17" name="Rectangle 38"/>
            <p:cNvSpPr>
              <a:spLocks noChangeArrowheads="1"/>
            </p:cNvSpPr>
            <p:nvPr/>
          </p:nvSpPr>
          <p:spPr bwMode="auto">
            <a:xfrm>
              <a:off x="3429000" y="4972050"/>
              <a:ext cx="76200" cy="228600"/>
            </a:xfrm>
            <a:prstGeom prst="rect">
              <a:avLst/>
            </a:prstGeom>
            <a:solidFill>
              <a:srgbClr val="FF9900"/>
            </a:solidFill>
            <a:ln w="9525">
              <a:miter lim="800000"/>
            </a:ln>
            <a:scene3d>
              <a:camera prst="legacyObliqueTopRight"/>
              <a:lightRig rig="legacyFlat2"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sp>
          <p:nvSpPr>
            <p:cNvPr id="118" name="Rectangle 39"/>
            <p:cNvSpPr>
              <a:spLocks noChangeArrowheads="1"/>
            </p:cNvSpPr>
            <p:nvPr/>
          </p:nvSpPr>
          <p:spPr bwMode="auto">
            <a:xfrm>
              <a:off x="1608138" y="4419600"/>
              <a:ext cx="76200" cy="762000"/>
            </a:xfrm>
            <a:prstGeom prst="rect">
              <a:avLst/>
            </a:prstGeom>
            <a:solidFill>
              <a:srgbClr val="FF9900"/>
            </a:solidFill>
            <a:ln w="9525">
              <a:miter lim="800000"/>
            </a:ln>
            <a:scene3d>
              <a:camera prst="legacyObliqueTopRight"/>
              <a:lightRig rig="legacyFlat2" dir="t"/>
            </a:scene3d>
            <a:sp3d extrusionH="138100" prstMaterial="legacyMatte">
              <a:bevelT w="13500" h="13500" prst="angle"/>
              <a:bevelB w="13500" h="13500" prst="angle"/>
              <a:extrusionClr>
                <a:srgbClr val="FF9900"/>
              </a:extrusionClr>
            </a:sp3d>
          </p:spPr>
          <p:txBody>
            <a:bodyPr wrap="none" anchor="ctr">
              <a:flatTx/>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cs typeface="Calibri" pitchFamily="34" charset="0"/>
              </a:endParaRPr>
            </a:p>
          </p:txBody>
        </p:sp>
      </p:grpSp>
      <p:sp>
        <p:nvSpPr>
          <p:cNvPr id="43" name="矩形 42"/>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9552" y="1700808"/>
            <a:ext cx="7967721" cy="3681439"/>
          </a:xfrm>
          <a:prstGeom prst="rect">
            <a:avLst/>
          </a:prstGeom>
        </p:spPr>
      </p:pic>
      <p:sp>
        <p:nvSpPr>
          <p:cNvPr id="6" name="矩形 5"/>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extLst>
      <p:ext uri="{BB962C8B-B14F-4D97-AF65-F5344CB8AC3E}">
        <p14:creationId xmlns:p14="http://schemas.microsoft.com/office/powerpoint/2010/main" val="1221405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93040" y="1196752"/>
            <a:ext cx="8950960"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eaLnBrk="1" hangingPunct="1">
              <a:lnSpc>
                <a:spcPct val="110000"/>
              </a:lnSpc>
              <a:spcBef>
                <a:spcPts val="600"/>
              </a:spcBef>
              <a:buClr>
                <a:srgbClr val="1557AE"/>
              </a:buClr>
              <a:buFont typeface="Wingdings" pitchFamily="2" charset="2"/>
              <a:buChar char="ü"/>
            </a:pPr>
            <a:r>
              <a:rPr lang="zh-CN" altLang="en-US" sz="2400" dirty="0">
                <a:latin typeface="Calibri" pitchFamily="34" charset="0"/>
                <a:cs typeface="Calibri" pitchFamily="34" charset="0"/>
              </a:rPr>
              <a:t>实际应用中，</a:t>
            </a:r>
            <a:r>
              <a:rPr lang="zh-CN" altLang="en-US" sz="2400" dirty="0">
                <a:solidFill>
                  <a:srgbClr val="1557AE"/>
                </a:solidFill>
                <a:latin typeface="Calibri" pitchFamily="34" charset="0"/>
                <a:cs typeface="Calibri" pitchFamily="34" charset="0"/>
              </a:rPr>
              <a:t>由</a:t>
            </a:r>
            <a:r>
              <a:rPr lang="en-US" altLang="zh-CN" sz="2400" dirty="0">
                <a:solidFill>
                  <a:srgbClr val="1557AE"/>
                </a:solidFill>
                <a:latin typeface="Calibri" pitchFamily="34" charset="0"/>
                <a:cs typeface="Calibri" pitchFamily="34" charset="0"/>
              </a:rPr>
              <a:t>S</a:t>
            </a:r>
            <a:r>
              <a:rPr lang="zh-CN" altLang="en-US" sz="2400" dirty="0">
                <a:solidFill>
                  <a:srgbClr val="1557AE"/>
                </a:solidFill>
                <a:latin typeface="Calibri" pitchFamily="34" charset="0"/>
                <a:cs typeface="Calibri" pitchFamily="34" charset="0"/>
              </a:rPr>
              <a:t>生成</a:t>
            </a:r>
            <a:r>
              <a:rPr lang="en-US" altLang="zh-CN" sz="2400" dirty="0">
                <a:solidFill>
                  <a:srgbClr val="1557AE"/>
                </a:solidFill>
                <a:latin typeface="Calibri" pitchFamily="34" charset="0"/>
                <a:cs typeface="Calibri" pitchFamily="34" charset="0"/>
              </a:rPr>
              <a:t>T</a:t>
            </a:r>
            <a:r>
              <a:rPr lang="zh-CN" altLang="en-US" sz="2400" dirty="0">
                <a:solidFill>
                  <a:srgbClr val="1557AE"/>
                </a:solidFill>
                <a:latin typeface="Calibri" pitchFamily="34" charset="0"/>
                <a:cs typeface="Calibri" pitchFamily="34" charset="0"/>
              </a:rPr>
              <a:t>的时间开销是很昂贵的</a:t>
            </a:r>
            <a:r>
              <a:rPr lang="zh-CN" altLang="en-US" sz="2400" dirty="0">
                <a:latin typeface="Calibri" pitchFamily="34" charset="0"/>
                <a:cs typeface="Calibri" pitchFamily="34" charset="0"/>
              </a:rPr>
              <a:t>，需要下载和分析</a:t>
            </a:r>
            <a:r>
              <a:rPr lang="en-US" altLang="zh-CN" sz="2400" dirty="0">
                <a:latin typeface="Calibri" pitchFamily="34" charset="0"/>
                <a:cs typeface="Calibri" pitchFamily="34" charset="0"/>
              </a:rPr>
              <a:t>S</a:t>
            </a:r>
            <a:r>
              <a:rPr lang="zh-CN" altLang="en-US" sz="2400" dirty="0">
                <a:latin typeface="Calibri" pitchFamily="34" charset="0"/>
                <a:cs typeface="Calibri" pitchFamily="34" charset="0"/>
              </a:rPr>
              <a:t>中每个网页包含的所有链接，并且排除重复的链接。一般</a:t>
            </a:r>
            <a:r>
              <a:rPr lang="en-US" altLang="zh-CN" sz="2400" dirty="0">
                <a:latin typeface="Calibri" pitchFamily="34" charset="0"/>
                <a:cs typeface="Calibri" pitchFamily="34" charset="0"/>
              </a:rPr>
              <a:t>T</a:t>
            </a:r>
            <a:r>
              <a:rPr lang="zh-CN" altLang="en-US" sz="2400" dirty="0">
                <a:latin typeface="Calibri" pitchFamily="34" charset="0"/>
                <a:cs typeface="Calibri" pitchFamily="34" charset="0"/>
              </a:rPr>
              <a:t>比</a:t>
            </a:r>
            <a:r>
              <a:rPr lang="en-US" altLang="zh-CN" sz="2400" dirty="0">
                <a:latin typeface="Calibri" pitchFamily="34" charset="0"/>
                <a:cs typeface="Calibri" pitchFamily="34" charset="0"/>
              </a:rPr>
              <a:t>S</a:t>
            </a:r>
            <a:r>
              <a:rPr lang="zh-CN" altLang="en-US" sz="2400" dirty="0">
                <a:latin typeface="Calibri" pitchFamily="34" charset="0"/>
                <a:cs typeface="Calibri" pitchFamily="34" charset="0"/>
              </a:rPr>
              <a:t>大很多，由</a:t>
            </a:r>
            <a:r>
              <a:rPr lang="en-US" altLang="zh-CN" sz="2400" dirty="0">
                <a:latin typeface="Calibri" pitchFamily="34" charset="0"/>
                <a:cs typeface="Calibri" pitchFamily="34" charset="0"/>
              </a:rPr>
              <a:t>T</a:t>
            </a:r>
            <a:r>
              <a:rPr lang="zh-CN" altLang="en-US" sz="2400" dirty="0">
                <a:latin typeface="Calibri" pitchFamily="34" charset="0"/>
                <a:cs typeface="Calibri" pitchFamily="34" charset="0"/>
              </a:rPr>
              <a:t>生成有向图也很耗时。需要分别计算网页的</a:t>
            </a:r>
            <a:r>
              <a:rPr lang="en-US" altLang="zh-CN" sz="2400" dirty="0">
                <a:latin typeface="Calibri" pitchFamily="34" charset="0"/>
                <a:cs typeface="Calibri" pitchFamily="34" charset="0"/>
              </a:rPr>
              <a:t>A/H</a:t>
            </a:r>
            <a:r>
              <a:rPr lang="zh-CN" altLang="en-US" sz="2400" dirty="0">
                <a:latin typeface="Calibri" pitchFamily="34" charset="0"/>
                <a:cs typeface="Calibri" pitchFamily="34" charset="0"/>
              </a:rPr>
              <a:t>值。</a:t>
            </a:r>
          </a:p>
          <a:p>
            <a:pPr eaLnBrk="1" hangingPunct="1">
              <a:lnSpc>
                <a:spcPct val="110000"/>
              </a:lnSpc>
              <a:spcBef>
                <a:spcPts val="600"/>
              </a:spcBef>
              <a:buClr>
                <a:srgbClr val="1557AE"/>
              </a:buClr>
              <a:buFont typeface="Wingdings" pitchFamily="2" charset="2"/>
              <a:buChar char="ü"/>
            </a:pPr>
            <a:r>
              <a:rPr lang="zh-CN" altLang="en-US" sz="2400" dirty="0">
                <a:solidFill>
                  <a:srgbClr val="1557AE"/>
                </a:solidFill>
                <a:latin typeface="Calibri" pitchFamily="34" charset="0"/>
                <a:cs typeface="Calibri" pitchFamily="34" charset="0"/>
              </a:rPr>
              <a:t>网页中一些无关的链接影响</a:t>
            </a:r>
            <a:r>
              <a:rPr lang="en-US" altLang="zh-CN" sz="2400" dirty="0">
                <a:solidFill>
                  <a:srgbClr val="1557AE"/>
                </a:solidFill>
                <a:latin typeface="Calibri" pitchFamily="34" charset="0"/>
                <a:cs typeface="Calibri" pitchFamily="34" charset="0"/>
              </a:rPr>
              <a:t>A</a:t>
            </a:r>
            <a:r>
              <a:rPr lang="zh-CN" altLang="en-US" sz="2400" dirty="0">
                <a:solidFill>
                  <a:srgbClr val="1557AE"/>
                </a:solidFill>
                <a:latin typeface="Calibri" pitchFamily="34" charset="0"/>
                <a:cs typeface="Calibri" pitchFamily="34" charset="0"/>
              </a:rPr>
              <a:t>，</a:t>
            </a:r>
            <a:r>
              <a:rPr lang="en-US" altLang="zh-CN" sz="2400" dirty="0">
                <a:solidFill>
                  <a:srgbClr val="1557AE"/>
                </a:solidFill>
                <a:latin typeface="Calibri" pitchFamily="34" charset="0"/>
                <a:cs typeface="Calibri" pitchFamily="34" charset="0"/>
              </a:rPr>
              <a:t>H</a:t>
            </a:r>
            <a:r>
              <a:rPr lang="zh-CN" altLang="en-US" sz="2400" dirty="0">
                <a:solidFill>
                  <a:srgbClr val="1557AE"/>
                </a:solidFill>
                <a:latin typeface="Calibri" pitchFamily="34" charset="0"/>
                <a:cs typeface="Calibri" pitchFamily="34" charset="0"/>
              </a:rPr>
              <a:t>值的计算</a:t>
            </a:r>
            <a:r>
              <a:rPr lang="zh-CN" altLang="en-US" sz="2400" dirty="0">
                <a:latin typeface="Calibri" pitchFamily="34" charset="0"/>
                <a:cs typeface="Calibri" pitchFamily="34" charset="0"/>
              </a:rPr>
              <a:t>。在制作网页的时候，有些开发工具会自动的在网页上加入一些链接，这些链接大多是与查询主题无关的（如商业广告）。</a:t>
            </a:r>
            <a:endParaRPr lang="en-US" altLang="zh-CN" sz="2400" dirty="0">
              <a:latin typeface="Calibri" pitchFamily="34" charset="0"/>
              <a:cs typeface="Calibri" pitchFamily="34" charset="0"/>
            </a:endParaRPr>
          </a:p>
          <a:p>
            <a:pPr eaLnBrk="1" hangingPunct="1">
              <a:lnSpc>
                <a:spcPct val="110000"/>
              </a:lnSpc>
              <a:spcBef>
                <a:spcPts val="600"/>
              </a:spcBef>
              <a:buClr>
                <a:srgbClr val="1557AE"/>
              </a:buClr>
              <a:buFont typeface="Wingdings" pitchFamily="2" charset="2"/>
              <a:buChar char="ü"/>
            </a:pPr>
            <a:r>
              <a:rPr lang="en-US" altLang="zh-CN" sz="2400" dirty="0">
                <a:latin typeface="Calibri" pitchFamily="34" charset="0"/>
                <a:cs typeface="Calibri" pitchFamily="34" charset="0"/>
              </a:rPr>
              <a:t>HITS</a:t>
            </a:r>
            <a:r>
              <a:rPr lang="zh-CN" altLang="en-US" sz="2400" dirty="0">
                <a:latin typeface="Calibri" pitchFamily="34" charset="0"/>
                <a:cs typeface="Calibri" pitchFamily="34" charset="0"/>
              </a:rPr>
              <a:t>算法最大的弱点是处理不好</a:t>
            </a:r>
            <a:r>
              <a:rPr lang="zh-CN" altLang="en-US" sz="2400" dirty="0">
                <a:solidFill>
                  <a:srgbClr val="1557AE"/>
                </a:solidFill>
                <a:latin typeface="Calibri" pitchFamily="34" charset="0"/>
                <a:cs typeface="Calibri" pitchFamily="34" charset="0"/>
              </a:rPr>
              <a:t>主题漂移问题（</a:t>
            </a:r>
            <a:r>
              <a:rPr lang="en-US" altLang="zh-CN" sz="2400" dirty="0">
                <a:solidFill>
                  <a:srgbClr val="1557AE"/>
                </a:solidFill>
                <a:latin typeface="Calibri" pitchFamily="34" charset="0"/>
                <a:cs typeface="Calibri" pitchFamily="34" charset="0"/>
              </a:rPr>
              <a:t>topic drift</a:t>
            </a:r>
            <a:r>
              <a:rPr lang="zh-CN" altLang="en-US" sz="2400" dirty="0">
                <a:solidFill>
                  <a:srgbClr val="1557AE"/>
                </a:solidFill>
                <a:latin typeface="Calibri" pitchFamily="34" charset="0"/>
                <a:cs typeface="Calibri" pitchFamily="34" charset="0"/>
              </a:rPr>
              <a:t>），</a:t>
            </a:r>
            <a:r>
              <a:rPr lang="zh-CN" altLang="en-US" sz="2400" dirty="0">
                <a:latin typeface="Calibri" pitchFamily="34" charset="0"/>
                <a:cs typeface="Calibri" pitchFamily="34" charset="0"/>
              </a:rPr>
              <a:t>也就是紧密链接</a:t>
            </a:r>
            <a:r>
              <a:rPr lang="en-US" altLang="zh-CN" sz="2400" dirty="0">
                <a:latin typeface="Calibri" pitchFamily="34" charset="0"/>
                <a:cs typeface="Calibri" pitchFamily="34" charset="0"/>
              </a:rPr>
              <a:t>TKC</a:t>
            </a:r>
            <a:r>
              <a:rPr lang="zh-CN" altLang="en-US" sz="2400" dirty="0">
                <a:latin typeface="Calibri" pitchFamily="34" charset="0"/>
                <a:cs typeface="Calibri" pitchFamily="34" charset="0"/>
              </a:rPr>
              <a:t>（</a:t>
            </a:r>
            <a:r>
              <a:rPr lang="en-US" altLang="zh-CN" sz="2400" dirty="0">
                <a:latin typeface="Calibri" pitchFamily="34" charset="0"/>
                <a:cs typeface="Calibri" pitchFamily="34" charset="0"/>
              </a:rPr>
              <a:t>Tightly-Knit Community Effect</a:t>
            </a:r>
            <a:r>
              <a:rPr lang="zh-CN" altLang="en-US" sz="2400" dirty="0">
                <a:latin typeface="Calibri" pitchFamily="34" charset="0"/>
                <a:cs typeface="Calibri" pitchFamily="34" charset="0"/>
              </a:rPr>
              <a:t>）现象。如果在集合</a:t>
            </a:r>
            <a:r>
              <a:rPr lang="en-US" altLang="zh-CN" sz="2400" dirty="0">
                <a:latin typeface="Calibri" pitchFamily="34" charset="0"/>
                <a:cs typeface="Calibri" pitchFamily="34" charset="0"/>
              </a:rPr>
              <a:t>T</a:t>
            </a:r>
            <a:r>
              <a:rPr lang="zh-CN" altLang="en-US" sz="2400" dirty="0">
                <a:latin typeface="Calibri" pitchFamily="34" charset="0"/>
                <a:cs typeface="Calibri" pitchFamily="34" charset="0"/>
              </a:rPr>
              <a:t>中有少数与查询主题无关的网页，但是他们是紧密链接的，</a:t>
            </a:r>
            <a:r>
              <a:rPr lang="en-US" altLang="zh-CN" sz="2400" dirty="0">
                <a:latin typeface="Calibri" pitchFamily="34" charset="0"/>
                <a:cs typeface="Calibri" pitchFamily="34" charset="0"/>
              </a:rPr>
              <a:t>HITS</a:t>
            </a:r>
            <a:r>
              <a:rPr lang="zh-CN" altLang="en-US" sz="2400" dirty="0">
                <a:latin typeface="Calibri" pitchFamily="34" charset="0"/>
                <a:cs typeface="Calibri" pitchFamily="34" charset="0"/>
              </a:rPr>
              <a:t>算法的结果可能就偏离了原来的查询主题。</a:t>
            </a:r>
            <a:endParaRPr lang="en-US" altLang="zh-CN" sz="2400" dirty="0">
              <a:solidFill>
                <a:srgbClr val="C00000"/>
              </a:solidFill>
              <a:latin typeface="Calibri" pitchFamily="34" charset="0"/>
              <a:cs typeface="Calibri" pitchFamily="34"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7" name="矩形 6"/>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93040" y="1196752"/>
            <a:ext cx="8950960"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与</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对比</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a:lnSpc>
                <a:spcPct val="120000"/>
              </a:lnSpc>
              <a:spcBef>
                <a:spcPts val="600"/>
              </a:spcBef>
              <a:buClr>
                <a:srgbClr val="1557AE"/>
              </a:buClr>
              <a:buFont typeface="Wingdings" pitchFamily="2" charset="2"/>
              <a:buChar char="ü"/>
            </a:pP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算法是与用户查询请求密切相关，而</a:t>
            </a:r>
            <a:r>
              <a:rPr lang="en-US" altLang="zh-CN" sz="2200" b="0" dirty="0">
                <a:latin typeface="Calibri" pitchFamily="34" charset="0"/>
                <a:cs typeface="Calibri" pitchFamily="34" charset="0"/>
              </a:rPr>
              <a:t>PageRank</a:t>
            </a:r>
            <a:r>
              <a:rPr lang="zh-CN" altLang="en-US" sz="2200" b="0" dirty="0">
                <a:latin typeface="Calibri" pitchFamily="34" charset="0"/>
                <a:cs typeface="Calibri" pitchFamily="34" charset="0"/>
              </a:rPr>
              <a:t>与查询无关。所以</a:t>
            </a: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算法可以单独作为相似性计算评价标准，而</a:t>
            </a:r>
            <a:r>
              <a:rPr lang="en-US" altLang="zh-CN" sz="2200" b="0" dirty="0">
                <a:latin typeface="Calibri" pitchFamily="34" charset="0"/>
                <a:cs typeface="Calibri" pitchFamily="34" charset="0"/>
              </a:rPr>
              <a:t>PageRank</a:t>
            </a:r>
            <a:r>
              <a:rPr lang="zh-CN" altLang="en-US" sz="2200" b="0" dirty="0">
                <a:latin typeface="Calibri" pitchFamily="34" charset="0"/>
                <a:cs typeface="Calibri" pitchFamily="34" charset="0"/>
              </a:rPr>
              <a:t>必须结合内容相似性计算才可用来对网页相关性进行评价；</a:t>
            </a:r>
          </a:p>
          <a:p>
            <a:pPr>
              <a:lnSpc>
                <a:spcPct val="120000"/>
              </a:lnSpc>
              <a:spcBef>
                <a:spcPts val="600"/>
              </a:spcBef>
              <a:buClr>
                <a:srgbClr val="1557AE"/>
              </a:buClr>
              <a:buFont typeface="Wingdings" pitchFamily="2" charset="2"/>
              <a:buChar char="ü"/>
            </a:pP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算法因为与用户查询密切相关，所以必须在接收到用户查询后实时计算，计算效率较低；而</a:t>
            </a:r>
            <a:r>
              <a:rPr lang="en-US" altLang="zh-CN" sz="2200" b="0" dirty="0">
                <a:latin typeface="Calibri" pitchFamily="34" charset="0"/>
                <a:cs typeface="Calibri" pitchFamily="34" charset="0"/>
              </a:rPr>
              <a:t>PageRank</a:t>
            </a:r>
            <a:r>
              <a:rPr lang="zh-CN" altLang="en-US" sz="2200" b="0" dirty="0">
                <a:latin typeface="Calibri" pitchFamily="34" charset="0"/>
                <a:cs typeface="Calibri" pitchFamily="34" charset="0"/>
              </a:rPr>
              <a:t>则可以在爬虫抓取完成后离线计算，在线直接使用计算结果，效率较高；</a:t>
            </a:r>
          </a:p>
          <a:p>
            <a:pPr>
              <a:lnSpc>
                <a:spcPct val="120000"/>
              </a:lnSpc>
              <a:spcBef>
                <a:spcPts val="600"/>
              </a:spcBef>
              <a:buClr>
                <a:srgbClr val="1557AE"/>
              </a:buClr>
              <a:buFont typeface="Wingdings" pitchFamily="2" charset="2"/>
              <a:buChar char="ü"/>
            </a:pP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算法计算对象数量较少，只需计算扩展集合内网页之间的链接关系；而</a:t>
            </a:r>
            <a:r>
              <a:rPr lang="en-US" altLang="zh-CN" sz="2200" b="0" dirty="0">
                <a:latin typeface="Calibri" pitchFamily="34" charset="0"/>
                <a:cs typeface="Calibri" pitchFamily="34" charset="0"/>
              </a:rPr>
              <a:t>PageRank</a:t>
            </a:r>
            <a:r>
              <a:rPr lang="zh-CN" altLang="en-US" sz="2200" b="0" dirty="0">
                <a:latin typeface="Calibri" pitchFamily="34" charset="0"/>
                <a:cs typeface="Calibri" pitchFamily="34" charset="0"/>
              </a:rPr>
              <a:t>是全局性算法，对所有互联网页面进行处理；</a:t>
            </a: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7" name="矩形 6"/>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247" y="1196752"/>
            <a:ext cx="8950960"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HITS</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与</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对比</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a:lnSpc>
                <a:spcPct val="120000"/>
              </a:lnSpc>
              <a:spcBef>
                <a:spcPts val="600"/>
              </a:spcBef>
              <a:buClr>
                <a:srgbClr val="1557AE"/>
              </a:buClr>
              <a:buFont typeface="Wingdings" pitchFamily="2" charset="2"/>
              <a:buChar char="ü"/>
            </a:pP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算法在计算时，对于每个页面需要计算两个分值，而</a:t>
            </a:r>
            <a:r>
              <a:rPr lang="en-US" altLang="zh-CN" sz="2200" b="0" dirty="0">
                <a:latin typeface="Calibri" pitchFamily="34" charset="0"/>
                <a:cs typeface="Calibri" pitchFamily="34" charset="0"/>
              </a:rPr>
              <a:t>PageRank</a:t>
            </a:r>
            <a:r>
              <a:rPr lang="zh-CN" altLang="en-US" sz="2200" b="0" dirty="0">
                <a:latin typeface="Calibri" pitchFamily="34" charset="0"/>
                <a:cs typeface="Calibri" pitchFamily="34" charset="0"/>
              </a:rPr>
              <a:t>只需计算一个分值即可；在搜索引擎领域，更重视</a:t>
            </a: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算法计算出的</a:t>
            </a:r>
            <a:r>
              <a:rPr lang="en-US" altLang="zh-CN" sz="2200" b="0" dirty="0">
                <a:latin typeface="Calibri" pitchFamily="34" charset="0"/>
                <a:cs typeface="Calibri" pitchFamily="34" charset="0"/>
              </a:rPr>
              <a:t>Authority</a:t>
            </a:r>
            <a:r>
              <a:rPr lang="zh-CN" altLang="en-US" sz="2200" b="0" dirty="0">
                <a:latin typeface="Calibri" pitchFamily="34" charset="0"/>
                <a:cs typeface="Calibri" pitchFamily="34" charset="0"/>
              </a:rPr>
              <a:t>权值，但是在很多应用</a:t>
            </a: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算法的其它领域，</a:t>
            </a:r>
            <a:r>
              <a:rPr lang="en-US" altLang="zh-CN" sz="2200" b="0" dirty="0">
                <a:latin typeface="Calibri" pitchFamily="34" charset="0"/>
                <a:cs typeface="Calibri" pitchFamily="34" charset="0"/>
              </a:rPr>
              <a:t>Hub</a:t>
            </a:r>
            <a:r>
              <a:rPr lang="zh-CN" altLang="en-US" sz="2200" b="0" dirty="0">
                <a:latin typeface="Calibri" pitchFamily="34" charset="0"/>
                <a:cs typeface="Calibri" pitchFamily="34" charset="0"/>
              </a:rPr>
              <a:t>分值也有很重要的作用；</a:t>
            </a:r>
          </a:p>
          <a:p>
            <a:pPr>
              <a:lnSpc>
                <a:spcPct val="120000"/>
              </a:lnSpc>
              <a:spcBef>
                <a:spcPts val="600"/>
              </a:spcBef>
              <a:buClr>
                <a:srgbClr val="1557AE"/>
              </a:buClr>
              <a:buFont typeface="Wingdings" pitchFamily="2" charset="2"/>
              <a:buChar char="ü"/>
            </a:pPr>
            <a:r>
              <a:rPr lang="zh-CN" altLang="en-US" sz="2200" b="0" dirty="0">
                <a:latin typeface="Calibri" pitchFamily="34" charset="0"/>
                <a:cs typeface="Calibri" pitchFamily="34" charset="0"/>
              </a:rPr>
              <a:t>从链接反作弊的角度来说，</a:t>
            </a:r>
            <a:r>
              <a:rPr lang="en-US" altLang="zh-CN" sz="2200" b="0" dirty="0">
                <a:latin typeface="Calibri" pitchFamily="34" charset="0"/>
                <a:cs typeface="Calibri" pitchFamily="34" charset="0"/>
              </a:rPr>
              <a:t>PageRank</a:t>
            </a:r>
            <a:r>
              <a:rPr lang="zh-CN" altLang="en-US" sz="2200" b="0" dirty="0">
                <a:latin typeface="Calibri" pitchFamily="34" charset="0"/>
                <a:cs typeface="Calibri" pitchFamily="34" charset="0"/>
              </a:rPr>
              <a:t>从机制上优于</a:t>
            </a: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算法，而</a:t>
            </a: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算法更易遭受链接作弊的影响。</a:t>
            </a:r>
          </a:p>
          <a:p>
            <a:pPr>
              <a:lnSpc>
                <a:spcPct val="120000"/>
              </a:lnSpc>
              <a:spcBef>
                <a:spcPts val="600"/>
              </a:spcBef>
              <a:buClr>
                <a:srgbClr val="1557AE"/>
              </a:buClr>
              <a:buFont typeface="Wingdings" pitchFamily="2" charset="2"/>
              <a:buChar char="ü"/>
            </a:pP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算法结构不稳定，当对“扩充网页集合”内链接关系作出很小改变，则对最终排名有很大影响；而</a:t>
            </a:r>
            <a:r>
              <a:rPr lang="en-US" altLang="zh-CN" sz="2200" b="0" dirty="0">
                <a:latin typeface="Calibri" pitchFamily="34" charset="0"/>
                <a:cs typeface="Calibri" pitchFamily="34" charset="0"/>
              </a:rPr>
              <a:t>PageRank</a:t>
            </a:r>
            <a:r>
              <a:rPr lang="zh-CN" altLang="en-US" sz="2200" b="0" dirty="0">
                <a:latin typeface="Calibri" pitchFamily="34" charset="0"/>
                <a:cs typeface="Calibri" pitchFamily="34" charset="0"/>
              </a:rPr>
              <a:t>相对</a:t>
            </a:r>
            <a:r>
              <a:rPr lang="en-US" altLang="zh-CN" sz="2200" b="0" dirty="0">
                <a:latin typeface="Calibri" pitchFamily="34" charset="0"/>
                <a:cs typeface="Calibri" pitchFamily="34" charset="0"/>
              </a:rPr>
              <a:t>HITS</a:t>
            </a:r>
            <a:r>
              <a:rPr lang="zh-CN" altLang="en-US" sz="2200" b="0" dirty="0">
                <a:latin typeface="Calibri" pitchFamily="34" charset="0"/>
                <a:cs typeface="Calibri" pitchFamily="34" charset="0"/>
              </a:rPr>
              <a:t>而言表现稳定，其根本原因在于</a:t>
            </a:r>
            <a:r>
              <a:rPr lang="en-US" altLang="zh-CN" sz="2200" b="0" dirty="0">
                <a:latin typeface="Calibri" pitchFamily="34" charset="0"/>
                <a:cs typeface="Calibri" pitchFamily="34" charset="0"/>
              </a:rPr>
              <a:t>PageRank</a:t>
            </a:r>
            <a:r>
              <a:rPr lang="zh-CN" altLang="en-US" sz="2200" b="0" dirty="0">
                <a:latin typeface="Calibri" pitchFamily="34" charset="0"/>
                <a:cs typeface="Calibri" pitchFamily="34" charset="0"/>
              </a:rPr>
              <a:t>计算时的“远程跳转”。</a:t>
            </a: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7" name="矩形 6"/>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4294967295"/>
          </p:nvPr>
        </p:nvSpPr>
        <p:spPr>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endParaRPr lang="zh-CN" altLang="en-US" b="0" i="0" dirty="0">
              <a:solidFill>
                <a:schemeClr val="bg1"/>
              </a:solidFill>
              <a:latin typeface="Verdana" pitchFamily="34" charset="0"/>
            </a:endParaRPr>
          </a:p>
        </p:txBody>
      </p:sp>
      <p:sp>
        <p:nvSpPr>
          <p:cNvPr id="2" name="矩形 1"/>
          <p:cNvSpPr/>
          <p:nvPr/>
        </p:nvSpPr>
        <p:spPr>
          <a:xfrm>
            <a:off x="179512" y="1184461"/>
            <a:ext cx="8425308" cy="5672322"/>
          </a:xfrm>
          <a:prstGeom prst="rect">
            <a:avLst/>
          </a:prstGeom>
        </p:spPr>
        <p:txBody>
          <a:bodyPr wrap="square">
            <a:spAutoFit/>
          </a:bodyPr>
          <a:lstStyle/>
          <a:p>
            <a:pPr marL="469900" lvl="1" indent="-469900" algn="l">
              <a:lnSpc>
                <a:spcPct val="120000"/>
              </a:lnSpc>
              <a:spcBef>
                <a:spcPts val="600"/>
              </a:spcBef>
              <a:buClr>
                <a:srgbClr val="FF0000"/>
              </a:buClr>
              <a:buFont typeface="Wingdings" pitchFamily="2" charset="2"/>
              <a:buChar char="n"/>
              <a:defRPr/>
            </a:pPr>
            <a:r>
              <a:rPr lang="en-US" altLang="zh-CN" sz="2800" b="0" dirty="0" err="1">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HillTop</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marL="742950" lvl="1" indent="-285750" algn="l">
              <a:lnSpc>
                <a:spcPct val="150000"/>
              </a:lnSpc>
              <a:buClr>
                <a:schemeClr val="tx1"/>
              </a:buClr>
              <a:buFont typeface="Wingdings" pitchFamily="2" charset="2"/>
              <a:buChar char="ü"/>
              <a:defRPr/>
            </a:pPr>
            <a:r>
              <a:rPr lang="en-US" altLang="zh-CN" sz="2000" b="0" dirty="0">
                <a:latin typeface="Times New Roman" pitchFamily="18" charset="0"/>
                <a:ea typeface="+mj-ea"/>
                <a:cs typeface="Times New Roman" pitchFamily="18" charset="0"/>
              </a:rPr>
              <a:t>Krishna Bharat </a:t>
            </a:r>
            <a:r>
              <a:rPr lang="zh-CN" altLang="en-US" sz="2000" b="0" dirty="0">
                <a:latin typeface="Times New Roman" pitchFamily="18" charset="0"/>
                <a:ea typeface="+mj-ea"/>
                <a:cs typeface="Times New Roman" pitchFamily="18" charset="0"/>
              </a:rPr>
              <a:t>和多伦多大学的</a:t>
            </a:r>
            <a:r>
              <a:rPr lang="en-US" altLang="zh-CN" sz="2000" b="0" dirty="0">
                <a:latin typeface="Times New Roman" pitchFamily="18" charset="0"/>
                <a:ea typeface="+mj-ea"/>
                <a:cs typeface="Times New Roman" pitchFamily="18" charset="0"/>
              </a:rPr>
              <a:t>George A. </a:t>
            </a:r>
            <a:r>
              <a:rPr lang="en-US" altLang="zh-CN" sz="2000" b="0" dirty="0" err="1">
                <a:latin typeface="Times New Roman" pitchFamily="18" charset="0"/>
                <a:ea typeface="+mj-ea"/>
                <a:cs typeface="Times New Roman" pitchFamily="18" charset="0"/>
              </a:rPr>
              <a:t>Mihaila</a:t>
            </a:r>
            <a:r>
              <a:rPr lang="zh-CN" altLang="en-US" sz="2000" b="0" dirty="0">
                <a:latin typeface="Times New Roman" pitchFamily="18" charset="0"/>
                <a:ea typeface="+mj-ea"/>
                <a:cs typeface="Times New Roman" pitchFamily="18" charset="0"/>
              </a:rPr>
              <a:t>于</a:t>
            </a:r>
            <a:r>
              <a:rPr lang="en-US" altLang="zh-CN" sz="2000" b="0" dirty="0">
                <a:latin typeface="Times New Roman" pitchFamily="18" charset="0"/>
                <a:ea typeface="+mj-ea"/>
                <a:cs typeface="Times New Roman" pitchFamily="18" charset="0"/>
              </a:rPr>
              <a:t>2001</a:t>
            </a:r>
            <a:r>
              <a:rPr lang="zh-CN" altLang="en-US" sz="2000" b="0" dirty="0">
                <a:latin typeface="Times New Roman" pitchFamily="18" charset="0"/>
                <a:ea typeface="+mj-ea"/>
                <a:cs typeface="Times New Roman" pitchFamily="18" charset="0"/>
              </a:rPr>
              <a:t>年</a:t>
            </a:r>
            <a:r>
              <a:rPr lang="en-US" altLang="zh-CN" sz="2000" b="0" dirty="0">
                <a:latin typeface="Times New Roman" pitchFamily="18" charset="0"/>
                <a:ea typeface="+mj-ea"/>
                <a:cs typeface="Times New Roman" pitchFamily="18" charset="0"/>
              </a:rPr>
              <a:t>1</a:t>
            </a:r>
            <a:r>
              <a:rPr lang="zh-CN" altLang="en-US" sz="2000" b="0" dirty="0">
                <a:latin typeface="Times New Roman" pitchFamily="18" charset="0"/>
                <a:ea typeface="+mj-ea"/>
                <a:cs typeface="Times New Roman" pitchFamily="18" charset="0"/>
              </a:rPr>
              <a:t>月提出并申请专利</a:t>
            </a:r>
          </a:p>
          <a:p>
            <a:pPr marL="742950" lvl="1" indent="-285750" algn="l">
              <a:lnSpc>
                <a:spcPct val="150000"/>
              </a:lnSpc>
              <a:buClr>
                <a:schemeClr val="tx1"/>
              </a:buClr>
              <a:buFont typeface="Wingdings" pitchFamily="2" charset="2"/>
              <a:buChar char="ü"/>
              <a:defRPr/>
            </a:pPr>
            <a:r>
              <a:rPr lang="en-US" altLang="zh-CN" sz="2000" b="0" dirty="0">
                <a:latin typeface="Times New Roman" pitchFamily="18" charset="0"/>
                <a:ea typeface="+mj-ea"/>
                <a:cs typeface="Times New Roman" pitchFamily="18" charset="0"/>
              </a:rPr>
              <a:t>Google</a:t>
            </a:r>
            <a:r>
              <a:rPr lang="zh-CN" altLang="en-US" sz="2000" b="0" dirty="0">
                <a:latin typeface="Times New Roman" pitchFamily="18" charset="0"/>
                <a:ea typeface="+mj-ea"/>
                <a:cs typeface="Times New Roman" pitchFamily="18" charset="0"/>
              </a:rPr>
              <a:t>在</a:t>
            </a:r>
            <a:r>
              <a:rPr lang="en-US" altLang="zh-CN" sz="2000" b="0" dirty="0">
                <a:latin typeface="Times New Roman" pitchFamily="18" charset="0"/>
                <a:ea typeface="+mj-ea"/>
                <a:cs typeface="Times New Roman" pitchFamily="18" charset="0"/>
              </a:rPr>
              <a:t>2003</a:t>
            </a:r>
            <a:r>
              <a:rPr lang="zh-CN" altLang="en-US" sz="2000" b="0" dirty="0">
                <a:latin typeface="Times New Roman" pitchFamily="18" charset="0"/>
                <a:ea typeface="+mj-ea"/>
                <a:cs typeface="Times New Roman" pitchFamily="18" charset="0"/>
              </a:rPr>
              <a:t>年</a:t>
            </a:r>
            <a:r>
              <a:rPr lang="en-US" altLang="zh-CN" sz="2000" b="0" dirty="0">
                <a:latin typeface="Times New Roman" pitchFamily="18" charset="0"/>
                <a:ea typeface="+mj-ea"/>
                <a:cs typeface="Times New Roman" pitchFamily="18" charset="0"/>
              </a:rPr>
              <a:t>12</a:t>
            </a:r>
            <a:r>
              <a:rPr lang="zh-CN" altLang="en-US" sz="2000" b="0" dirty="0">
                <a:latin typeface="Times New Roman" pitchFamily="18" charset="0"/>
                <a:ea typeface="+mj-ea"/>
                <a:cs typeface="Times New Roman" pitchFamily="18" charset="0"/>
              </a:rPr>
              <a:t>月</a:t>
            </a:r>
            <a:r>
              <a:rPr lang="en-US" altLang="zh-CN" sz="2000" b="0" dirty="0">
                <a:latin typeface="Times New Roman" pitchFamily="18" charset="0"/>
                <a:ea typeface="+mj-ea"/>
                <a:cs typeface="Times New Roman" pitchFamily="18" charset="0"/>
              </a:rPr>
              <a:t>Florida Update</a:t>
            </a:r>
            <a:r>
              <a:rPr lang="zh-CN" altLang="en-US" sz="2000" b="0" dirty="0">
                <a:latin typeface="Times New Roman" pitchFamily="18" charset="0"/>
                <a:ea typeface="+mj-ea"/>
                <a:cs typeface="Times New Roman" pitchFamily="18" charset="0"/>
              </a:rPr>
              <a:t>时采用的主要技术</a:t>
            </a:r>
          </a:p>
          <a:p>
            <a:pPr marL="742950" lvl="1" indent="-285750" algn="l">
              <a:lnSpc>
                <a:spcPct val="150000"/>
              </a:lnSpc>
              <a:buClr>
                <a:schemeClr val="tx1"/>
              </a:buClr>
              <a:buFont typeface="Wingdings" pitchFamily="2" charset="2"/>
              <a:buChar char="ü"/>
              <a:defRPr/>
            </a:pPr>
            <a:r>
              <a:rPr lang="en-US" altLang="zh-CN" sz="2000" b="0" dirty="0" err="1">
                <a:latin typeface="Times New Roman" pitchFamily="18" charset="0"/>
                <a:ea typeface="+mj-ea"/>
                <a:cs typeface="Times New Roman" pitchFamily="18" charset="0"/>
              </a:rPr>
              <a:t>HillTop</a:t>
            </a:r>
            <a:r>
              <a:rPr lang="zh-CN" altLang="en-US" sz="2000" b="0" dirty="0">
                <a:latin typeface="Times New Roman" pitchFamily="18" charset="0"/>
                <a:ea typeface="+mj-ea"/>
                <a:cs typeface="Times New Roman" pitchFamily="18" charset="0"/>
              </a:rPr>
              <a:t>算法的指导思想和</a:t>
            </a:r>
            <a:r>
              <a:rPr lang="en-US" altLang="zh-CN" sz="2000" b="0" dirty="0">
                <a:latin typeface="Times New Roman" pitchFamily="18" charset="0"/>
                <a:ea typeface="+mj-ea"/>
                <a:cs typeface="Times New Roman" pitchFamily="18" charset="0"/>
              </a:rPr>
              <a:t>PageRank</a:t>
            </a:r>
            <a:r>
              <a:rPr lang="zh-CN" altLang="en-US" sz="2000" b="0" dirty="0">
                <a:latin typeface="Times New Roman" pitchFamily="18" charset="0"/>
                <a:ea typeface="+mj-ea"/>
                <a:cs typeface="Times New Roman" pitchFamily="18" charset="0"/>
              </a:rPr>
              <a:t>的是一致的，都是通过网页被链接的数量和质量来确定搜索结果的排序权重。</a:t>
            </a:r>
          </a:p>
          <a:p>
            <a:pPr marL="742950" lvl="1" indent="-285750" algn="l">
              <a:lnSpc>
                <a:spcPct val="150000"/>
              </a:lnSpc>
              <a:buClr>
                <a:schemeClr val="tx1"/>
              </a:buClr>
              <a:buFont typeface="Wingdings" pitchFamily="2" charset="2"/>
              <a:buChar char="ü"/>
              <a:defRPr/>
            </a:pPr>
            <a:r>
              <a:rPr lang="zh-CN" altLang="en-US" sz="2000" b="0" dirty="0">
                <a:latin typeface="Times New Roman" pitchFamily="18" charset="0"/>
                <a:ea typeface="+mj-ea"/>
                <a:cs typeface="Times New Roman" pitchFamily="18" charset="0"/>
              </a:rPr>
              <a:t>但</a:t>
            </a:r>
            <a:r>
              <a:rPr lang="en-US" altLang="zh-CN" sz="2000" b="0" dirty="0" err="1">
                <a:latin typeface="Times New Roman" pitchFamily="18" charset="0"/>
                <a:ea typeface="+mj-ea"/>
                <a:cs typeface="Times New Roman" pitchFamily="18" charset="0"/>
              </a:rPr>
              <a:t>HillTop</a:t>
            </a:r>
            <a:r>
              <a:rPr lang="zh-CN" altLang="en-US" sz="2000" b="0" dirty="0">
                <a:latin typeface="Times New Roman" pitchFamily="18" charset="0"/>
                <a:ea typeface="+mj-ea"/>
                <a:cs typeface="Times New Roman" pitchFamily="18" charset="0"/>
              </a:rPr>
              <a:t>认为只计算来自具有相同主题的相关文档链接对于搜索者的价值会更大：</a:t>
            </a:r>
            <a:r>
              <a:rPr lang="zh-CN" altLang="en-US" sz="2000" b="0" dirty="0">
                <a:solidFill>
                  <a:srgbClr val="1557AE"/>
                </a:solidFill>
                <a:latin typeface="Times New Roman" pitchFamily="18" charset="0"/>
                <a:ea typeface="+mj-ea"/>
                <a:cs typeface="Times New Roman" pitchFamily="18" charset="0"/>
              </a:rPr>
              <a:t>即主题相关网页之间的链接对于权重计算的贡献比主题不相关的链接价值要更高。</a:t>
            </a:r>
            <a:endParaRPr lang="en-US" altLang="zh-CN" sz="2000" b="0" dirty="0">
              <a:solidFill>
                <a:srgbClr val="1557AE"/>
              </a:solidFill>
              <a:latin typeface="Times New Roman" pitchFamily="18" charset="0"/>
              <a:ea typeface="+mj-ea"/>
              <a:cs typeface="Times New Roman" pitchFamily="18" charset="0"/>
            </a:endParaRPr>
          </a:p>
          <a:p>
            <a:pPr marL="742950" lvl="1" indent="-285750" algn="l">
              <a:lnSpc>
                <a:spcPct val="150000"/>
              </a:lnSpc>
              <a:buClr>
                <a:schemeClr val="tx1"/>
              </a:buClr>
              <a:buFont typeface="Wingdings" pitchFamily="2" charset="2"/>
              <a:buChar char="ü"/>
              <a:defRPr/>
            </a:pPr>
            <a:r>
              <a:rPr lang="en-US" altLang="zh-CN" sz="2000" dirty="0">
                <a:latin typeface="Times New Roman" pitchFamily="18" charset="0"/>
                <a:ea typeface="黑体" pitchFamily="2" charset="-122"/>
                <a:cs typeface="Times New Roman" pitchFamily="18" charset="0"/>
              </a:rPr>
              <a:t>For popular queries in Google, </a:t>
            </a:r>
            <a:r>
              <a:rPr lang="en-US" altLang="zh-CN" sz="2000" dirty="0">
                <a:solidFill>
                  <a:srgbClr val="1557AE"/>
                </a:solidFill>
                <a:latin typeface="Times New Roman" pitchFamily="18" charset="0"/>
                <a:ea typeface="黑体" pitchFamily="2" charset="-122"/>
                <a:cs typeface="Times New Roman" pitchFamily="18" charset="0"/>
              </a:rPr>
              <a:t>Hilltop comprises 40% of the ranking </a:t>
            </a:r>
            <a:r>
              <a:rPr lang="en-US" altLang="zh-CN" sz="2000" dirty="0">
                <a:latin typeface="Times New Roman" pitchFamily="18" charset="0"/>
                <a:ea typeface="黑体" pitchFamily="2" charset="-122"/>
                <a:cs typeface="Times New Roman" pitchFamily="18" charset="0"/>
              </a:rPr>
              <a:t>(PR = 40% and “On Page” data is 20%)</a:t>
            </a:r>
            <a:endParaRPr lang="zh-CN" altLang="en-US" sz="2000" b="0" dirty="0">
              <a:latin typeface="Times New Roman" pitchFamily="18" charset="0"/>
              <a:ea typeface="+mj-ea"/>
              <a:cs typeface="Times New Roman" pitchFamily="18" charset="0"/>
            </a:endParaRPr>
          </a:p>
          <a:p>
            <a:pPr marL="469900" lvl="1" indent="-469900" algn="l">
              <a:lnSpc>
                <a:spcPct val="120000"/>
              </a:lnSpc>
              <a:spcBef>
                <a:spcPts val="600"/>
              </a:spcBef>
              <a:buClr>
                <a:schemeClr val="accent2"/>
              </a:buClr>
              <a:buFont typeface="Wingdings" pitchFamily="2" charset="2"/>
              <a:buChar char="n"/>
              <a:defRPr/>
            </a:pPr>
            <a:endParaRPr lang="zh-CN" altLang="en-US" sz="2000" dirty="0">
              <a:solidFill>
                <a:srgbClr val="C00000"/>
              </a:solidFill>
              <a:latin typeface="Arial Unicode MS" pitchFamily="34" charset="-122"/>
              <a:ea typeface="Arial Unicode MS" pitchFamily="34" charset="-122"/>
              <a:cs typeface="Arial Unicode MS" pitchFamily="34" charset="-122"/>
            </a:endParaRPr>
          </a:p>
        </p:txBody>
      </p:sp>
      <p:sp>
        <p:nvSpPr>
          <p:cNvPr id="5" name="矩形 4"/>
          <p:cNvSpPr/>
          <p:nvPr/>
        </p:nvSpPr>
        <p:spPr>
          <a:xfrm>
            <a:off x="899592" y="188640"/>
            <a:ext cx="2807179" cy="615553"/>
          </a:xfrm>
          <a:prstGeom prst="rect">
            <a:avLst/>
          </a:prstGeom>
        </p:spPr>
        <p:txBody>
          <a:bodyPr wrap="squar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225174"/>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网络分析</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5" name="矩形 14"/>
          <p:cNvSpPr/>
          <p:nvPr/>
        </p:nvSpPr>
        <p:spPr>
          <a:xfrm>
            <a:off x="49723" y="1844824"/>
            <a:ext cx="8685213" cy="3348609"/>
          </a:xfrm>
          <a:prstGeom prst="rect">
            <a:avLst/>
          </a:prstGeom>
        </p:spPr>
        <p:txBody>
          <a:bodyPr>
            <a:spAutoFit/>
          </a:bodyPr>
          <a:lstStyle/>
          <a:p>
            <a:pPr marL="800100" lvl="1" indent="-342900" algn="l" defTabSz="912495" eaLnBrk="0" hangingPunct="0">
              <a:lnSpc>
                <a:spcPct val="120000"/>
              </a:lnSpc>
              <a:spcBef>
                <a:spcPts val="600"/>
              </a:spcBef>
              <a:buFont typeface="Wingdings" pitchFamily="2" charset="2"/>
              <a:buChar char="ü"/>
              <a:defRPr/>
            </a:pPr>
            <a:r>
              <a:rPr lang="en-US" altLang="zh-CN" sz="2400" b="1" dirty="0">
                <a:latin typeface="Palatino Linotype" pitchFamily="18" charset="0"/>
              </a:rPr>
              <a:t>network science focuses on mathematically describing different network topologies. </a:t>
            </a:r>
          </a:p>
          <a:p>
            <a:pPr marL="800100" lvl="1" indent="-342900" algn="l" defTabSz="912495" eaLnBrk="0" hangingPunct="0">
              <a:lnSpc>
                <a:spcPct val="120000"/>
              </a:lnSpc>
              <a:spcBef>
                <a:spcPts val="600"/>
              </a:spcBef>
              <a:buFont typeface="Wingdings" pitchFamily="2" charset="2"/>
              <a:buChar char="ü"/>
              <a:defRPr/>
            </a:pPr>
            <a:r>
              <a:rPr lang="en-US" altLang="zh-CN" sz="2400" b="1" dirty="0">
                <a:latin typeface="Palatino Linotype" pitchFamily="18" charset="0"/>
              </a:rPr>
              <a:t>At the beginning of 1998, </a:t>
            </a:r>
            <a:r>
              <a:rPr lang="en-US" altLang="zh-CN" sz="2400" b="1" dirty="0">
                <a:solidFill>
                  <a:srgbClr val="FF0000"/>
                </a:solidFill>
                <a:effectLst>
                  <a:outerShdw blurRad="38100" dist="38100" dir="2700000" algn="tl">
                    <a:srgbClr val="000000">
                      <a:alpha val="43137"/>
                    </a:srgbClr>
                  </a:outerShdw>
                </a:effectLst>
                <a:latin typeface="Palatino Linotype" pitchFamily="18" charset="0"/>
              </a:rPr>
              <a:t>Duncan J. Watts </a:t>
            </a:r>
            <a:r>
              <a:rPr lang="en-US" altLang="zh-CN" sz="2400" b="1" dirty="0">
                <a:latin typeface="Palatino Linotype" pitchFamily="18" charset="0"/>
              </a:rPr>
              <a:t>and his counselor </a:t>
            </a:r>
            <a:r>
              <a:rPr lang="en-US" altLang="zh-CN" sz="2400" b="1" dirty="0">
                <a:solidFill>
                  <a:srgbClr val="FF0000"/>
                </a:solidFill>
                <a:effectLst>
                  <a:outerShdw blurRad="38100" dist="38100" dir="2700000" algn="tl">
                    <a:srgbClr val="000000">
                      <a:alpha val="43137"/>
                    </a:srgbClr>
                  </a:outerShdw>
                </a:effectLst>
                <a:latin typeface="Palatino Linotype" pitchFamily="18" charset="0"/>
              </a:rPr>
              <a:t>Steve </a:t>
            </a:r>
            <a:r>
              <a:rPr lang="en-US" altLang="zh-CN" sz="2400" b="1" dirty="0" err="1">
                <a:solidFill>
                  <a:srgbClr val="FF0000"/>
                </a:solidFill>
                <a:effectLst>
                  <a:outerShdw blurRad="38100" dist="38100" dir="2700000" algn="tl">
                    <a:srgbClr val="000000">
                      <a:alpha val="43137"/>
                    </a:srgbClr>
                  </a:outerShdw>
                </a:effectLst>
                <a:latin typeface="Palatino Linotype" pitchFamily="18" charset="0"/>
              </a:rPr>
              <a:t>Strogatz</a:t>
            </a:r>
            <a:r>
              <a:rPr lang="en-US" altLang="zh-CN" sz="2400" b="1" dirty="0">
                <a:solidFill>
                  <a:srgbClr val="FF0000"/>
                </a:solidFill>
                <a:effectLst>
                  <a:outerShdw blurRad="38100" dist="38100" dir="2700000" algn="tl">
                    <a:srgbClr val="000000">
                      <a:alpha val="43137"/>
                    </a:srgbClr>
                  </a:outerShdw>
                </a:effectLst>
                <a:latin typeface="Palatino Linotype" pitchFamily="18" charset="0"/>
              </a:rPr>
              <a:t> </a:t>
            </a:r>
            <a:r>
              <a:rPr lang="en-US" altLang="zh-CN" sz="2400" b="1" dirty="0">
                <a:latin typeface="Palatino Linotype" pitchFamily="18" charset="0"/>
              </a:rPr>
              <a:t>published the first small-world network model. </a:t>
            </a:r>
          </a:p>
          <a:p>
            <a:pPr marL="800100" lvl="1" indent="-342900" algn="l" defTabSz="912495" eaLnBrk="0" hangingPunct="0">
              <a:lnSpc>
                <a:spcPct val="120000"/>
              </a:lnSpc>
              <a:spcBef>
                <a:spcPts val="600"/>
              </a:spcBef>
              <a:buFont typeface="Wingdings" pitchFamily="2" charset="2"/>
              <a:buChar char="ü"/>
              <a:defRPr/>
            </a:pPr>
            <a:r>
              <a:rPr lang="en-US" altLang="zh-CN" sz="2400" b="1" dirty="0">
                <a:solidFill>
                  <a:srgbClr val="FF0000"/>
                </a:solidFill>
                <a:effectLst>
                  <a:outerShdw blurRad="38100" dist="38100" dir="2700000" algn="tl">
                    <a:srgbClr val="000000">
                      <a:alpha val="43137"/>
                    </a:srgbClr>
                  </a:outerShdw>
                </a:effectLst>
                <a:latin typeface="Palatino Linotype" pitchFamily="18" charset="0"/>
              </a:rPr>
              <a:t>Albert-</a:t>
            </a:r>
            <a:r>
              <a:rPr lang="en-US" altLang="zh-CN" sz="2400" b="1" dirty="0" err="1">
                <a:solidFill>
                  <a:srgbClr val="FF0000"/>
                </a:solidFill>
                <a:effectLst>
                  <a:outerShdw blurRad="38100" dist="38100" dir="2700000" algn="tl">
                    <a:srgbClr val="000000">
                      <a:alpha val="43137"/>
                    </a:srgbClr>
                  </a:outerShdw>
                </a:effectLst>
                <a:latin typeface="Palatino Linotype" pitchFamily="18" charset="0"/>
              </a:rPr>
              <a:t>László</a:t>
            </a:r>
            <a:r>
              <a:rPr lang="en-US" altLang="zh-CN" sz="2400" b="1" dirty="0">
                <a:solidFill>
                  <a:srgbClr val="FF0000"/>
                </a:solidFill>
                <a:effectLst>
                  <a:outerShdw blurRad="38100" dist="38100" dir="2700000" algn="tl">
                    <a:srgbClr val="000000">
                      <a:alpha val="43137"/>
                    </a:srgbClr>
                  </a:outerShdw>
                </a:effectLst>
                <a:latin typeface="Palatino Linotype" pitchFamily="18" charset="0"/>
              </a:rPr>
              <a:t> </a:t>
            </a:r>
            <a:r>
              <a:rPr lang="en-US" altLang="zh-CN" sz="2400" b="1" dirty="0" err="1">
                <a:solidFill>
                  <a:srgbClr val="FF0000"/>
                </a:solidFill>
                <a:effectLst>
                  <a:outerShdw blurRad="38100" dist="38100" dir="2700000" algn="tl">
                    <a:srgbClr val="000000">
                      <a:alpha val="43137"/>
                    </a:srgbClr>
                  </a:outerShdw>
                </a:effectLst>
                <a:latin typeface="Palatino Linotype" pitchFamily="18" charset="0"/>
              </a:rPr>
              <a:t>Barabási</a:t>
            </a:r>
            <a:r>
              <a:rPr lang="en-US" altLang="zh-CN" sz="2400" b="1" dirty="0">
                <a:solidFill>
                  <a:srgbClr val="FF0000"/>
                </a:solidFill>
                <a:effectLst>
                  <a:outerShdw blurRad="38100" dist="38100" dir="2700000" algn="tl">
                    <a:srgbClr val="000000">
                      <a:alpha val="43137"/>
                    </a:srgbClr>
                  </a:outerShdw>
                </a:effectLst>
                <a:latin typeface="Palatino Linotype" pitchFamily="18" charset="0"/>
              </a:rPr>
              <a:t> </a:t>
            </a:r>
            <a:r>
              <a:rPr lang="en-US" altLang="zh-CN" sz="2400" b="1" dirty="0">
                <a:latin typeface="Palatino Linotype" pitchFamily="18" charset="0"/>
              </a:rPr>
              <a:t>and </a:t>
            </a:r>
            <a:r>
              <a:rPr lang="en-US" altLang="zh-CN" sz="2400" b="1" dirty="0" err="1">
                <a:solidFill>
                  <a:srgbClr val="FF0000"/>
                </a:solidFill>
                <a:effectLst>
                  <a:outerShdw blurRad="38100" dist="38100" dir="2700000" algn="tl">
                    <a:srgbClr val="000000">
                      <a:alpha val="43137"/>
                    </a:srgbClr>
                  </a:outerShdw>
                </a:effectLst>
                <a:latin typeface="Palatino Linotype" pitchFamily="18" charset="0"/>
              </a:rPr>
              <a:t>Reka</a:t>
            </a:r>
            <a:r>
              <a:rPr lang="en-US" altLang="zh-CN" sz="2400" b="1" dirty="0">
                <a:solidFill>
                  <a:srgbClr val="FF0000"/>
                </a:solidFill>
                <a:effectLst>
                  <a:outerShdw blurRad="38100" dist="38100" dir="2700000" algn="tl">
                    <a:srgbClr val="000000">
                      <a:alpha val="43137"/>
                    </a:srgbClr>
                  </a:outerShdw>
                </a:effectLst>
                <a:latin typeface="Palatino Linotype" pitchFamily="18" charset="0"/>
              </a:rPr>
              <a:t> Albert </a:t>
            </a:r>
            <a:r>
              <a:rPr lang="en-US" altLang="zh-CN" sz="2400" b="1" dirty="0">
                <a:latin typeface="Palatino Linotype" pitchFamily="18" charset="0"/>
              </a:rPr>
              <a:t>developed the </a:t>
            </a:r>
            <a:r>
              <a:rPr lang="en-US" altLang="zh-CN" sz="2400" b="1" dirty="0">
                <a:solidFill>
                  <a:srgbClr val="FF0000"/>
                </a:solidFill>
                <a:effectLst>
                  <a:outerShdw blurRad="38100" dist="38100" dir="2700000" algn="tl">
                    <a:srgbClr val="000000">
                      <a:alpha val="43137"/>
                    </a:srgbClr>
                  </a:outerShdw>
                </a:effectLst>
                <a:latin typeface="Palatino Linotype" pitchFamily="18" charset="0"/>
              </a:rPr>
              <a:t>scale-free</a:t>
            </a:r>
            <a:r>
              <a:rPr lang="en-US" altLang="zh-CN" sz="2400" b="1" dirty="0">
                <a:latin typeface="Palatino Linotype" pitchFamily="18" charset="0"/>
              </a:rPr>
              <a:t> network</a:t>
            </a:r>
            <a:endParaRPr lang="zh-CN" altLang="en-US" sz="2400" b="1" dirty="0">
              <a:latin typeface="Palatino Linotype" pitchFamily="18" charset="0"/>
            </a:endParaRPr>
          </a:p>
        </p:txBody>
      </p:sp>
      <p:sp>
        <p:nvSpPr>
          <p:cNvPr id="16" name="矩形 15"/>
          <p:cNvSpPr/>
          <p:nvPr/>
        </p:nvSpPr>
        <p:spPr>
          <a:xfrm>
            <a:off x="323850" y="5274002"/>
            <a:ext cx="8496300" cy="884070"/>
          </a:xfrm>
          <a:prstGeom prst="rect">
            <a:avLst/>
          </a:prstGeom>
          <a:gradFill rotWithShape="1">
            <a:gsLst>
              <a:gs pos="0">
                <a:srgbClr val="006699">
                  <a:shade val="51000"/>
                  <a:satMod val="130000"/>
                </a:srgbClr>
              </a:gs>
              <a:gs pos="80000">
                <a:srgbClr val="006699">
                  <a:shade val="93000"/>
                  <a:satMod val="130000"/>
                </a:srgbClr>
              </a:gs>
              <a:gs pos="100000">
                <a:srgbClr val="00669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108000" tIns="72000" rIns="108000" bIns="72000">
            <a:spAutoFit/>
          </a:bodyPr>
          <a:lstStyle/>
          <a:p>
            <a:pPr marL="0" marR="0" lvl="0" indent="0" algn="l" defTabSz="914400" eaLnBrk="1" latinLnBrk="0" hangingPunct="1">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Comic Sans MS" pitchFamily="66" charset="0"/>
                <a:ea typeface="宋体"/>
                <a:cs typeface="+mn-cs"/>
              </a:rPr>
              <a:t>Today, network science is an exciting and growing field. Scientists from many diverse fields are working together.</a:t>
            </a:r>
            <a:endParaRPr kumimoji="0" lang="zh-CN" altLang="en-US" sz="2400" b="0" i="0" u="none" strike="noStrike" kern="0" cap="none" spc="0" normalizeH="0" baseline="0" noProof="0" dirty="0">
              <a:ln>
                <a:noFill/>
              </a:ln>
              <a:solidFill>
                <a:srgbClr val="FFFFFF"/>
              </a:solidFill>
              <a:effectLst/>
              <a:uLnTx/>
              <a:uFillTx/>
              <a:latin typeface="Comic Sans MS" pitchFamily="66" charset="0"/>
              <a:ea typeface="宋体"/>
              <a:cs typeface="+mn-cs"/>
            </a:endParaRPr>
          </a:p>
        </p:txBody>
      </p:sp>
      <p:sp>
        <p:nvSpPr>
          <p:cNvPr id="8" name="矩形 7"/>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pSp>
        <p:nvGrpSpPr>
          <p:cNvPr id="8" name="Group 112"/>
          <p:cNvGrpSpPr/>
          <p:nvPr/>
        </p:nvGrpSpPr>
        <p:grpSpPr bwMode="auto">
          <a:xfrm>
            <a:off x="844550" y="992832"/>
            <a:ext cx="7454900" cy="5343525"/>
            <a:chOff x="570" y="689"/>
            <a:chExt cx="4696" cy="3364"/>
          </a:xfrm>
        </p:grpSpPr>
        <p:sp>
          <p:nvSpPr>
            <p:cNvPr id="9" name="Rectangle 40"/>
            <p:cNvSpPr>
              <a:spLocks noChangeArrowheads="1"/>
            </p:cNvSpPr>
            <p:nvPr/>
          </p:nvSpPr>
          <p:spPr bwMode="auto">
            <a:xfrm>
              <a:off x="570" y="932"/>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communication</a:t>
              </a:r>
              <a:endParaRPr lang="en-US" altLang="zh-CN" sz="1400" kern="0" baseline="30000">
                <a:solidFill>
                  <a:srgbClr val="000000"/>
                </a:solidFill>
              </a:endParaRPr>
            </a:p>
          </p:txBody>
        </p:sp>
        <p:sp>
          <p:nvSpPr>
            <p:cNvPr id="10" name="Rectangle 41"/>
            <p:cNvSpPr>
              <a:spLocks noChangeArrowheads="1"/>
            </p:cNvSpPr>
            <p:nvPr/>
          </p:nvSpPr>
          <p:spPr bwMode="auto">
            <a:xfrm>
              <a:off x="570" y="689"/>
              <a:ext cx="1292" cy="243"/>
            </a:xfrm>
            <a:prstGeom prst="rect">
              <a:avLst/>
            </a:prstGeom>
            <a:solidFill>
              <a:srgbClr val="666666"/>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kern="0" dirty="0">
                  <a:solidFill>
                    <a:srgbClr val="FFFFFF"/>
                  </a:solidFill>
                </a:rPr>
                <a:t>graph</a:t>
              </a:r>
            </a:p>
          </p:txBody>
        </p:sp>
        <p:sp>
          <p:nvSpPr>
            <p:cNvPr id="11" name="Rectangle 42"/>
            <p:cNvSpPr>
              <a:spLocks noChangeArrowheads="1"/>
            </p:cNvSpPr>
            <p:nvPr/>
          </p:nvSpPr>
          <p:spPr bwMode="auto">
            <a:xfrm>
              <a:off x="1862" y="932"/>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telephones, computers</a:t>
              </a:r>
            </a:p>
          </p:txBody>
        </p:sp>
        <p:sp>
          <p:nvSpPr>
            <p:cNvPr id="12" name="Rectangle 43"/>
            <p:cNvSpPr>
              <a:spLocks noChangeArrowheads="1"/>
            </p:cNvSpPr>
            <p:nvPr/>
          </p:nvSpPr>
          <p:spPr bwMode="auto">
            <a:xfrm>
              <a:off x="1862" y="689"/>
              <a:ext cx="1701" cy="243"/>
            </a:xfrm>
            <a:prstGeom prst="rect">
              <a:avLst/>
            </a:prstGeom>
            <a:solidFill>
              <a:srgbClr val="666666"/>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kern="0">
                  <a:solidFill>
                    <a:srgbClr val="FFFFFF"/>
                  </a:solidFill>
                </a:rPr>
                <a:t>vertices</a:t>
              </a:r>
            </a:p>
          </p:txBody>
        </p:sp>
        <p:sp>
          <p:nvSpPr>
            <p:cNvPr id="14" name="Rectangle 44"/>
            <p:cNvSpPr>
              <a:spLocks noChangeArrowheads="1"/>
            </p:cNvSpPr>
            <p:nvPr/>
          </p:nvSpPr>
          <p:spPr bwMode="auto">
            <a:xfrm>
              <a:off x="3559" y="689"/>
              <a:ext cx="1707" cy="243"/>
            </a:xfrm>
            <a:prstGeom prst="rect">
              <a:avLst/>
            </a:prstGeom>
            <a:solidFill>
              <a:srgbClr val="666666"/>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kern="0" dirty="0">
                  <a:solidFill>
                    <a:srgbClr val="FFFFFF"/>
                  </a:solidFill>
                </a:rPr>
                <a:t>edges</a:t>
              </a:r>
            </a:p>
          </p:txBody>
        </p:sp>
        <p:sp>
          <p:nvSpPr>
            <p:cNvPr id="17" name="Rectangle 45"/>
            <p:cNvSpPr>
              <a:spLocks noChangeArrowheads="1"/>
            </p:cNvSpPr>
            <p:nvPr/>
          </p:nvSpPr>
          <p:spPr bwMode="auto">
            <a:xfrm>
              <a:off x="3559" y="932"/>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fiber optic cables</a:t>
              </a:r>
            </a:p>
          </p:txBody>
        </p:sp>
        <p:sp>
          <p:nvSpPr>
            <p:cNvPr id="18" name="Rectangle 46"/>
            <p:cNvSpPr>
              <a:spLocks noChangeArrowheads="1"/>
            </p:cNvSpPr>
            <p:nvPr/>
          </p:nvSpPr>
          <p:spPr bwMode="auto">
            <a:xfrm>
              <a:off x="570" y="1155"/>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dirty="0">
                  <a:solidFill>
                    <a:srgbClr val="000000"/>
                  </a:solidFill>
                </a:rPr>
                <a:t>circuits</a:t>
              </a:r>
              <a:endParaRPr lang="en-US" altLang="zh-CN" sz="1400" kern="0" baseline="30000" dirty="0">
                <a:solidFill>
                  <a:srgbClr val="000000"/>
                </a:solidFill>
              </a:endParaRPr>
            </a:p>
          </p:txBody>
        </p:sp>
        <p:sp>
          <p:nvSpPr>
            <p:cNvPr id="19" name="Rectangle 47"/>
            <p:cNvSpPr>
              <a:spLocks noChangeArrowheads="1"/>
            </p:cNvSpPr>
            <p:nvPr/>
          </p:nvSpPr>
          <p:spPr bwMode="auto">
            <a:xfrm>
              <a:off x="1862" y="1155"/>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dirty="0">
                  <a:solidFill>
                    <a:srgbClr val="000000"/>
                  </a:solidFill>
                </a:rPr>
                <a:t>gates, registers, processors</a:t>
              </a:r>
            </a:p>
          </p:txBody>
        </p:sp>
        <p:sp>
          <p:nvSpPr>
            <p:cNvPr id="20" name="Rectangle 48"/>
            <p:cNvSpPr>
              <a:spLocks noChangeArrowheads="1"/>
            </p:cNvSpPr>
            <p:nvPr/>
          </p:nvSpPr>
          <p:spPr bwMode="auto">
            <a:xfrm>
              <a:off x="3559" y="1155"/>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dirty="0">
                  <a:solidFill>
                    <a:srgbClr val="000000"/>
                  </a:solidFill>
                </a:rPr>
                <a:t>wires</a:t>
              </a:r>
            </a:p>
          </p:txBody>
        </p:sp>
        <p:sp>
          <p:nvSpPr>
            <p:cNvPr id="21" name="Rectangle 49"/>
            <p:cNvSpPr>
              <a:spLocks noChangeArrowheads="1"/>
            </p:cNvSpPr>
            <p:nvPr/>
          </p:nvSpPr>
          <p:spPr bwMode="auto">
            <a:xfrm>
              <a:off x="570" y="1378"/>
              <a:ext cx="1292" cy="236"/>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mechanical</a:t>
              </a:r>
              <a:endParaRPr lang="en-US" altLang="zh-CN" sz="1400" kern="0" baseline="30000">
                <a:solidFill>
                  <a:srgbClr val="000000"/>
                </a:solidFill>
              </a:endParaRPr>
            </a:p>
          </p:txBody>
        </p:sp>
        <p:sp>
          <p:nvSpPr>
            <p:cNvPr id="22" name="Rectangle 50"/>
            <p:cNvSpPr>
              <a:spLocks noChangeArrowheads="1"/>
            </p:cNvSpPr>
            <p:nvPr/>
          </p:nvSpPr>
          <p:spPr bwMode="auto">
            <a:xfrm>
              <a:off x="1862" y="1378"/>
              <a:ext cx="1701" cy="236"/>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joints</a:t>
              </a:r>
            </a:p>
          </p:txBody>
        </p:sp>
        <p:sp>
          <p:nvSpPr>
            <p:cNvPr id="23" name="Rectangle 51"/>
            <p:cNvSpPr>
              <a:spLocks noChangeArrowheads="1"/>
            </p:cNvSpPr>
            <p:nvPr/>
          </p:nvSpPr>
          <p:spPr bwMode="auto">
            <a:xfrm>
              <a:off x="3559" y="1378"/>
              <a:ext cx="1707" cy="236"/>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rods, beams, springs</a:t>
              </a:r>
            </a:p>
          </p:txBody>
        </p:sp>
        <p:sp>
          <p:nvSpPr>
            <p:cNvPr id="24" name="Rectangle 52"/>
            <p:cNvSpPr>
              <a:spLocks noChangeArrowheads="1"/>
            </p:cNvSpPr>
            <p:nvPr/>
          </p:nvSpPr>
          <p:spPr bwMode="auto">
            <a:xfrm>
              <a:off x="570" y="1600"/>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dirty="0">
                  <a:solidFill>
                    <a:srgbClr val="000000"/>
                  </a:solidFill>
                </a:rPr>
                <a:t>hydraulic</a:t>
              </a:r>
              <a:endParaRPr lang="en-US" altLang="zh-CN" sz="1400" kern="0" baseline="30000" dirty="0">
                <a:solidFill>
                  <a:srgbClr val="000000"/>
                </a:solidFill>
              </a:endParaRPr>
            </a:p>
          </p:txBody>
        </p:sp>
        <p:sp>
          <p:nvSpPr>
            <p:cNvPr id="25" name="Rectangle 53"/>
            <p:cNvSpPr>
              <a:spLocks noChangeArrowheads="1"/>
            </p:cNvSpPr>
            <p:nvPr/>
          </p:nvSpPr>
          <p:spPr bwMode="auto">
            <a:xfrm>
              <a:off x="1862" y="1600"/>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reservoirs, pumping stations</a:t>
              </a:r>
            </a:p>
          </p:txBody>
        </p:sp>
        <p:sp>
          <p:nvSpPr>
            <p:cNvPr id="26" name="Rectangle 54"/>
            <p:cNvSpPr>
              <a:spLocks noChangeArrowheads="1"/>
            </p:cNvSpPr>
            <p:nvPr/>
          </p:nvSpPr>
          <p:spPr bwMode="auto">
            <a:xfrm>
              <a:off x="3559" y="1600"/>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pipelines</a:t>
              </a:r>
            </a:p>
          </p:txBody>
        </p:sp>
        <p:sp>
          <p:nvSpPr>
            <p:cNvPr id="27" name="Rectangle 55"/>
            <p:cNvSpPr>
              <a:spLocks noChangeArrowheads="1"/>
            </p:cNvSpPr>
            <p:nvPr/>
          </p:nvSpPr>
          <p:spPr bwMode="auto">
            <a:xfrm>
              <a:off x="570" y="1823"/>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financial</a:t>
              </a:r>
              <a:endParaRPr lang="en-US" altLang="zh-CN" sz="1400" kern="0" baseline="30000">
                <a:solidFill>
                  <a:srgbClr val="000000"/>
                </a:solidFill>
              </a:endParaRPr>
            </a:p>
          </p:txBody>
        </p:sp>
        <p:sp>
          <p:nvSpPr>
            <p:cNvPr id="28" name="Rectangle 56"/>
            <p:cNvSpPr>
              <a:spLocks noChangeArrowheads="1"/>
            </p:cNvSpPr>
            <p:nvPr/>
          </p:nvSpPr>
          <p:spPr bwMode="auto">
            <a:xfrm>
              <a:off x="1862" y="1823"/>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stocks, currency</a:t>
              </a:r>
            </a:p>
          </p:txBody>
        </p:sp>
        <p:sp>
          <p:nvSpPr>
            <p:cNvPr id="29" name="Rectangle 57"/>
            <p:cNvSpPr>
              <a:spLocks noChangeArrowheads="1"/>
            </p:cNvSpPr>
            <p:nvPr/>
          </p:nvSpPr>
          <p:spPr bwMode="auto">
            <a:xfrm>
              <a:off x="3559" y="1823"/>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transactions</a:t>
              </a:r>
            </a:p>
          </p:txBody>
        </p:sp>
        <p:sp>
          <p:nvSpPr>
            <p:cNvPr id="30" name="Rectangle 58"/>
            <p:cNvSpPr>
              <a:spLocks noChangeArrowheads="1"/>
            </p:cNvSpPr>
            <p:nvPr/>
          </p:nvSpPr>
          <p:spPr bwMode="auto">
            <a:xfrm>
              <a:off x="570" y="2046"/>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transportation</a:t>
              </a:r>
              <a:endParaRPr lang="en-US" altLang="zh-CN" sz="1400" kern="0" baseline="30000">
                <a:solidFill>
                  <a:srgbClr val="000000"/>
                </a:solidFill>
              </a:endParaRPr>
            </a:p>
          </p:txBody>
        </p:sp>
        <p:sp>
          <p:nvSpPr>
            <p:cNvPr id="31" name="Rectangle 59"/>
            <p:cNvSpPr>
              <a:spLocks noChangeArrowheads="1"/>
            </p:cNvSpPr>
            <p:nvPr/>
          </p:nvSpPr>
          <p:spPr bwMode="auto">
            <a:xfrm>
              <a:off x="1862" y="2046"/>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street intersections, airports</a:t>
              </a:r>
            </a:p>
          </p:txBody>
        </p:sp>
        <p:sp>
          <p:nvSpPr>
            <p:cNvPr id="32" name="Rectangle 60"/>
            <p:cNvSpPr>
              <a:spLocks noChangeArrowheads="1"/>
            </p:cNvSpPr>
            <p:nvPr/>
          </p:nvSpPr>
          <p:spPr bwMode="auto">
            <a:xfrm>
              <a:off x="3559" y="2046"/>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highways, airway routes</a:t>
              </a:r>
            </a:p>
          </p:txBody>
        </p:sp>
        <p:sp>
          <p:nvSpPr>
            <p:cNvPr id="33" name="Rectangle 61"/>
            <p:cNvSpPr>
              <a:spLocks noChangeArrowheads="1"/>
            </p:cNvSpPr>
            <p:nvPr/>
          </p:nvSpPr>
          <p:spPr bwMode="auto">
            <a:xfrm>
              <a:off x="570" y="2269"/>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scheduling</a:t>
              </a:r>
              <a:endParaRPr lang="en-US" altLang="zh-CN" sz="1400" kern="0" baseline="30000">
                <a:solidFill>
                  <a:srgbClr val="000000"/>
                </a:solidFill>
              </a:endParaRPr>
            </a:p>
          </p:txBody>
        </p:sp>
        <p:sp>
          <p:nvSpPr>
            <p:cNvPr id="34" name="Rectangle 62"/>
            <p:cNvSpPr>
              <a:spLocks noChangeArrowheads="1"/>
            </p:cNvSpPr>
            <p:nvPr/>
          </p:nvSpPr>
          <p:spPr bwMode="auto">
            <a:xfrm>
              <a:off x="1862" y="2269"/>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tasks</a:t>
              </a:r>
            </a:p>
          </p:txBody>
        </p:sp>
        <p:sp>
          <p:nvSpPr>
            <p:cNvPr id="35" name="Rectangle 63"/>
            <p:cNvSpPr>
              <a:spLocks noChangeArrowheads="1"/>
            </p:cNvSpPr>
            <p:nvPr/>
          </p:nvSpPr>
          <p:spPr bwMode="auto">
            <a:xfrm>
              <a:off x="3559" y="2269"/>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precedence constraints</a:t>
              </a:r>
            </a:p>
          </p:txBody>
        </p:sp>
        <p:sp>
          <p:nvSpPr>
            <p:cNvPr id="36" name="Rectangle 64"/>
            <p:cNvSpPr>
              <a:spLocks noChangeArrowheads="1"/>
            </p:cNvSpPr>
            <p:nvPr/>
          </p:nvSpPr>
          <p:spPr bwMode="auto">
            <a:xfrm>
              <a:off x="570" y="2492"/>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software systems</a:t>
              </a:r>
              <a:endParaRPr lang="en-US" altLang="zh-CN" sz="1400" kern="0" baseline="30000">
                <a:solidFill>
                  <a:srgbClr val="000000"/>
                </a:solidFill>
              </a:endParaRPr>
            </a:p>
          </p:txBody>
        </p:sp>
        <p:sp>
          <p:nvSpPr>
            <p:cNvPr id="37" name="Rectangle 65"/>
            <p:cNvSpPr>
              <a:spLocks noChangeArrowheads="1"/>
            </p:cNvSpPr>
            <p:nvPr/>
          </p:nvSpPr>
          <p:spPr bwMode="auto">
            <a:xfrm>
              <a:off x="1862" y="2492"/>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functions</a:t>
              </a:r>
            </a:p>
          </p:txBody>
        </p:sp>
        <p:sp>
          <p:nvSpPr>
            <p:cNvPr id="38" name="Rectangle 66"/>
            <p:cNvSpPr>
              <a:spLocks noChangeArrowheads="1"/>
            </p:cNvSpPr>
            <p:nvPr/>
          </p:nvSpPr>
          <p:spPr bwMode="auto">
            <a:xfrm>
              <a:off x="3559" y="2492"/>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function calls</a:t>
              </a:r>
            </a:p>
          </p:txBody>
        </p:sp>
        <p:sp>
          <p:nvSpPr>
            <p:cNvPr id="39" name="Rectangle 67"/>
            <p:cNvSpPr>
              <a:spLocks noChangeArrowheads="1"/>
            </p:cNvSpPr>
            <p:nvPr/>
          </p:nvSpPr>
          <p:spPr bwMode="auto">
            <a:xfrm>
              <a:off x="570" y="2715"/>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b="1" kern="0" dirty="0">
                  <a:solidFill>
                    <a:srgbClr val="FF0000"/>
                  </a:solidFill>
                  <a:effectLst>
                    <a:outerShdw blurRad="38100" dist="38100" dir="2700000" algn="tl">
                      <a:srgbClr val="000000">
                        <a:alpha val="43137"/>
                      </a:srgbClr>
                    </a:outerShdw>
                  </a:effectLst>
                </a:rPr>
                <a:t>WWW</a:t>
              </a:r>
              <a:endParaRPr lang="en-US" altLang="zh-CN" sz="1400" b="1" kern="0" baseline="30000" dirty="0">
                <a:solidFill>
                  <a:srgbClr val="FF0000"/>
                </a:solidFill>
                <a:effectLst>
                  <a:outerShdw blurRad="38100" dist="38100" dir="2700000" algn="tl">
                    <a:srgbClr val="000000">
                      <a:alpha val="43137"/>
                    </a:srgbClr>
                  </a:outerShdw>
                </a:effectLst>
              </a:endParaRPr>
            </a:p>
          </p:txBody>
        </p:sp>
        <p:sp>
          <p:nvSpPr>
            <p:cNvPr id="40" name="Rectangle 68"/>
            <p:cNvSpPr>
              <a:spLocks noChangeArrowheads="1"/>
            </p:cNvSpPr>
            <p:nvPr/>
          </p:nvSpPr>
          <p:spPr bwMode="auto">
            <a:xfrm>
              <a:off x="1862" y="2715"/>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b="1" kern="0" dirty="0">
                  <a:solidFill>
                    <a:srgbClr val="FF0000"/>
                  </a:solidFill>
                  <a:effectLst>
                    <a:outerShdw blurRad="38100" dist="38100" dir="2700000" algn="tl">
                      <a:srgbClr val="000000">
                        <a:alpha val="43137"/>
                      </a:srgbClr>
                    </a:outerShdw>
                  </a:effectLst>
                </a:rPr>
                <a:t>web pages</a:t>
              </a:r>
            </a:p>
          </p:txBody>
        </p:sp>
        <p:sp>
          <p:nvSpPr>
            <p:cNvPr id="41" name="Rectangle 69"/>
            <p:cNvSpPr>
              <a:spLocks noChangeArrowheads="1"/>
            </p:cNvSpPr>
            <p:nvPr/>
          </p:nvSpPr>
          <p:spPr bwMode="auto">
            <a:xfrm>
              <a:off x="3559" y="2715"/>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b="1" kern="0">
                  <a:solidFill>
                    <a:srgbClr val="FF0000"/>
                  </a:solidFill>
                  <a:effectLst>
                    <a:outerShdw blurRad="38100" dist="38100" dir="2700000" algn="tl">
                      <a:srgbClr val="000000">
                        <a:alpha val="43137"/>
                      </a:srgbClr>
                    </a:outerShdw>
                  </a:effectLst>
                </a:rPr>
                <a:t>hyperlinks</a:t>
              </a:r>
            </a:p>
          </p:txBody>
        </p:sp>
        <p:sp>
          <p:nvSpPr>
            <p:cNvPr id="42" name="Rectangle 70"/>
            <p:cNvSpPr>
              <a:spLocks noChangeArrowheads="1"/>
            </p:cNvSpPr>
            <p:nvPr/>
          </p:nvSpPr>
          <p:spPr bwMode="auto">
            <a:xfrm>
              <a:off x="570" y="2938"/>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games</a:t>
              </a:r>
              <a:endParaRPr lang="en-US" altLang="zh-CN" sz="1400" kern="0" baseline="30000">
                <a:solidFill>
                  <a:srgbClr val="000000"/>
                </a:solidFill>
              </a:endParaRPr>
            </a:p>
          </p:txBody>
        </p:sp>
        <p:sp>
          <p:nvSpPr>
            <p:cNvPr id="43" name="Rectangle 71"/>
            <p:cNvSpPr>
              <a:spLocks noChangeArrowheads="1"/>
            </p:cNvSpPr>
            <p:nvPr/>
          </p:nvSpPr>
          <p:spPr bwMode="auto">
            <a:xfrm>
              <a:off x="1862" y="2938"/>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board positions</a:t>
              </a:r>
            </a:p>
          </p:txBody>
        </p:sp>
        <p:sp>
          <p:nvSpPr>
            <p:cNvPr id="44" name="Rectangle 72"/>
            <p:cNvSpPr>
              <a:spLocks noChangeArrowheads="1"/>
            </p:cNvSpPr>
            <p:nvPr/>
          </p:nvSpPr>
          <p:spPr bwMode="auto">
            <a:xfrm>
              <a:off x="3559" y="2938"/>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legal moves</a:t>
              </a:r>
            </a:p>
          </p:txBody>
        </p:sp>
        <p:sp>
          <p:nvSpPr>
            <p:cNvPr id="45" name="Rectangle 100"/>
            <p:cNvSpPr>
              <a:spLocks noChangeArrowheads="1"/>
            </p:cNvSpPr>
            <p:nvPr/>
          </p:nvSpPr>
          <p:spPr bwMode="auto">
            <a:xfrm>
              <a:off x="570" y="3161"/>
              <a:ext cx="1292" cy="237"/>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social relationship</a:t>
              </a:r>
            </a:p>
          </p:txBody>
        </p:sp>
        <p:sp>
          <p:nvSpPr>
            <p:cNvPr id="46" name="Rectangle 101"/>
            <p:cNvSpPr>
              <a:spLocks noChangeArrowheads="1"/>
            </p:cNvSpPr>
            <p:nvPr/>
          </p:nvSpPr>
          <p:spPr bwMode="auto">
            <a:xfrm>
              <a:off x="1862" y="3161"/>
              <a:ext cx="1701" cy="237"/>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people, actors</a:t>
              </a:r>
            </a:p>
          </p:txBody>
        </p:sp>
        <p:sp>
          <p:nvSpPr>
            <p:cNvPr id="47" name="Rectangle 102"/>
            <p:cNvSpPr>
              <a:spLocks noChangeArrowheads="1"/>
            </p:cNvSpPr>
            <p:nvPr/>
          </p:nvSpPr>
          <p:spPr bwMode="auto">
            <a:xfrm>
              <a:off x="3559" y="3161"/>
              <a:ext cx="1707" cy="237"/>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friendships, movie casts</a:t>
              </a:r>
            </a:p>
          </p:txBody>
        </p:sp>
        <p:sp>
          <p:nvSpPr>
            <p:cNvPr id="48" name="Rectangle 103"/>
            <p:cNvSpPr>
              <a:spLocks noChangeArrowheads="1"/>
            </p:cNvSpPr>
            <p:nvPr/>
          </p:nvSpPr>
          <p:spPr bwMode="auto">
            <a:xfrm>
              <a:off x="570" y="3384"/>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neural networks</a:t>
              </a:r>
            </a:p>
          </p:txBody>
        </p:sp>
        <p:sp>
          <p:nvSpPr>
            <p:cNvPr id="49" name="Rectangle 104"/>
            <p:cNvSpPr>
              <a:spLocks noChangeArrowheads="1"/>
            </p:cNvSpPr>
            <p:nvPr/>
          </p:nvSpPr>
          <p:spPr bwMode="auto">
            <a:xfrm>
              <a:off x="1862" y="3384"/>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neurons</a:t>
              </a:r>
            </a:p>
          </p:txBody>
        </p:sp>
        <p:sp>
          <p:nvSpPr>
            <p:cNvPr id="50" name="Rectangle 105"/>
            <p:cNvSpPr>
              <a:spLocks noChangeArrowheads="1"/>
            </p:cNvSpPr>
            <p:nvPr/>
          </p:nvSpPr>
          <p:spPr bwMode="auto">
            <a:xfrm>
              <a:off x="3559" y="3384"/>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synapses</a:t>
              </a:r>
            </a:p>
          </p:txBody>
        </p:sp>
        <p:sp>
          <p:nvSpPr>
            <p:cNvPr id="51" name="Rectangle 106"/>
            <p:cNvSpPr>
              <a:spLocks noChangeArrowheads="1"/>
            </p:cNvSpPr>
            <p:nvPr/>
          </p:nvSpPr>
          <p:spPr bwMode="auto">
            <a:xfrm>
              <a:off x="570" y="3607"/>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protein networks</a:t>
              </a:r>
            </a:p>
          </p:txBody>
        </p:sp>
        <p:sp>
          <p:nvSpPr>
            <p:cNvPr id="52" name="Rectangle 107"/>
            <p:cNvSpPr>
              <a:spLocks noChangeArrowheads="1"/>
            </p:cNvSpPr>
            <p:nvPr/>
          </p:nvSpPr>
          <p:spPr bwMode="auto">
            <a:xfrm>
              <a:off x="1862" y="3607"/>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proteins</a:t>
              </a:r>
            </a:p>
          </p:txBody>
        </p:sp>
        <p:sp>
          <p:nvSpPr>
            <p:cNvPr id="53" name="Rectangle 108"/>
            <p:cNvSpPr>
              <a:spLocks noChangeArrowheads="1"/>
            </p:cNvSpPr>
            <p:nvPr/>
          </p:nvSpPr>
          <p:spPr bwMode="auto">
            <a:xfrm>
              <a:off x="3559" y="3607"/>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protein-protein interactions</a:t>
              </a:r>
            </a:p>
          </p:txBody>
        </p:sp>
        <p:sp>
          <p:nvSpPr>
            <p:cNvPr id="54" name="Rectangle 109"/>
            <p:cNvSpPr>
              <a:spLocks noChangeArrowheads="1"/>
            </p:cNvSpPr>
            <p:nvPr/>
          </p:nvSpPr>
          <p:spPr bwMode="auto">
            <a:xfrm>
              <a:off x="570" y="3830"/>
              <a:ext cx="1292"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chemical compounds</a:t>
              </a:r>
            </a:p>
          </p:txBody>
        </p:sp>
        <p:sp>
          <p:nvSpPr>
            <p:cNvPr id="55" name="Rectangle 110"/>
            <p:cNvSpPr>
              <a:spLocks noChangeArrowheads="1"/>
            </p:cNvSpPr>
            <p:nvPr/>
          </p:nvSpPr>
          <p:spPr bwMode="auto">
            <a:xfrm>
              <a:off x="1862" y="3830"/>
              <a:ext cx="1701"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a:solidFill>
                    <a:srgbClr val="000000"/>
                  </a:solidFill>
                </a:rPr>
                <a:t>molecules</a:t>
              </a:r>
            </a:p>
          </p:txBody>
        </p:sp>
        <p:sp>
          <p:nvSpPr>
            <p:cNvPr id="56" name="Rectangle 111"/>
            <p:cNvSpPr>
              <a:spLocks noChangeArrowheads="1"/>
            </p:cNvSpPr>
            <p:nvPr/>
          </p:nvSpPr>
          <p:spPr bwMode="auto">
            <a:xfrm>
              <a:off x="3559" y="3830"/>
              <a:ext cx="1707" cy="223"/>
            </a:xfrm>
            <a:prstGeom prst="rect">
              <a:avLst/>
            </a:prstGeom>
            <a:solidFill>
              <a:srgbClr val="C0C0C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spcBef>
                  <a:spcPts val="0"/>
                </a:spcBef>
                <a:spcAft>
                  <a:spcPts val="0"/>
                </a:spcAft>
                <a:defRPr/>
              </a:pPr>
              <a:r>
                <a:rPr lang="en-US" altLang="zh-CN" sz="1400" kern="0" dirty="0">
                  <a:solidFill>
                    <a:srgbClr val="000000"/>
                  </a:solidFill>
                </a:rPr>
                <a:t>bonds</a:t>
              </a:r>
            </a:p>
          </p:txBody>
        </p:sp>
      </p:grpSp>
      <p:sp>
        <p:nvSpPr>
          <p:cNvPr id="57" name="矩形 5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89186" y="1297303"/>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网络分析</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8" name="Picture 3" descr="600px-Opte_Project_map_1105841711"/>
          <p:cNvPicPr>
            <a:picLocks noChangeAspect="1" noChangeArrowheads="1"/>
          </p:cNvPicPr>
          <p:nvPr/>
        </p:nvPicPr>
        <p:blipFill>
          <a:blip r:embed="rId3">
            <a:extLst>
              <a:ext uri="{28A0092B-C50C-407E-A947-70E740481C1C}">
                <a14:useLocalDpi xmlns:a14="http://schemas.microsoft.com/office/drawing/2010/main" val="0"/>
              </a:ext>
            </a:extLst>
          </a:blip>
          <a:srcRect b="6728"/>
          <a:stretch>
            <a:fillRect/>
          </a:stretch>
        </p:blipFill>
        <p:spPr bwMode="auto">
          <a:xfrm>
            <a:off x="730252" y="1969909"/>
            <a:ext cx="360045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words"/>
          <p:cNvPicPr>
            <a:picLocks noChangeAspect="1" noChangeArrowheads="1"/>
          </p:cNvPicPr>
          <p:nvPr/>
        </p:nvPicPr>
        <p:blipFill>
          <a:blip r:embed="rId4">
            <a:lum contrast="16000"/>
            <a:extLst>
              <a:ext uri="{28A0092B-C50C-407E-A947-70E740481C1C}">
                <a14:useLocalDpi xmlns:a14="http://schemas.microsoft.com/office/drawing/2010/main" val="0"/>
              </a:ext>
            </a:extLst>
          </a:blip>
          <a:srcRect/>
          <a:stretch>
            <a:fillRect/>
          </a:stretch>
        </p:blipFill>
        <p:spPr bwMode="auto">
          <a:xfrm>
            <a:off x="4952109" y="1628800"/>
            <a:ext cx="3796355" cy="416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6"/>
          <p:cNvSpPr>
            <a:spLocks noChangeArrowheads="1"/>
          </p:cNvSpPr>
          <p:nvPr/>
        </p:nvSpPr>
        <p:spPr bwMode="auto">
          <a:xfrm>
            <a:off x="5094193" y="5949280"/>
            <a:ext cx="4087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The communities of the word</a:t>
            </a:r>
            <a:endParaRPr lang="en-US" altLang="zh-CN"/>
          </a:p>
        </p:txBody>
      </p:sp>
      <p:sp>
        <p:nvSpPr>
          <p:cNvPr id="11" name="矩形 7"/>
          <p:cNvSpPr>
            <a:spLocks noChangeArrowheads="1"/>
          </p:cNvSpPr>
          <p:nvPr/>
        </p:nvSpPr>
        <p:spPr bwMode="auto">
          <a:xfrm>
            <a:off x="1616077" y="4509120"/>
            <a:ext cx="1830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t>The Internet</a:t>
            </a:r>
            <a:endParaRPr lang="en-US" altLang="zh-CN" dirty="0"/>
          </a:p>
        </p:txBody>
      </p:sp>
      <p:pic>
        <p:nvPicPr>
          <p:cNvPr id="12" name="Picture 9" descr="C:\Documents and Settings\sn275\Desktop\Adamic and Glance-227_big0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950" y="4879354"/>
            <a:ext cx="2927054" cy="175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
          <p:cNvSpPr>
            <a:spLocks noChangeArrowheads="1"/>
          </p:cNvSpPr>
          <p:nvPr/>
        </p:nvSpPr>
        <p:spPr bwMode="auto">
          <a:xfrm>
            <a:off x="327027" y="6093296"/>
            <a:ext cx="4406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altLang="zh-CN" b="1" dirty="0"/>
              <a:t>Community structure of political blogs 2004 US Elections</a:t>
            </a:r>
          </a:p>
        </p:txBody>
      </p:sp>
      <p:sp>
        <p:nvSpPr>
          <p:cNvPr id="13" name="矩形 12"/>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93040" y="1302838"/>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网络分析</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3" name="Rectangle 6"/>
          <p:cNvSpPr txBox="1">
            <a:spLocks noChangeArrowheads="1"/>
          </p:cNvSpPr>
          <p:nvPr/>
        </p:nvSpPr>
        <p:spPr bwMode="auto">
          <a:xfrm>
            <a:off x="366271" y="1970059"/>
            <a:ext cx="8208962" cy="395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lgn="l" rtl="0" eaLnBrk="0" fontAlgn="base" hangingPunct="0">
              <a:lnSpc>
                <a:spcPts val="2600"/>
              </a:lnSpc>
              <a:spcBef>
                <a:spcPct val="0"/>
              </a:spcBef>
              <a:spcAft>
                <a:spcPct val="0"/>
              </a:spcAft>
              <a:buClr>
                <a:srgbClr val="003399"/>
              </a:buClr>
              <a:buSzPct val="50000"/>
              <a:buFont typeface="Monotype Sorts" pitchFamily="-96" charset="2"/>
              <a:defRPr kumimoji="1">
                <a:solidFill>
                  <a:srgbClr val="003399"/>
                </a:solidFill>
                <a:latin typeface="+mn-lt"/>
                <a:ea typeface="+mn-ea"/>
                <a:cs typeface="+mn-cs"/>
              </a:defRPr>
            </a:lvl1pPr>
            <a:lvl2pPr marL="346075" indent="-231775" algn="l" rtl="0" eaLnBrk="0" fontAlgn="base" hangingPunct="0">
              <a:lnSpc>
                <a:spcPts val="2600"/>
              </a:lnSpc>
              <a:spcBef>
                <a:spcPct val="0"/>
              </a:spcBef>
              <a:spcAft>
                <a:spcPct val="0"/>
              </a:spcAft>
              <a:buClr>
                <a:schemeClr val="tx1"/>
              </a:buClr>
              <a:buSzPct val="35000"/>
              <a:buFont typeface="Monotype Sorts" pitchFamily="-96" charset="2"/>
              <a:buChar char="n"/>
              <a:defRPr kumimoji="1">
                <a:solidFill>
                  <a:schemeClr val="tx1"/>
                </a:solidFill>
                <a:latin typeface="+mn-lt"/>
              </a:defRPr>
            </a:lvl2pPr>
            <a:lvl3pPr marL="627380" indent="-167005" algn="l" rtl="0" eaLnBrk="0" fontAlgn="base" hangingPunct="0">
              <a:lnSpc>
                <a:spcPts val="2600"/>
              </a:lnSpc>
              <a:spcBef>
                <a:spcPct val="0"/>
              </a:spcBef>
              <a:spcAft>
                <a:spcPct val="0"/>
              </a:spcAft>
              <a:buClr>
                <a:schemeClr val="tx1"/>
              </a:buClr>
              <a:buSzPct val="80000"/>
              <a:buChar char="–"/>
              <a:defRPr kumimoji="1">
                <a:solidFill>
                  <a:schemeClr val="tx1"/>
                </a:solidFill>
                <a:latin typeface="+mn-lt"/>
              </a:defRPr>
            </a:lvl3pPr>
            <a:lvl4pPr marL="1148080" indent="-405130" algn="l" rtl="0" eaLnBrk="0" fontAlgn="base" hangingPunct="0">
              <a:lnSpc>
                <a:spcPts val="2600"/>
              </a:lnSpc>
              <a:spcBef>
                <a:spcPct val="0"/>
              </a:spcBef>
              <a:spcAft>
                <a:spcPct val="0"/>
              </a:spcAft>
              <a:buClr>
                <a:schemeClr val="tx1"/>
              </a:buClr>
              <a:buFont typeface="Wingdings" pitchFamily="2" charset="2"/>
              <a:buChar char="!"/>
              <a:defRPr kumimoji="1">
                <a:solidFill>
                  <a:schemeClr val="tx1"/>
                </a:solidFill>
                <a:latin typeface="+mn-lt"/>
              </a:defRPr>
            </a:lvl4pPr>
            <a:lvl5pPr marL="1539875" indent="-170180"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5pPr>
            <a:lvl6pPr marL="1997075" indent="-170180"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6pPr>
            <a:lvl7pPr marL="2454275" indent="-170180"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7pPr>
            <a:lvl8pPr marL="2911475" indent="-170180"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8pPr>
            <a:lvl9pPr marL="3368675" indent="-170180"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9pPr>
          </a:lstStyle>
          <a:p>
            <a:pPr lvl="1">
              <a:lnSpc>
                <a:spcPct val="120000"/>
              </a:lnSpc>
              <a:defRPr/>
            </a:pPr>
            <a:r>
              <a:rPr lang="en-US" altLang="zh-CN" sz="2800" dirty="0">
                <a:latin typeface="Comic Sans MS" pitchFamily="66" charset="0"/>
              </a:rPr>
              <a:t>Formation and spread of fame and fads.</a:t>
            </a:r>
          </a:p>
          <a:p>
            <a:pPr lvl="1">
              <a:lnSpc>
                <a:spcPct val="120000"/>
              </a:lnSpc>
              <a:defRPr/>
            </a:pPr>
            <a:r>
              <a:rPr lang="en-US" altLang="zh-CN" sz="2800" b="1" dirty="0">
                <a:solidFill>
                  <a:srgbClr val="FF0000"/>
                </a:solidFill>
                <a:effectLst>
                  <a:outerShdw blurRad="38100" dist="38100" dir="2700000" algn="tl">
                    <a:srgbClr val="000000">
                      <a:alpha val="43137"/>
                    </a:srgbClr>
                  </a:outerShdw>
                </a:effectLst>
                <a:latin typeface="Comic Sans MS" pitchFamily="66" charset="0"/>
              </a:rPr>
              <a:t>Analysis of World Wide Web. </a:t>
            </a:r>
          </a:p>
          <a:p>
            <a:pPr lvl="1">
              <a:lnSpc>
                <a:spcPct val="120000"/>
              </a:lnSpc>
              <a:defRPr/>
            </a:pPr>
            <a:r>
              <a:rPr lang="en-US" altLang="zh-CN" sz="2800" dirty="0">
                <a:latin typeface="Comic Sans MS" pitchFamily="66" charset="0"/>
              </a:rPr>
              <a:t>Design of electrical power grids.</a:t>
            </a:r>
          </a:p>
          <a:p>
            <a:pPr lvl="1">
              <a:lnSpc>
                <a:spcPct val="120000"/>
              </a:lnSpc>
              <a:defRPr/>
            </a:pPr>
            <a:r>
              <a:rPr lang="en-US" altLang="zh-CN" sz="2800" dirty="0">
                <a:latin typeface="Comic Sans MS" pitchFamily="66" charset="0"/>
              </a:rPr>
              <a:t>Spread of infectious diseases and computer viruses.</a:t>
            </a:r>
          </a:p>
          <a:p>
            <a:pPr lvl="1">
              <a:lnSpc>
                <a:spcPct val="120000"/>
              </a:lnSpc>
              <a:defRPr/>
            </a:pPr>
            <a:r>
              <a:rPr lang="en-US" altLang="zh-CN" sz="2800" b="1" dirty="0">
                <a:solidFill>
                  <a:srgbClr val="FF0000"/>
                </a:solidFill>
                <a:effectLst>
                  <a:outerShdw blurRad="38100" dist="38100" dir="2700000" algn="tl">
                    <a:srgbClr val="000000">
                      <a:alpha val="43137"/>
                    </a:srgbClr>
                  </a:outerShdw>
                </a:effectLst>
                <a:latin typeface="Comic Sans MS" pitchFamily="66" charset="0"/>
              </a:rPr>
              <a:t>Text mining and knowledge discovery </a:t>
            </a:r>
          </a:p>
          <a:p>
            <a:pPr lvl="1">
              <a:lnSpc>
                <a:spcPct val="120000"/>
              </a:lnSpc>
              <a:defRPr/>
            </a:pPr>
            <a:r>
              <a:rPr lang="en-US" altLang="zh-CN" sz="2800" b="1" dirty="0">
                <a:solidFill>
                  <a:srgbClr val="FF0000"/>
                </a:solidFill>
                <a:effectLst>
                  <a:outerShdw blurRad="38100" dist="38100" dir="2700000" algn="tl">
                    <a:srgbClr val="000000">
                      <a:alpha val="43137"/>
                    </a:srgbClr>
                  </a:outerShdw>
                </a:effectLst>
                <a:latin typeface="Comic Sans MS" pitchFamily="66" charset="0"/>
              </a:rPr>
              <a:t>……</a:t>
            </a:r>
          </a:p>
          <a:p>
            <a:pPr lvl="1">
              <a:lnSpc>
                <a:spcPct val="120000"/>
              </a:lnSpc>
              <a:defRPr/>
            </a:pPr>
            <a:endParaRPr lang="en-US" altLang="zh-CN" sz="2800" dirty="0"/>
          </a:p>
        </p:txBody>
      </p:sp>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
          <p:cNvSpPr txBox="1">
            <a:spLocks noChangeArrowheads="1"/>
          </p:cNvSpPr>
          <p:nvPr/>
        </p:nvSpPr>
        <p:spPr bwMode="auto">
          <a:xfrm>
            <a:off x="179512" y="1196752"/>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spcBef>
                <a:spcPts val="600"/>
              </a:spcBef>
              <a:buClr>
                <a:srgbClr val="FF0000"/>
              </a:buClr>
              <a:buFont typeface="Wingdings" pitchFamily="2" charset="2"/>
              <a:buChar char="n"/>
              <a:defRPr/>
            </a:pP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引申假设</a:t>
            </a:r>
            <a:endParaRPr lang="en-GB"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Tx/>
              <a:buFont typeface="Wingdings" pitchFamily="2" charset="2"/>
              <a:buChar char="ü"/>
            </a:pPr>
            <a:r>
              <a:rPr lang="zh-CN" altLang="en-US" sz="2400" dirty="0">
                <a:solidFill>
                  <a:srgbClr val="1557AE"/>
                </a:solidFill>
                <a:latin typeface="Times New Roman" pitchFamily="18" charset="0"/>
              </a:rPr>
              <a:t>假设</a:t>
            </a:r>
            <a:r>
              <a:rPr lang="en-US" altLang="zh-CN" sz="2400" dirty="0">
                <a:solidFill>
                  <a:srgbClr val="1557AE"/>
                </a:solidFill>
                <a:latin typeface="Times New Roman" pitchFamily="18" charset="0"/>
              </a:rPr>
              <a:t>3 : </a:t>
            </a:r>
            <a:r>
              <a:rPr lang="zh-CN" altLang="en-US" sz="2400" dirty="0">
                <a:latin typeface="Times New Roman" pitchFamily="18" charset="0"/>
              </a:rPr>
              <a:t>一个页面被多次引用</a:t>
            </a:r>
            <a:r>
              <a:rPr lang="en-US" altLang="zh-CN" sz="2400" dirty="0">
                <a:latin typeface="Times New Roman" pitchFamily="18" charset="0"/>
              </a:rPr>
              <a:t>, </a:t>
            </a:r>
            <a:r>
              <a:rPr lang="zh-CN" altLang="en-US" sz="2400" dirty="0">
                <a:latin typeface="Times New Roman" pitchFamily="18" charset="0"/>
              </a:rPr>
              <a:t>即很多页面有指向它的链接</a:t>
            </a:r>
            <a:r>
              <a:rPr lang="en-US" altLang="zh-CN" sz="2400" dirty="0">
                <a:latin typeface="Times New Roman" pitchFamily="18" charset="0"/>
              </a:rPr>
              <a:t>, </a:t>
            </a:r>
            <a:r>
              <a:rPr lang="zh-CN" altLang="en-US" sz="2400" dirty="0">
                <a:latin typeface="Times New Roman" pitchFamily="18" charset="0"/>
              </a:rPr>
              <a:t>则这个页面很重要。</a:t>
            </a:r>
          </a:p>
          <a:p>
            <a:pPr lvl="1" eaLnBrk="1" hangingPunct="1">
              <a:lnSpc>
                <a:spcPct val="120000"/>
              </a:lnSpc>
              <a:spcBef>
                <a:spcPts val="600"/>
              </a:spcBef>
              <a:buClrTx/>
              <a:buFont typeface="Wingdings" pitchFamily="2" charset="2"/>
              <a:buChar char="ü"/>
            </a:pPr>
            <a:r>
              <a:rPr lang="zh-CN" altLang="en-US" sz="2400" dirty="0">
                <a:solidFill>
                  <a:srgbClr val="1557AE"/>
                </a:solidFill>
                <a:latin typeface="Times New Roman" pitchFamily="18" charset="0"/>
              </a:rPr>
              <a:t>假设</a:t>
            </a:r>
            <a:r>
              <a:rPr lang="en-US" altLang="zh-CN" sz="2400" dirty="0">
                <a:solidFill>
                  <a:srgbClr val="1557AE"/>
                </a:solidFill>
                <a:latin typeface="Times New Roman" pitchFamily="18" charset="0"/>
              </a:rPr>
              <a:t>4 : </a:t>
            </a:r>
            <a:r>
              <a:rPr lang="zh-CN" altLang="en-US" sz="2400" dirty="0">
                <a:latin typeface="Times New Roman" pitchFamily="18" charset="0"/>
              </a:rPr>
              <a:t>一个页面尽管没有被多次引用</a:t>
            </a:r>
            <a:r>
              <a:rPr lang="en-US" altLang="zh-CN" sz="2400" dirty="0">
                <a:latin typeface="Times New Roman" pitchFamily="18" charset="0"/>
              </a:rPr>
              <a:t>, </a:t>
            </a:r>
            <a:r>
              <a:rPr lang="zh-CN" altLang="en-US" sz="2400" dirty="0">
                <a:latin typeface="Times New Roman" pitchFamily="18" charset="0"/>
              </a:rPr>
              <a:t>但被一个重要页面引用</a:t>
            </a:r>
            <a:r>
              <a:rPr lang="en-US" altLang="zh-CN" sz="2400" dirty="0">
                <a:latin typeface="Times New Roman" pitchFamily="18" charset="0"/>
              </a:rPr>
              <a:t>, </a:t>
            </a:r>
            <a:r>
              <a:rPr lang="zh-CN" altLang="en-US" sz="2400" dirty="0">
                <a:latin typeface="Times New Roman" pitchFamily="18" charset="0"/>
              </a:rPr>
              <a:t>则这个页面也可能很重要。</a:t>
            </a:r>
          </a:p>
          <a:p>
            <a:pPr lvl="1" eaLnBrk="1" hangingPunct="1">
              <a:lnSpc>
                <a:spcPct val="120000"/>
              </a:lnSpc>
              <a:spcBef>
                <a:spcPts val="600"/>
              </a:spcBef>
              <a:buClrTx/>
              <a:buFont typeface="Wingdings" pitchFamily="2" charset="2"/>
              <a:buChar char="ü"/>
            </a:pPr>
            <a:r>
              <a:rPr lang="zh-CN" altLang="en-US" sz="2400" dirty="0">
                <a:solidFill>
                  <a:srgbClr val="1557AE"/>
                </a:solidFill>
                <a:latin typeface="Times New Roman" pitchFamily="18" charset="0"/>
              </a:rPr>
              <a:t>假设</a:t>
            </a:r>
            <a:r>
              <a:rPr lang="en-US" altLang="zh-CN" sz="2400" dirty="0">
                <a:solidFill>
                  <a:srgbClr val="1557AE"/>
                </a:solidFill>
                <a:latin typeface="Times New Roman" pitchFamily="18" charset="0"/>
              </a:rPr>
              <a:t>5 : </a:t>
            </a:r>
            <a:r>
              <a:rPr lang="zh-CN" altLang="en-US" sz="2400" dirty="0">
                <a:latin typeface="Times New Roman" pitchFamily="18" charset="0"/>
              </a:rPr>
              <a:t>一个页面的重要性被均匀分布并传递到它所引用的页面。</a:t>
            </a:r>
          </a:p>
          <a:p>
            <a:pPr lvl="1" eaLnBrk="1" hangingPunct="1">
              <a:lnSpc>
                <a:spcPct val="120000"/>
              </a:lnSpc>
              <a:spcBef>
                <a:spcPts val="600"/>
              </a:spcBef>
              <a:buClrTx/>
              <a:buFont typeface="Wingdings" pitchFamily="2" charset="2"/>
              <a:buChar char="ü"/>
            </a:pPr>
            <a:r>
              <a:rPr lang="zh-CN" altLang="en-US" sz="2400" dirty="0">
                <a:solidFill>
                  <a:srgbClr val="1557AE"/>
                </a:solidFill>
                <a:latin typeface="Times New Roman" pitchFamily="18" charset="0"/>
              </a:rPr>
              <a:t>假设</a:t>
            </a:r>
            <a:r>
              <a:rPr lang="en-US" altLang="zh-CN" sz="2400" dirty="0">
                <a:solidFill>
                  <a:srgbClr val="1557AE"/>
                </a:solidFill>
                <a:latin typeface="Times New Roman" pitchFamily="18" charset="0"/>
              </a:rPr>
              <a:t>6 : </a:t>
            </a:r>
            <a:r>
              <a:rPr lang="zh-CN" altLang="en-US" sz="2400" dirty="0">
                <a:latin typeface="Times New Roman" pitchFamily="18" charset="0"/>
              </a:rPr>
              <a:t>如果页面 </a:t>
            </a:r>
            <a:r>
              <a:rPr lang="en-US" altLang="zh-CN" sz="2400" i="1" dirty="0">
                <a:latin typeface="Times New Roman" pitchFamily="18" charset="0"/>
              </a:rPr>
              <a:t>p</a:t>
            </a:r>
            <a:r>
              <a:rPr lang="en-US" altLang="zh-CN" sz="2400" dirty="0">
                <a:latin typeface="Times New Roman" pitchFamily="18" charset="0"/>
              </a:rPr>
              <a:t> </a:t>
            </a:r>
            <a:r>
              <a:rPr lang="zh-CN" altLang="en-US" sz="2400" dirty="0">
                <a:latin typeface="Times New Roman" pitchFamily="18" charset="0"/>
              </a:rPr>
              <a:t>和 </a:t>
            </a:r>
            <a:r>
              <a:rPr lang="en-US" altLang="zh-CN" sz="2400" i="1" dirty="0">
                <a:latin typeface="Times New Roman" pitchFamily="18" charset="0"/>
              </a:rPr>
              <a:t>q</a:t>
            </a:r>
            <a:r>
              <a:rPr lang="en-US" altLang="zh-CN" sz="2400" dirty="0">
                <a:latin typeface="Times New Roman" pitchFamily="18" charset="0"/>
              </a:rPr>
              <a:t> </a:t>
            </a:r>
            <a:r>
              <a:rPr lang="zh-CN" altLang="en-US" sz="2400" dirty="0">
                <a:latin typeface="Times New Roman" pitchFamily="18" charset="0"/>
              </a:rPr>
              <a:t>同被引</a:t>
            </a:r>
            <a:r>
              <a:rPr lang="en-US" altLang="zh-CN" sz="2400" dirty="0">
                <a:latin typeface="Times New Roman" pitchFamily="18" charset="0"/>
              </a:rPr>
              <a:t>, </a:t>
            </a:r>
            <a:r>
              <a:rPr lang="zh-CN" altLang="en-US" sz="2400" dirty="0">
                <a:latin typeface="Times New Roman" pitchFamily="18" charset="0"/>
              </a:rPr>
              <a:t>则它们可能是相关的</a:t>
            </a:r>
            <a:r>
              <a:rPr lang="en-US" altLang="zh-CN" sz="2400" dirty="0">
                <a:latin typeface="Times New Roman" pitchFamily="18" charset="0"/>
              </a:rPr>
              <a:t>, </a:t>
            </a:r>
            <a:r>
              <a:rPr lang="zh-CN" altLang="en-US" sz="2400" dirty="0">
                <a:latin typeface="Times New Roman" pitchFamily="18" charset="0"/>
              </a:rPr>
              <a:t>同被引度越大</a:t>
            </a:r>
            <a:r>
              <a:rPr lang="en-US" altLang="zh-CN" sz="2400" dirty="0">
                <a:latin typeface="Times New Roman" pitchFamily="18" charset="0"/>
              </a:rPr>
              <a:t>, </a:t>
            </a:r>
            <a:r>
              <a:rPr lang="zh-CN" altLang="en-US" sz="2400" dirty="0">
                <a:latin typeface="Times New Roman" pitchFamily="18" charset="0"/>
              </a:rPr>
              <a:t>相关度越大。</a:t>
            </a:r>
          </a:p>
        </p:txBody>
      </p:sp>
      <p:sp>
        <p:nvSpPr>
          <p:cNvPr id="5" name="矩形 4">
            <a:extLst>
              <a:ext uri="{FF2B5EF4-FFF2-40B4-BE49-F238E27FC236}">
                <a16:creationId xmlns:a16="http://schemas.microsoft.com/office/drawing/2014/main" id="{A4CFF40E-55FC-499F-B88F-6080C11EA139}"/>
              </a:ext>
            </a:extLst>
          </p:cNvPr>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268760"/>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网络分析</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7" name="Rectangle 2"/>
          <p:cNvSpPr txBox="1">
            <a:spLocks noChangeArrowheads="1"/>
          </p:cNvSpPr>
          <p:nvPr/>
        </p:nvSpPr>
        <p:spPr bwMode="auto">
          <a:xfrm>
            <a:off x="539552" y="1827705"/>
            <a:ext cx="8424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buClr>
                <a:srgbClr val="FF0000"/>
              </a:buClr>
              <a:buFont typeface="Wingdings" pitchFamily="2" charset="2"/>
              <a:buChar char="n"/>
              <a:defRPr/>
            </a:pPr>
            <a:r>
              <a:rPr lang="en-US" altLang="zh-CN" sz="2400" dirty="0">
                <a:solidFill>
                  <a:srgbClr val="FF0000"/>
                </a:solidFill>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A network</a:t>
            </a:r>
            <a:r>
              <a:rPr lang="en-US" altLang="zh-CN" sz="24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kern="12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usually denoted as G(V,E), consists of a set of vertices (or nodes) V together with a set of edges (or links) E.</a:t>
            </a:r>
          </a:p>
          <a:p>
            <a:pPr eaLnBrk="1" hangingPunct="1">
              <a:lnSpc>
                <a:spcPct val="120000"/>
              </a:lnSpc>
              <a:buClr>
                <a:srgbClr val="FF0000"/>
              </a:buClr>
              <a:buFont typeface="Wingdings" pitchFamily="2" charset="2"/>
              <a:buChar char="n"/>
              <a:defRPr/>
            </a:pPr>
            <a:r>
              <a:rPr lang="en-US" altLang="zh-CN" sz="2400" dirty="0">
                <a:solidFill>
                  <a:srgbClr val="FF0000"/>
                </a:solidFill>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Directed/undirected</a:t>
            </a:r>
            <a:endParaRPr lang="en-US" altLang="zh-CN" sz="2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eaLnBrk="1" hangingPunct="1">
              <a:lnSpc>
                <a:spcPct val="120000"/>
              </a:lnSpc>
              <a:buClr>
                <a:srgbClr val="FF0000"/>
              </a:buClr>
              <a:buFont typeface="Wingdings" pitchFamily="2" charset="2"/>
              <a:buChar char="n"/>
              <a:defRPr/>
            </a:pPr>
            <a:r>
              <a:rPr lang="en-US" altLang="zh-CN" sz="2400" kern="12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Bipartite graphs (e.g., papers to authors)</a:t>
            </a:r>
            <a:r>
              <a:rPr lang="zh-CN" altLang="en-US" sz="2400" kern="12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G(V1</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24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V2,E)</a:t>
            </a:r>
            <a:endParaRPr lang="en-US" altLang="zh-CN" sz="2400" kern="12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eaLnBrk="1" hangingPunct="1">
              <a:lnSpc>
                <a:spcPct val="120000"/>
              </a:lnSpc>
              <a:buClr>
                <a:srgbClr val="FF0000"/>
              </a:buClr>
              <a:buFont typeface="Wingdings" pitchFamily="2" charset="2"/>
              <a:buChar char="n"/>
              <a:defRPr/>
            </a:pPr>
            <a:r>
              <a:rPr lang="en-US" altLang="zh-CN" sz="2400" dirty="0">
                <a:solidFill>
                  <a:srgbClr val="FF0000"/>
                </a:solidFill>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Weighted networks</a:t>
            </a:r>
          </a:p>
          <a:p>
            <a:pPr eaLnBrk="1" hangingPunct="1">
              <a:lnSpc>
                <a:spcPct val="120000"/>
              </a:lnSpc>
              <a:buClr>
                <a:srgbClr val="FF0000"/>
              </a:buClr>
              <a:buFont typeface="Wingdings" pitchFamily="2" charset="2"/>
              <a:buChar char="n"/>
              <a:defRPr/>
            </a:pPr>
            <a:r>
              <a:rPr lang="en-US" altLang="zh-CN" sz="2400" kern="12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Different type nodes and edges</a:t>
            </a:r>
          </a:p>
          <a:p>
            <a:pPr eaLnBrk="1" hangingPunct="1">
              <a:lnSpc>
                <a:spcPct val="120000"/>
              </a:lnSpc>
              <a:buClr>
                <a:srgbClr val="FF0000"/>
              </a:buClr>
              <a:buFont typeface="Wingdings" pitchFamily="2" charset="2"/>
              <a:buChar char="n"/>
              <a:defRPr/>
            </a:pPr>
            <a:r>
              <a:rPr lang="en-US" altLang="zh-CN" sz="2400" kern="12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Evolving networks:</a:t>
            </a:r>
          </a:p>
          <a:p>
            <a:pPr marL="742950" lvl="2" indent="-342900" eaLnBrk="1" hangingPunct="1">
              <a:lnSpc>
                <a:spcPct val="120000"/>
              </a:lnSpc>
              <a:buClr>
                <a:srgbClr val="FF0000"/>
              </a:buClr>
              <a:buFont typeface="Wingdings" pitchFamily="2" charset="2"/>
              <a:buChar char="ü"/>
              <a:defRPr/>
            </a:pPr>
            <a:r>
              <a:rPr lang="en-US" altLang="zh-CN" sz="2000" kern="12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Nodes and edges only added</a:t>
            </a:r>
          </a:p>
          <a:p>
            <a:pPr marL="742950" lvl="2" indent="-342900" eaLnBrk="1" hangingPunct="1">
              <a:lnSpc>
                <a:spcPct val="120000"/>
              </a:lnSpc>
              <a:buClr>
                <a:srgbClr val="FF0000"/>
              </a:buClr>
              <a:buFont typeface="Wingdings" pitchFamily="2" charset="2"/>
              <a:buChar char="ü"/>
              <a:defRPr/>
            </a:pPr>
            <a:r>
              <a:rPr lang="en-US" altLang="zh-CN" sz="2000" kern="1200" dirty="0">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Nodes, edges added </a:t>
            </a:r>
            <a:r>
              <a:rPr lang="en-US" altLang="zh-CN" sz="2000" kern="1200" dirty="0">
                <a:latin typeface="Arial Unicode MS" panose="020B0604020202020204" pitchFamily="34" charset="-122"/>
                <a:ea typeface="Arial Unicode MS" panose="020B0604020202020204" pitchFamily="34" charset="-122"/>
                <a:cs typeface="Arial Unicode MS" panose="020B0604020202020204" pitchFamily="34" charset="-122"/>
              </a:rPr>
              <a:t>and removed</a:t>
            </a:r>
          </a:p>
        </p:txBody>
      </p:sp>
      <p:sp>
        <p:nvSpPr>
          <p:cNvPr id="8" name="矩形 7"/>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1" name="Rectangle 2"/>
          <p:cNvSpPr txBox="1">
            <a:spLocks noChangeArrowheads="1"/>
          </p:cNvSpPr>
          <p:nvPr/>
        </p:nvSpPr>
        <p:spPr bwMode="auto">
          <a:xfrm>
            <a:off x="395536" y="2144164"/>
            <a:ext cx="8530092" cy="2232247"/>
          </a:xfrm>
          <a:prstGeom prst="rect">
            <a:avLst/>
          </a:prstGeom>
          <a:noFill/>
          <a:ln w="9525">
            <a:noFill/>
            <a:miter lim="800000"/>
          </a:ln>
        </p:spPr>
        <p:txBody>
          <a:bodyPr anchor="b"/>
          <a:lst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marL="0" marR="0" lvl="0" indent="0" algn="l" defTabSz="912495" rtl="0" eaLnBrk="0" fontAlgn="base" latinLnBrk="0" hangingPunct="0">
              <a:lnSpc>
                <a:spcPct val="120000"/>
              </a:lnSpc>
              <a:spcBef>
                <a:spcPct val="0"/>
              </a:spcBef>
              <a:spcAft>
                <a:spcPct val="0"/>
              </a:spcAft>
              <a:buClrTx/>
              <a:buSzTx/>
              <a:buFontTx/>
              <a:buNone/>
              <a:defRPr/>
            </a:pPr>
            <a:r>
              <a:rPr kumimoji="0" lang="en-US" sz="2400" b="1" i="0" u="none" strike="noStrike" kern="0" cap="none" spc="0" normalizeH="0" baseline="0" noProof="0" dirty="0" err="1">
                <a:ln>
                  <a:noFill/>
                </a:ln>
                <a:solidFill>
                  <a:srgbClr val="FF0000"/>
                </a:solidFill>
                <a:effectLst>
                  <a:outerShdw blurRad="38100" dist="38100" dir="2700000" algn="tl">
                    <a:srgbClr val="C0C0C0"/>
                  </a:outerShdw>
                </a:effectLst>
                <a:uLnTx/>
                <a:uFillTx/>
                <a:latin typeface="Palatino Linotype" pitchFamily="18" charset="0"/>
                <a:ea typeface="宋体"/>
                <a:cs typeface="+mj-cs"/>
              </a:rPr>
              <a:t>Milgram’s</a:t>
            </a:r>
            <a:r>
              <a:rPr kumimoji="0" 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Palatino Linotype" pitchFamily="18" charset="0"/>
                <a:ea typeface="宋体"/>
                <a:cs typeface="+mj-cs"/>
              </a:rPr>
              <a:t> experiment </a:t>
            </a:r>
            <a:r>
              <a:rPr kumimoji="0" lang="en-US" sz="2400" b="1" i="0" u="none" strike="noStrike" kern="0" cap="none" spc="0" normalizeH="0" baseline="0" noProof="0" dirty="0">
                <a:ln>
                  <a:noFill/>
                </a:ln>
                <a:solidFill>
                  <a:schemeClr val="tx1"/>
                </a:solidFill>
                <a:effectLst/>
                <a:uLnTx/>
                <a:uFillTx/>
                <a:latin typeface="Palatino Linotype" pitchFamily="18" charset="0"/>
                <a:ea typeface="宋体"/>
                <a:cs typeface="+mj-cs"/>
              </a:rPr>
              <a:t>(1961)</a:t>
            </a:r>
            <a:r>
              <a:rPr kumimoji="0"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Palatino Linotype" pitchFamily="18" charset="0"/>
                <a:ea typeface="宋体"/>
                <a:cs typeface="+mj-cs"/>
              </a:rPr>
              <a:t>：</a:t>
            </a:r>
            <a:r>
              <a:rPr kumimoji="0" lang="es-ES_tradnl" sz="2400" b="1" i="0" u="none" strike="noStrike" kern="0" cap="none" spc="0" normalizeH="0" baseline="0" noProof="0" dirty="0">
                <a:ln>
                  <a:noFill/>
                </a:ln>
                <a:solidFill>
                  <a:schemeClr val="tx1"/>
                </a:solidFill>
                <a:effectLst/>
                <a:uLnTx/>
                <a:uFillTx/>
                <a:latin typeface="Palatino Linotype" pitchFamily="18" charset="0"/>
                <a:ea typeface="宋体"/>
                <a:cs typeface="+mj-cs"/>
              </a:rPr>
              <a:t>160 letters </a:t>
            </a:r>
            <a:r>
              <a:rPr kumimoji="0" lang="en-US" sz="2400" b="1" i="0" u="none" strike="noStrike" kern="0" cap="none" spc="0" normalizeH="0" baseline="0" noProof="0" dirty="0">
                <a:ln>
                  <a:noFill/>
                </a:ln>
                <a:solidFill>
                  <a:schemeClr val="tx1"/>
                </a:solidFill>
                <a:effectLst/>
                <a:uLnTx/>
                <a:uFillTx/>
                <a:latin typeface="Palatino Linotype" pitchFamily="18" charset="0"/>
                <a:ea typeface="宋体"/>
                <a:cs typeface="+mj-cs"/>
              </a:rPr>
              <a:t>From Wichita (Kansas) and Omaha (Nebraska)  to Sharon (Mass)</a:t>
            </a:r>
          </a:p>
          <a:p>
            <a:pPr marL="342900" marR="0" lvl="0" indent="-342900" algn="l" defTabSz="912495" rtl="0" eaLnBrk="0" fontAlgn="base" latinLnBrk="0" hangingPunct="0">
              <a:lnSpc>
                <a:spcPct val="120000"/>
              </a:lnSpc>
              <a:spcBef>
                <a:spcPct val="0"/>
              </a:spcBef>
              <a:spcAft>
                <a:spcPct val="0"/>
              </a:spcAft>
              <a:buClrTx/>
              <a:buSzTx/>
              <a:buFont typeface="Wingdings" pitchFamily="2" charset="2"/>
              <a:buChar char="ü"/>
              <a:defRPr/>
            </a:pPr>
            <a:r>
              <a:rPr kumimoji="1" lang="en-US" altLang="ko-KR" sz="2000" b="0" i="0" u="none" strike="noStrike" kern="0" cap="none" spc="0" normalizeH="0" baseline="0" noProof="0" dirty="0">
                <a:ln>
                  <a:noFill/>
                </a:ln>
                <a:solidFill>
                  <a:schemeClr val="tx1"/>
                </a:solidFill>
                <a:effectLst/>
                <a:uLnTx/>
                <a:uFillTx/>
                <a:latin typeface="Times New Roman" pitchFamily="18" charset="0"/>
                <a:ea typeface="宋体"/>
                <a:cs typeface="Times New Roman" pitchFamily="18" charset="0"/>
              </a:rPr>
              <a:t>If you do not know the target person on a personal basis, do not try to contact him directly. Instead, mail this folder to a personal acquaintance </a:t>
            </a:r>
            <a:r>
              <a:rPr kumimoji="0" lang="en-US" altLang="ko-KR" sz="2000" b="1" i="0" u="sng" strike="noStrike" kern="0" cap="none" spc="0" normalizeH="0" baseline="0" noProof="0" dirty="0">
                <a:ln>
                  <a:noFill/>
                </a:ln>
                <a:solidFill>
                  <a:schemeClr val="tx1"/>
                </a:solidFill>
                <a:effectLst/>
                <a:uLnTx/>
                <a:uFillTx/>
                <a:latin typeface="Times New Roman" pitchFamily="18" charset="0"/>
                <a:ea typeface="宋体"/>
                <a:cs typeface="Times New Roman" pitchFamily="18" charset="0"/>
              </a:rPr>
              <a:t>who is more likely than you </a:t>
            </a:r>
            <a:r>
              <a:rPr kumimoji="1" lang="en-US" altLang="ko-KR" sz="2000" b="0" i="0" u="none" strike="noStrike" kern="0" cap="none" spc="0" normalizeH="0" baseline="0" noProof="0" dirty="0">
                <a:ln>
                  <a:noFill/>
                </a:ln>
                <a:solidFill>
                  <a:schemeClr val="tx1"/>
                </a:solidFill>
                <a:effectLst/>
                <a:uLnTx/>
                <a:uFillTx/>
                <a:latin typeface="Times New Roman" pitchFamily="18" charset="0"/>
                <a:ea typeface="宋体"/>
                <a:cs typeface="Times New Roman" pitchFamily="18" charset="0"/>
              </a:rPr>
              <a:t>to know the target person. </a:t>
            </a:r>
            <a:endParaRPr kumimoji="1" lang="ko-KR" altLang="en-US" sz="20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a:p>
            <a:pPr marL="0" marR="0" lvl="0" indent="0" algn="l" defTabSz="912495" rtl="0" eaLnBrk="0" fontAlgn="base" latinLnBrk="0" hangingPunct="0">
              <a:spcBef>
                <a:spcPct val="0"/>
              </a:spcBef>
              <a:spcAft>
                <a:spcPct val="0"/>
              </a:spcAft>
              <a:buClrTx/>
              <a:buSzTx/>
              <a:buFontTx/>
              <a:buNone/>
              <a:defRPr/>
            </a:pPr>
            <a:endParaRPr kumimoji="0" lang="en-US" sz="2400" b="1" i="0" u="none" strike="noStrike" kern="0" cap="none" spc="0" normalizeH="0" baseline="0" noProof="0" dirty="0">
              <a:ln>
                <a:noFill/>
              </a:ln>
              <a:solidFill>
                <a:srgbClr val="006699"/>
              </a:solidFill>
              <a:effectLst/>
              <a:uLnTx/>
              <a:uFillTx/>
              <a:latin typeface="Palatino Linotype" pitchFamily="18" charset="0"/>
              <a:ea typeface="宋体"/>
              <a:cs typeface="+mj-cs"/>
            </a:endParaRPr>
          </a:p>
        </p:txBody>
      </p:sp>
      <p:pic>
        <p:nvPicPr>
          <p:cNvPr id="12" name="Picture 4" descr="milgram-dist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3934331"/>
            <a:ext cx="2664296" cy="26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611560" y="4376411"/>
            <a:ext cx="4536504" cy="1818548"/>
          </a:xfrm>
          <a:prstGeom prst="rect">
            <a:avLst/>
          </a:prstGeom>
          <a:gradFill rotWithShape="1">
            <a:gsLst>
              <a:gs pos="0">
                <a:srgbClr val="006699">
                  <a:shade val="51000"/>
                  <a:satMod val="130000"/>
                </a:srgbClr>
              </a:gs>
              <a:gs pos="80000">
                <a:srgbClr val="006699">
                  <a:shade val="93000"/>
                  <a:satMod val="130000"/>
                </a:srgbClr>
              </a:gs>
              <a:gs pos="100000">
                <a:srgbClr val="00669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tIns="108000" bIns="108000">
            <a:spAutoFit/>
          </a:bodyPr>
          <a:lstStyle/>
          <a:p>
            <a:pPr marL="633730" marR="0" lvl="1" indent="-450850" algn="l" defTabSz="914400" eaLnBrk="1" latinLnBrk="0" hangingPunct="1">
              <a:lnSpc>
                <a:spcPct val="110000"/>
              </a:lnSpc>
              <a:spcBef>
                <a:spcPts val="600"/>
              </a:spcBef>
              <a:spcAft>
                <a:spcPts val="0"/>
              </a:spcAft>
              <a:buClrTx/>
              <a:buSzTx/>
              <a:buFont typeface="Wingdings" pitchFamily="2" charset="2"/>
              <a:buChar char="Ø"/>
              <a:defRPr/>
            </a:pPr>
            <a:r>
              <a:rPr kumimoji="0" lang="en-US" altLang="zh-CN" b="1" i="0" u="none" strike="noStrike" kern="0" cap="none" spc="0" normalizeH="0" baseline="0" noProof="0" dirty="0">
                <a:ln>
                  <a:noFill/>
                </a:ln>
                <a:solidFill>
                  <a:srgbClr val="FFFFFF"/>
                </a:solidFill>
                <a:effectLst/>
                <a:uLnTx/>
                <a:uFillTx/>
                <a:latin typeface="Palatino Linotype" pitchFamily="18" charset="0"/>
                <a:ea typeface="宋体"/>
                <a:cs typeface="+mn-cs"/>
              </a:rPr>
              <a:t>Very short paths between arbitrary pairs of nodes</a:t>
            </a:r>
          </a:p>
          <a:p>
            <a:pPr marL="633730" marR="0" lvl="1" indent="-450850" algn="l" defTabSz="914400" eaLnBrk="1" latinLnBrk="0" hangingPunct="1">
              <a:lnSpc>
                <a:spcPct val="110000"/>
              </a:lnSpc>
              <a:spcBef>
                <a:spcPts val="600"/>
              </a:spcBef>
              <a:spcAft>
                <a:spcPts val="0"/>
              </a:spcAft>
              <a:buClrTx/>
              <a:buSzTx/>
              <a:buFont typeface="Wingdings" pitchFamily="2" charset="2"/>
              <a:buChar char="Ø"/>
              <a:defRPr/>
            </a:pPr>
            <a:r>
              <a:rPr kumimoji="0" lang="en-US" altLang="zh-CN" b="1" i="0" u="none" strike="noStrike" kern="0" cap="none" spc="0" normalizeH="0" baseline="0" noProof="0" dirty="0">
                <a:ln>
                  <a:noFill/>
                </a:ln>
                <a:solidFill>
                  <a:srgbClr val="FFFFFF"/>
                </a:solidFill>
                <a:effectLst/>
                <a:uLnTx/>
                <a:uFillTx/>
                <a:latin typeface="Palatino Linotype" pitchFamily="18" charset="0"/>
                <a:ea typeface="宋体"/>
                <a:cs typeface="+mn-cs"/>
              </a:rPr>
              <a:t>Individuals operating with purely local information are very adept at finding these paths</a:t>
            </a:r>
          </a:p>
        </p:txBody>
      </p:sp>
      <p:sp>
        <p:nvSpPr>
          <p:cNvPr id="9" name="矩形 8"/>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2" name="Rectangle 3"/>
          <p:cNvSpPr txBox="1">
            <a:spLocks noChangeArrowheads="1"/>
          </p:cNvSpPr>
          <p:nvPr/>
        </p:nvSpPr>
        <p:spPr bwMode="auto">
          <a:xfrm>
            <a:off x="274732" y="2015480"/>
            <a:ext cx="842486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l">
              <a:lnSpc>
                <a:spcPct val="110000"/>
              </a:lnSpc>
              <a:spcBef>
                <a:spcPts val="600"/>
              </a:spcBef>
            </a:pPr>
            <a:r>
              <a:rPr lang="en-US" altLang="zh-CN" sz="2000" b="0" dirty="0">
                <a:latin typeface="Arial" pitchFamily="34" charset="0"/>
                <a:cs typeface="Arial" pitchFamily="34" charset="0"/>
              </a:rPr>
              <a:t>Watts and </a:t>
            </a:r>
            <a:r>
              <a:rPr lang="en-US" altLang="zh-CN" sz="2000" b="0" dirty="0" err="1">
                <a:latin typeface="Arial" pitchFamily="34" charset="0"/>
                <a:cs typeface="Arial" pitchFamily="34" charset="0"/>
              </a:rPr>
              <a:t>Strogatz</a:t>
            </a:r>
            <a:r>
              <a:rPr lang="en-US" altLang="zh-CN" sz="2000" b="0" dirty="0">
                <a:latin typeface="Arial" pitchFamily="34" charset="0"/>
                <a:cs typeface="Arial" pitchFamily="34" charset="0"/>
              </a:rPr>
              <a:t> (1998) observed that by taking a locally connected network and randomly rewiring a small number of edges, the average distance between two nodes falls drastically. </a:t>
            </a:r>
          </a:p>
          <a:p>
            <a:pPr algn="l">
              <a:lnSpc>
                <a:spcPct val="90000"/>
              </a:lnSpc>
              <a:spcBef>
                <a:spcPct val="20000"/>
              </a:spcBef>
            </a:pPr>
            <a:endParaRPr lang="en-US" altLang="zh-CN" sz="2000" b="0" dirty="0">
              <a:latin typeface="Palatino"/>
            </a:endParaRPr>
          </a:p>
          <a:p>
            <a:pPr algn="l">
              <a:lnSpc>
                <a:spcPct val="90000"/>
              </a:lnSpc>
              <a:spcBef>
                <a:spcPct val="20000"/>
              </a:spcBef>
            </a:pPr>
            <a:endParaRPr lang="en-US" altLang="zh-CN" sz="2000" b="0" dirty="0">
              <a:latin typeface="Palatino"/>
            </a:endParaRPr>
          </a:p>
          <a:p>
            <a:pPr algn="l">
              <a:lnSpc>
                <a:spcPct val="90000"/>
              </a:lnSpc>
              <a:spcBef>
                <a:spcPct val="20000"/>
              </a:spcBef>
            </a:pPr>
            <a:endParaRPr lang="en-US" altLang="zh-CN" sz="2000" b="0" dirty="0">
              <a:latin typeface="Palatino"/>
            </a:endParaRPr>
          </a:p>
          <a:p>
            <a:pPr algn="l">
              <a:lnSpc>
                <a:spcPct val="90000"/>
              </a:lnSpc>
              <a:spcBef>
                <a:spcPct val="20000"/>
              </a:spcBef>
            </a:pPr>
            <a:endParaRPr lang="en-US" altLang="zh-CN" sz="2000" b="0" dirty="0">
              <a:latin typeface="Palatino"/>
            </a:endParaRPr>
          </a:p>
          <a:p>
            <a:pPr algn="l">
              <a:lnSpc>
                <a:spcPct val="90000"/>
              </a:lnSpc>
              <a:spcBef>
                <a:spcPct val="20000"/>
              </a:spcBef>
            </a:pPr>
            <a:endParaRPr lang="en-US" altLang="zh-CN" sz="2000" b="0" dirty="0">
              <a:latin typeface="Palatino"/>
            </a:endParaRPr>
          </a:p>
          <a:p>
            <a:pPr algn="l">
              <a:lnSpc>
                <a:spcPct val="90000"/>
              </a:lnSpc>
              <a:spcBef>
                <a:spcPct val="20000"/>
              </a:spcBef>
            </a:pPr>
            <a:endParaRPr lang="en-US" altLang="zh-CN" sz="2000" b="0" dirty="0">
              <a:latin typeface="Palatino"/>
            </a:endParaRPr>
          </a:p>
          <a:p>
            <a:pPr algn="l">
              <a:lnSpc>
                <a:spcPct val="90000"/>
              </a:lnSpc>
              <a:spcBef>
                <a:spcPct val="20000"/>
              </a:spcBef>
            </a:pPr>
            <a:endParaRPr lang="en-US" altLang="zh-CN" sz="2000" b="0" dirty="0">
              <a:latin typeface="Palatino"/>
            </a:endParaRPr>
          </a:p>
          <a:p>
            <a:pPr algn="l">
              <a:lnSpc>
                <a:spcPct val="90000"/>
              </a:lnSpc>
              <a:spcBef>
                <a:spcPct val="20000"/>
              </a:spcBef>
            </a:pPr>
            <a:endParaRPr lang="en-US" altLang="zh-CN" sz="2000" b="0" dirty="0">
              <a:latin typeface="Palatino"/>
            </a:endParaRPr>
          </a:p>
          <a:p>
            <a:pPr algn="l">
              <a:lnSpc>
                <a:spcPct val="90000"/>
              </a:lnSpc>
              <a:spcBef>
                <a:spcPct val="20000"/>
              </a:spcBef>
            </a:pPr>
            <a:endParaRPr lang="en-US" altLang="zh-CN" sz="2000" b="0" dirty="0">
              <a:latin typeface="Palatino"/>
            </a:endParaRPr>
          </a:p>
          <a:p>
            <a:pPr algn="l">
              <a:lnSpc>
                <a:spcPct val="110000"/>
              </a:lnSpc>
              <a:spcBef>
                <a:spcPts val="600"/>
              </a:spcBef>
            </a:pPr>
            <a:r>
              <a:rPr lang="en-US" altLang="zh-CN" sz="2000" b="0" dirty="0">
                <a:latin typeface="Arial" pitchFamily="34" charset="0"/>
                <a:cs typeface="Arial" pitchFamily="34" charset="0"/>
              </a:rPr>
              <a:t>The probability of rewiring p ‘tunes’ the network between a regular lattice (p = 0) and a random (</a:t>
            </a:r>
            <a:r>
              <a:rPr lang="en-US" altLang="zh-CN" sz="2000" b="0" dirty="0" err="1">
                <a:latin typeface="Arial" pitchFamily="34" charset="0"/>
                <a:cs typeface="Arial" pitchFamily="34" charset="0"/>
              </a:rPr>
              <a:t>Erdős-Renyi</a:t>
            </a:r>
            <a:r>
              <a:rPr lang="en-US" altLang="zh-CN" sz="2000" b="0" dirty="0">
                <a:latin typeface="Arial" pitchFamily="34" charset="0"/>
                <a:cs typeface="Arial" pitchFamily="34" charset="0"/>
              </a:rPr>
              <a:t>) graph (p = 1).</a:t>
            </a:r>
          </a:p>
          <a:p>
            <a:pPr algn="l">
              <a:lnSpc>
                <a:spcPct val="90000"/>
              </a:lnSpc>
              <a:spcBef>
                <a:spcPct val="20000"/>
              </a:spcBef>
            </a:pPr>
            <a:endParaRPr lang="en-US" altLang="zh-CN" sz="2000" b="0" dirty="0">
              <a:latin typeface="Palatino"/>
            </a:endParaRPr>
          </a:p>
        </p:txBody>
      </p:sp>
      <p:pic>
        <p:nvPicPr>
          <p:cNvPr id="23" name="Picture 4" descr="small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46" y="3330352"/>
            <a:ext cx="4832667" cy="231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5"/>
          <p:cNvSpPr>
            <a:spLocks noChangeArrowheads="1"/>
          </p:cNvSpPr>
          <p:nvPr/>
        </p:nvSpPr>
        <p:spPr bwMode="auto">
          <a:xfrm>
            <a:off x="994626" y="5880125"/>
            <a:ext cx="32766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eaLnBrk="1" latinLnBrk="0" hangingPunct="1">
              <a:lnSpc>
                <a:spcPct val="90000"/>
              </a:lnSpc>
              <a:spcBef>
                <a:spcPts val="0"/>
              </a:spcBef>
              <a:spcAft>
                <a:spcPts val="0"/>
              </a:spcAft>
              <a:buClrTx/>
              <a:buSzTx/>
              <a:buFontTx/>
              <a:buNone/>
              <a:defRPr/>
            </a:pPr>
            <a:r>
              <a:rPr kumimoji="0" lang="en-US" altLang="zh-CN" sz="1000" b="0" i="1" u="none" strike="noStrike" kern="0" cap="none" spc="0" normalizeH="0" baseline="0" noProof="0">
                <a:ln>
                  <a:noFill/>
                </a:ln>
                <a:solidFill>
                  <a:sysClr val="windowText" lastClr="000000"/>
                </a:solidFill>
                <a:effectLst/>
                <a:uLnTx/>
                <a:uFillTx/>
                <a:latin typeface="Palatino"/>
              </a:rPr>
              <a:t>Image: Watts and Strogatz, Nature </a:t>
            </a:r>
            <a:r>
              <a:rPr kumimoji="0" lang="en-US" altLang="zh-CN" sz="1000" b="1" i="1" u="none" strike="noStrike" kern="0" cap="none" spc="0" normalizeH="0" baseline="0" noProof="0">
                <a:ln>
                  <a:noFill/>
                </a:ln>
                <a:solidFill>
                  <a:sysClr val="windowText" lastClr="000000"/>
                </a:solidFill>
                <a:effectLst/>
                <a:uLnTx/>
                <a:uFillTx/>
                <a:latin typeface="Palatino"/>
              </a:rPr>
              <a:t>393</a:t>
            </a:r>
            <a:r>
              <a:rPr kumimoji="0" lang="en-US" altLang="zh-CN" sz="1000" b="0" i="1" u="none" strike="noStrike" kern="0" cap="none" spc="0" normalizeH="0" baseline="0" noProof="0">
                <a:ln>
                  <a:noFill/>
                </a:ln>
                <a:solidFill>
                  <a:sysClr val="windowText" lastClr="000000"/>
                </a:solidFill>
                <a:effectLst/>
                <a:uLnTx/>
                <a:uFillTx/>
                <a:latin typeface="Palatino"/>
              </a:rPr>
              <a:t>, 440</a:t>
            </a:r>
            <a:r>
              <a:rPr kumimoji="0" lang="en-US" altLang="zh-CN" sz="1000" b="1" i="1" u="none" strike="noStrike" kern="0" cap="none" spc="0" normalizeH="0" baseline="0" noProof="0">
                <a:ln>
                  <a:noFill/>
                </a:ln>
                <a:solidFill>
                  <a:sysClr val="windowText" lastClr="000000"/>
                </a:solidFill>
                <a:effectLst/>
                <a:uLnTx/>
                <a:uFillTx/>
                <a:latin typeface="Palatino"/>
              </a:rPr>
              <a:t> </a:t>
            </a:r>
            <a:r>
              <a:rPr kumimoji="0" lang="en-US" altLang="zh-CN" sz="1000" b="0" i="1" u="none" strike="noStrike" kern="0" cap="none" spc="0" normalizeH="0" baseline="0" noProof="0">
                <a:ln>
                  <a:noFill/>
                </a:ln>
                <a:solidFill>
                  <a:sysClr val="windowText" lastClr="000000"/>
                </a:solidFill>
                <a:effectLst/>
                <a:uLnTx/>
                <a:uFillTx/>
                <a:latin typeface="Palatino"/>
              </a:rPr>
              <a:t>(1998)</a:t>
            </a:r>
            <a:endParaRPr kumimoji="0" lang="en-US" altLang="zh-CN" sz="1000" b="0" i="1" u="none" strike="noStrike" kern="0" cap="none" spc="0" normalizeH="0" baseline="0" noProof="0">
              <a:ln>
                <a:noFill/>
              </a:ln>
              <a:solidFill>
                <a:sysClr val="windowText" lastClr="000000"/>
              </a:solidFill>
              <a:effectLst/>
              <a:uLnTx/>
              <a:uFillTx/>
            </a:endParaRPr>
          </a:p>
        </p:txBody>
      </p:sp>
      <p:sp>
        <p:nvSpPr>
          <p:cNvPr id="25" name="Text Box 5"/>
          <p:cNvSpPr txBox="1">
            <a:spLocks noChangeArrowheads="1"/>
          </p:cNvSpPr>
          <p:nvPr/>
        </p:nvSpPr>
        <p:spPr bwMode="auto">
          <a:xfrm>
            <a:off x="5367100" y="5487949"/>
            <a:ext cx="365760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ko-KR" sz="1600" dirty="0">
                <a:latin typeface="Arial Unicode MS" pitchFamily="34" charset="-122"/>
                <a:ea typeface="Arial Unicode MS" pitchFamily="34" charset="-122"/>
                <a:cs typeface="Arial Unicode MS" pitchFamily="34" charset="-122"/>
              </a:rPr>
              <a:t>C(p) : clustering </a:t>
            </a:r>
            <a:r>
              <a:rPr lang="en-US" altLang="ko-KR" sz="1600" dirty="0" err="1">
                <a:latin typeface="Arial Unicode MS" pitchFamily="34" charset="-122"/>
                <a:ea typeface="Arial Unicode MS" pitchFamily="34" charset="-122"/>
                <a:cs typeface="Arial Unicode MS" pitchFamily="34" charset="-122"/>
              </a:rPr>
              <a:t>coeff</a:t>
            </a:r>
            <a:r>
              <a:rPr lang="en-US" altLang="ko-KR" sz="1600" dirty="0">
                <a:latin typeface="Arial Unicode MS" pitchFamily="34" charset="-122"/>
                <a:ea typeface="Arial Unicode MS" pitchFamily="34" charset="-122"/>
                <a:cs typeface="Arial Unicode MS" pitchFamily="34" charset="-122"/>
              </a:rPr>
              <a:t>.          </a:t>
            </a:r>
          </a:p>
          <a:p>
            <a:pPr algn="l" eaLnBrk="0" hangingPunct="0"/>
            <a:r>
              <a:rPr lang="en-US" altLang="ko-KR" sz="1600" dirty="0">
                <a:latin typeface="Arial Unicode MS" pitchFamily="34" charset="-122"/>
                <a:ea typeface="Arial Unicode MS" pitchFamily="34" charset="-122"/>
                <a:cs typeface="Arial Unicode MS" pitchFamily="34" charset="-122"/>
              </a:rPr>
              <a:t>L(p) : average path length</a:t>
            </a:r>
          </a:p>
        </p:txBody>
      </p:sp>
      <p:pic>
        <p:nvPicPr>
          <p:cNvPr id="26" name="Picture 8" descr="l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213" y="3487167"/>
            <a:ext cx="3294062" cy="20034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9"/>
          <p:cNvSpPr txBox="1">
            <a:spLocks noChangeArrowheads="1"/>
          </p:cNvSpPr>
          <p:nvPr/>
        </p:nvSpPr>
        <p:spPr bwMode="auto">
          <a:xfrm>
            <a:off x="5459122" y="4085605"/>
            <a:ext cx="366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1" latinLnBrk="0" hangingPunct="1">
              <a:spcBef>
                <a:spcPct val="0"/>
              </a:spcBef>
              <a:spcAft>
                <a:spcPts val="0"/>
              </a:spcAft>
              <a:buClrTx/>
              <a:buSzTx/>
              <a:buFontTx/>
              <a:buNone/>
              <a:defRPr/>
            </a:pPr>
            <a:r>
              <a:rPr kumimoji="0" lang="en-US" sz="2000" b="0" i="1" u="none" strike="noStrike" kern="0" cap="none" spc="0" normalizeH="0" baseline="0" noProof="0" dirty="0">
                <a:ln>
                  <a:noFill/>
                </a:ln>
                <a:solidFill>
                  <a:srgbClr val="333399"/>
                </a:solidFill>
                <a:effectLst/>
                <a:uLnTx/>
                <a:uFillTx/>
              </a:rPr>
              <a:t>L</a:t>
            </a:r>
          </a:p>
        </p:txBody>
      </p:sp>
      <p:sp>
        <p:nvSpPr>
          <p:cNvPr id="28" name="Text Box 10"/>
          <p:cNvSpPr txBox="1">
            <a:spLocks noChangeArrowheads="1"/>
          </p:cNvSpPr>
          <p:nvPr/>
        </p:nvSpPr>
        <p:spPr bwMode="auto">
          <a:xfrm>
            <a:off x="7691370" y="3727153"/>
            <a:ext cx="36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1" latinLnBrk="0" hangingPunct="1">
              <a:spcBef>
                <a:spcPct val="0"/>
              </a:spcBef>
              <a:spcAft>
                <a:spcPts val="0"/>
              </a:spcAft>
              <a:buClrTx/>
              <a:buSzTx/>
              <a:buFontTx/>
              <a:buNone/>
              <a:defRPr/>
            </a:pPr>
            <a:r>
              <a:rPr kumimoji="0" lang="en-US" sz="2000" b="0" i="1" u="none" strike="noStrike" kern="0" cap="none" spc="0" normalizeH="0" baseline="0" noProof="0" dirty="0">
                <a:ln>
                  <a:noFill/>
                </a:ln>
                <a:solidFill>
                  <a:srgbClr val="CC0000"/>
                </a:solidFill>
                <a:effectLst/>
                <a:uLnTx/>
                <a:uFillTx/>
              </a:rPr>
              <a:t>C</a:t>
            </a:r>
          </a:p>
        </p:txBody>
      </p:sp>
      <p:sp>
        <p:nvSpPr>
          <p:cNvPr id="29" name="Text Box 11"/>
          <p:cNvSpPr txBox="1">
            <a:spLocks noChangeArrowheads="1"/>
          </p:cNvSpPr>
          <p:nvPr/>
        </p:nvSpPr>
        <p:spPr bwMode="auto">
          <a:xfrm>
            <a:off x="6656150" y="5236145"/>
            <a:ext cx="622300"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1" latinLnBrk="0" hangingPunct="1">
              <a:spcBef>
                <a:spcPts val="0"/>
              </a:spcBef>
              <a:spcAft>
                <a:spcPts val="0"/>
              </a:spcAft>
              <a:buClrTx/>
              <a:buSzTx/>
              <a:buFontTx/>
              <a:buNone/>
              <a:defRPr/>
            </a:pPr>
            <a:r>
              <a:rPr kumimoji="0" lang="en-US" sz="2000" b="0" i="1" u="none" strike="noStrike" kern="0" cap="none" spc="0" normalizeH="0" baseline="0" noProof="0" dirty="0">
                <a:ln>
                  <a:noFill/>
                </a:ln>
                <a:solidFill>
                  <a:sysClr val="windowText" lastClr="000000"/>
                </a:solidFill>
                <a:effectLst/>
                <a:uLnTx/>
                <a:uFillTx/>
              </a:rPr>
              <a:t>p</a:t>
            </a:r>
          </a:p>
        </p:txBody>
      </p:sp>
      <p:sp>
        <p:nvSpPr>
          <p:cNvPr id="30" name="Text Box 12"/>
          <p:cNvSpPr txBox="1">
            <a:spLocks noChangeArrowheads="1"/>
          </p:cNvSpPr>
          <p:nvPr/>
        </p:nvSpPr>
        <p:spPr bwMode="auto">
          <a:xfrm>
            <a:off x="5171090" y="3033028"/>
            <a:ext cx="37353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eaLnBrk="1" latinLnBrk="0" hangingPunct="1">
              <a:spcBef>
                <a:spcPts val="0"/>
              </a:spcBef>
              <a:spcAft>
                <a:spcPts val="0"/>
              </a:spcAft>
              <a:buClrTx/>
              <a:buSzTx/>
              <a:buFontTx/>
              <a:buNone/>
              <a:defRPr/>
            </a:pPr>
            <a:r>
              <a:rPr kumimoji="0" lang="en-US" sz="1600" b="0" i="0" u="none" strike="noStrike" kern="0" cap="none" spc="0" normalizeH="0" baseline="0" noProof="0" dirty="0">
                <a:ln>
                  <a:noFill/>
                </a:ln>
                <a:solidFill>
                  <a:sysClr val="windowText" lastClr="000000"/>
                </a:solidFill>
                <a:effectLst/>
                <a:uLnTx/>
                <a:uFillTx/>
              </a:rPr>
              <a:t>regular       SW       random</a:t>
            </a:r>
          </a:p>
        </p:txBody>
      </p:sp>
      <p:sp>
        <p:nvSpPr>
          <p:cNvPr id="3" name="矩形 2"/>
          <p:cNvSpPr/>
          <p:nvPr/>
        </p:nvSpPr>
        <p:spPr bwMode="auto">
          <a:xfrm>
            <a:off x="3575621" y="3156397"/>
            <a:ext cx="1607202" cy="2079748"/>
          </a:xfrm>
          <a:prstGeom prst="rect">
            <a:avLst/>
          </a:prstGeom>
          <a:noFill/>
          <a:ln w="66675">
            <a:solidFill>
              <a:srgbClr val="C00000"/>
            </a:solidFill>
          </a:ln>
          <a:effectLst/>
        </p:spPr>
        <p:txBody>
          <a:bodyPr vert="horz" wrap="square" lIns="91440" tIns="45720" rIns="91440" bIns="45720" numCol="1" rtlCol="0" anchor="t" anchorCtr="0" compatLnSpc="1"/>
          <a:lstStyle/>
          <a:p>
            <a:pPr marL="0" marR="0" indent="0" algn="ctr" defTabSz="914400" rtl="0" eaLnBrk="1" fontAlgn="base" latinLnBrk="0" hangingPunct="1">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itchFamily="34" charset="0"/>
              <a:ea typeface="宋体" pitchFamily="2" charset="-122"/>
            </a:endParaRPr>
          </a:p>
        </p:txBody>
      </p:sp>
      <p:sp>
        <p:nvSpPr>
          <p:cNvPr id="4" name="文本框 3"/>
          <p:cNvSpPr txBox="1"/>
          <p:nvPr/>
        </p:nvSpPr>
        <p:spPr>
          <a:xfrm>
            <a:off x="5000082" y="3156397"/>
            <a:ext cx="45719" cy="707886"/>
          </a:xfrm>
          <a:prstGeom prst="rect">
            <a:avLst/>
          </a:prstGeom>
          <a:noFill/>
        </p:spPr>
        <p:txBody>
          <a:bodyPr wrap="square" rtlCol="0">
            <a:spAutoFit/>
          </a:bodyPr>
          <a:lstStyle/>
          <a:p>
            <a:r>
              <a:rPr lang="zh-CN" altLang="en-US" sz="4000" dirty="0">
                <a:solidFill>
                  <a:srgbClr val="C00000"/>
                </a:solidFill>
              </a:rPr>
              <a:t>？</a:t>
            </a:r>
          </a:p>
        </p:txBody>
      </p:sp>
      <p:sp>
        <p:nvSpPr>
          <p:cNvPr id="16" name="矩形 15"/>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7"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8" name="Rectangle 4"/>
          <p:cNvSpPr>
            <a:spLocks noChangeArrowheads="1"/>
          </p:cNvSpPr>
          <p:nvPr/>
        </p:nvSpPr>
        <p:spPr bwMode="auto">
          <a:xfrm>
            <a:off x="365519" y="2132856"/>
            <a:ext cx="8280400" cy="283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l">
              <a:lnSpc>
                <a:spcPct val="120000"/>
              </a:lnSpc>
              <a:spcBef>
                <a:spcPts val="600"/>
              </a:spcBef>
              <a:spcAft>
                <a:spcPts val="600"/>
              </a:spcAft>
              <a:buFont typeface="Wingdings" pitchFamily="2" charset="2"/>
              <a:buChar char="ü"/>
              <a:defRPr/>
            </a:pPr>
            <a:r>
              <a:rPr lang="en-US" altLang="zh-CN" sz="2200" b="1" dirty="0">
                <a:solidFill>
                  <a:srgbClr val="FF0000"/>
                </a:solidFill>
                <a:effectLst>
                  <a:outerShdw blurRad="38100" dist="38100" dir="2700000" algn="tl">
                    <a:srgbClr val="000000">
                      <a:alpha val="43137"/>
                    </a:srgbClr>
                  </a:outerShdw>
                </a:effectLst>
                <a:latin typeface="Comic Sans MS" pitchFamily="66" charset="0"/>
              </a:rPr>
              <a:t>Sparseness: </a:t>
            </a:r>
            <a:r>
              <a:rPr lang="zh-CN" altLang="en-US" sz="2200" dirty="0">
                <a:latin typeface="Comic Sans MS" pitchFamily="66" charset="0"/>
              </a:rPr>
              <a:t> </a:t>
            </a:r>
            <a:r>
              <a:rPr lang="en-US" altLang="zh-CN" sz="2200" dirty="0">
                <a:latin typeface="Comic Sans MS" pitchFamily="66" charset="0"/>
              </a:rPr>
              <a:t>In a small-world network, the graph with n nodes has edges closer to O(n) than to O(</a:t>
            </a:r>
            <a:r>
              <a:rPr lang="en-US" altLang="zh-CN" sz="2200" dirty="0" err="1">
                <a:latin typeface="Comic Sans MS" pitchFamily="66" charset="0"/>
              </a:rPr>
              <a:t>n2</a:t>
            </a:r>
            <a:r>
              <a:rPr lang="en-US" altLang="zh-CN" sz="2200" dirty="0">
                <a:latin typeface="Comic Sans MS" pitchFamily="66" charset="0"/>
              </a:rPr>
              <a:t>). </a:t>
            </a:r>
          </a:p>
          <a:p>
            <a:pPr marL="457200" indent="-457200" algn="l">
              <a:lnSpc>
                <a:spcPct val="120000"/>
              </a:lnSpc>
              <a:spcBef>
                <a:spcPts val="600"/>
              </a:spcBef>
              <a:spcAft>
                <a:spcPts val="600"/>
              </a:spcAft>
              <a:buFont typeface="Wingdings" pitchFamily="2" charset="2"/>
              <a:buChar char="ü"/>
              <a:defRPr/>
            </a:pPr>
            <a:r>
              <a:rPr lang="en-US" altLang="zh-CN" sz="2200" b="1" dirty="0">
                <a:solidFill>
                  <a:srgbClr val="FF0000"/>
                </a:solidFill>
                <a:effectLst>
                  <a:outerShdw blurRad="38100" dist="38100" dir="2700000" algn="tl">
                    <a:srgbClr val="000000">
                      <a:alpha val="43137"/>
                    </a:srgbClr>
                  </a:outerShdw>
                </a:effectLst>
                <a:latin typeface="Comic Sans MS" pitchFamily="66" charset="0"/>
              </a:rPr>
              <a:t>Small diameter</a:t>
            </a:r>
            <a:r>
              <a:rPr lang="zh-CN" altLang="en-US" sz="2200" b="1" dirty="0">
                <a:solidFill>
                  <a:srgbClr val="FF0000"/>
                </a:solidFill>
                <a:effectLst>
                  <a:outerShdw blurRad="38100" dist="38100" dir="2700000" algn="tl">
                    <a:srgbClr val="000000">
                      <a:alpha val="43137"/>
                    </a:srgbClr>
                  </a:outerShdw>
                </a:effectLst>
                <a:latin typeface="Comic Sans MS" pitchFamily="66" charset="0"/>
              </a:rPr>
              <a:t>：</a:t>
            </a:r>
            <a:r>
              <a:rPr lang="en-US" altLang="zh-CN" sz="2200" dirty="0">
                <a:latin typeface="Comic Sans MS" pitchFamily="66" charset="0"/>
              </a:rPr>
              <a:t>The diameters in small-world graphs increase logarithmically with the number of nodes. </a:t>
            </a:r>
          </a:p>
          <a:p>
            <a:pPr marL="457200" indent="-457200" algn="l">
              <a:lnSpc>
                <a:spcPct val="120000"/>
              </a:lnSpc>
              <a:spcBef>
                <a:spcPts val="600"/>
              </a:spcBef>
              <a:spcAft>
                <a:spcPts val="600"/>
              </a:spcAft>
              <a:buFont typeface="Wingdings" pitchFamily="2" charset="2"/>
              <a:buChar char="ü"/>
              <a:defRPr/>
            </a:pPr>
            <a:r>
              <a:rPr lang="en-US" altLang="zh-CN" sz="2200" b="1" dirty="0">
                <a:solidFill>
                  <a:srgbClr val="FF0000"/>
                </a:solidFill>
                <a:effectLst>
                  <a:outerShdw blurRad="38100" dist="38100" dir="2700000" algn="tl">
                    <a:srgbClr val="000000">
                      <a:alpha val="43137"/>
                    </a:srgbClr>
                  </a:outerShdw>
                </a:effectLst>
                <a:latin typeface="Comic Sans MS" pitchFamily="66" charset="0"/>
              </a:rPr>
              <a:t>Clustering </a:t>
            </a:r>
            <a:r>
              <a:rPr lang="zh-CN" altLang="en-US" sz="2200" b="1" dirty="0">
                <a:solidFill>
                  <a:srgbClr val="FF0000"/>
                </a:solidFill>
                <a:effectLst>
                  <a:outerShdw blurRad="38100" dist="38100" dir="2700000" algn="tl">
                    <a:srgbClr val="000000">
                      <a:alpha val="43137"/>
                    </a:srgbClr>
                  </a:outerShdw>
                </a:effectLst>
                <a:latin typeface="Comic Sans MS" pitchFamily="66" charset="0"/>
              </a:rPr>
              <a:t>：</a:t>
            </a:r>
            <a:r>
              <a:rPr lang="en-US" altLang="zh-CN" sz="2200" dirty="0">
                <a:latin typeface="Comic Sans MS" pitchFamily="66" charset="0"/>
              </a:rPr>
              <a:t>In a small-world graph, there is much higher clustering coefficient than in a random graph</a:t>
            </a:r>
            <a:r>
              <a:rPr lang="zh-CN" altLang="en-US" sz="2200" dirty="0">
                <a:latin typeface="Comic Sans MS" pitchFamily="66" charset="0"/>
              </a:rPr>
              <a:t>。</a:t>
            </a:r>
          </a:p>
        </p:txBody>
      </p:sp>
      <p:sp>
        <p:nvSpPr>
          <p:cNvPr id="19" name="Rectangle 5"/>
          <p:cNvSpPr>
            <a:spLocks noChangeArrowheads="1"/>
          </p:cNvSpPr>
          <p:nvPr/>
        </p:nvSpPr>
        <p:spPr bwMode="auto">
          <a:xfrm>
            <a:off x="930330" y="5026970"/>
            <a:ext cx="72833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800" b="1" dirty="0">
                <a:solidFill>
                  <a:srgbClr val="FF0000"/>
                </a:solidFill>
                <a:effectLst>
                  <a:outerShdw blurRad="38100" dist="38100" dir="2700000" algn="tl">
                    <a:srgbClr val="000000">
                      <a:alpha val="43137"/>
                    </a:srgbClr>
                  </a:outerShdw>
                </a:effectLst>
                <a:latin typeface="Palatino Linotype" pitchFamily="18" charset="0"/>
              </a:rPr>
              <a:t>Small World = Small Diameter + Clustering</a:t>
            </a:r>
          </a:p>
        </p:txBody>
      </p:sp>
      <p:graphicFrame>
        <p:nvGraphicFramePr>
          <p:cNvPr id="20" name="对象 19"/>
          <p:cNvGraphicFramePr>
            <a:graphicFrameLocks noChangeAspect="1"/>
          </p:cNvGraphicFramePr>
          <p:nvPr/>
        </p:nvGraphicFramePr>
        <p:xfrm>
          <a:off x="1722340" y="5852081"/>
          <a:ext cx="2129135" cy="476672"/>
        </p:xfrm>
        <a:graphic>
          <a:graphicData uri="http://schemas.openxmlformats.org/presentationml/2006/ole">
            <mc:AlternateContent xmlns:mc="http://schemas.openxmlformats.org/markup-compatibility/2006">
              <mc:Choice xmlns:v="urn:schemas-microsoft-com:vml" Requires="v">
                <p:oleObj spid="_x0000_s33076" name="Formula" r:id="rId4" imgW="648970" imgH="147320" progId="Equation.Ribbit">
                  <p:embed/>
                </p:oleObj>
              </mc:Choice>
              <mc:Fallback>
                <p:oleObj name="Formula" r:id="rId4" imgW="648970" imgH="147320" progId="Equation.Ribbit">
                  <p:embed/>
                  <p:pic>
                    <p:nvPicPr>
                      <p:cNvPr id="0" name="图片 328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340" y="5852081"/>
                        <a:ext cx="2129135" cy="476672"/>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4572000" y="5805264"/>
          <a:ext cx="2592289" cy="524630"/>
        </p:xfrm>
        <a:graphic>
          <a:graphicData uri="http://schemas.openxmlformats.org/presentationml/2006/ole">
            <mc:AlternateContent xmlns:mc="http://schemas.openxmlformats.org/markup-compatibility/2006">
              <mc:Choice xmlns:v="urn:schemas-microsoft-com:vml" Requires="v">
                <p:oleObj spid="_x0000_s33077" name="Formula" r:id="rId6" imgW="819150" imgH="168910" progId="Equation.Ribbit">
                  <p:embed/>
                </p:oleObj>
              </mc:Choice>
              <mc:Fallback>
                <p:oleObj name="Formula" r:id="rId6" imgW="819150" imgH="168910" progId="Equation.Ribbit">
                  <p:embed/>
                  <p:pic>
                    <p:nvPicPr>
                      <p:cNvPr id="0" name="图片 328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5805264"/>
                        <a:ext cx="2592289" cy="524630"/>
                      </a:xfrm>
                      <a:prstGeom prst="rect">
                        <a:avLst/>
                      </a:prstGeom>
                      <a:noFill/>
                    </p:spPr>
                  </p:pic>
                </p:oleObj>
              </mc:Fallback>
            </mc:AlternateContent>
          </a:graphicData>
        </a:graphic>
      </p:graphicFrame>
      <p:sp>
        <p:nvSpPr>
          <p:cNvPr id="9" name="矩形 8"/>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0"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1"/>
          <p:cNvSpPr>
            <a:spLocks noGrp="1"/>
          </p:cNvSpPr>
          <p:nvPr>
            <p:ph idx="4294967295"/>
          </p:nvPr>
        </p:nvSpPr>
        <p:spPr>
          <a:xfrm>
            <a:off x="930275" y="2348880"/>
            <a:ext cx="8213725" cy="3203575"/>
          </a:xfrm>
        </p:spPr>
        <p:txBody>
          <a:bodyPr/>
          <a:lstStyle/>
          <a:p>
            <a:pPr marL="0" indent="0">
              <a:lnSpc>
                <a:spcPct val="120000"/>
              </a:lnSpc>
              <a:spcBef>
                <a:spcPts val="600"/>
              </a:spcBef>
              <a:buFontTx/>
              <a:buNone/>
              <a:defRPr/>
            </a:pPr>
            <a:r>
              <a:rPr lang="en-US" altLang="zh-CN" sz="2200" b="1" dirty="0">
                <a:solidFill>
                  <a:srgbClr val="FF0000"/>
                </a:solidFill>
                <a:effectLst>
                  <a:outerShdw blurRad="38100" dist="38100" dir="2700000" algn="tl">
                    <a:srgbClr val="000000">
                      <a:alpha val="43137"/>
                    </a:srgbClr>
                  </a:outerShdw>
                </a:effectLst>
              </a:rPr>
              <a:t>Distance </a:t>
            </a:r>
            <a:r>
              <a:rPr lang="en-US" altLang="zh-CN" sz="2200" dirty="0">
                <a:latin typeface="Palatino" pitchFamily="16" charset="0"/>
              </a:rPr>
              <a:t>between two nodes </a:t>
            </a:r>
            <a:r>
              <a:rPr lang="en-US" altLang="zh-CN" sz="2200" i="1" dirty="0">
                <a:latin typeface="Palatino" pitchFamily="16" charset="0"/>
              </a:rPr>
              <a:t>i</a:t>
            </a:r>
            <a:r>
              <a:rPr lang="en-US" altLang="zh-CN" sz="2200" dirty="0">
                <a:latin typeface="Palatino" pitchFamily="16" charset="0"/>
              </a:rPr>
              <a:t> and </a:t>
            </a:r>
            <a:r>
              <a:rPr lang="en-US" altLang="zh-CN" sz="2200" i="1" dirty="0">
                <a:latin typeface="Palatino" pitchFamily="16" charset="0"/>
              </a:rPr>
              <a:t>j</a:t>
            </a:r>
            <a:r>
              <a:rPr lang="en-US" altLang="zh-CN" sz="2200" dirty="0">
                <a:latin typeface="Palatino" pitchFamily="16" charset="0"/>
              </a:rPr>
              <a:t> is the shortest path connecting the two nodes. </a:t>
            </a:r>
          </a:p>
          <a:p>
            <a:pPr marL="0" indent="0">
              <a:lnSpc>
                <a:spcPct val="90000"/>
              </a:lnSpc>
              <a:buFontTx/>
              <a:buNone/>
              <a:defRPr/>
            </a:pPr>
            <a:endParaRPr lang="en-US" altLang="zh-CN" sz="2200" dirty="0">
              <a:latin typeface="Palatino" pitchFamily="16"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10" name="Picture 11" descr="dis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112" y="3501008"/>
            <a:ext cx="30353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2"/>
          <p:cNvSpPr>
            <a:spLocks noChangeArrowheads="1"/>
          </p:cNvSpPr>
          <p:nvPr/>
        </p:nvSpPr>
        <p:spPr bwMode="auto">
          <a:xfrm>
            <a:off x="5697537" y="5301208"/>
            <a:ext cx="7715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en-US" altLang="zh-CN" i="1">
                <a:latin typeface="Palatino"/>
              </a:rPr>
              <a:t>d</a:t>
            </a:r>
            <a:r>
              <a:rPr lang="en-US" altLang="zh-CN" i="1" baseline="-25000">
                <a:latin typeface="Palatino"/>
              </a:rPr>
              <a:t>ij</a:t>
            </a:r>
            <a:r>
              <a:rPr lang="en-US" altLang="zh-CN">
                <a:latin typeface="Palatino"/>
              </a:rPr>
              <a:t> = 4</a:t>
            </a:r>
          </a:p>
        </p:txBody>
      </p:sp>
      <p:sp>
        <p:nvSpPr>
          <p:cNvPr id="8" name="矩形 7"/>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2" name="Rectangle 3"/>
          <p:cNvSpPr txBox="1">
            <a:spLocks noChangeArrowheads="1"/>
          </p:cNvSpPr>
          <p:nvPr/>
        </p:nvSpPr>
        <p:spPr bwMode="auto">
          <a:xfrm>
            <a:off x="179512" y="1269832"/>
            <a:ext cx="8555424" cy="125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3" name="Rectangle 5"/>
          <p:cNvSpPr>
            <a:spLocks noChangeArrowheads="1"/>
          </p:cNvSpPr>
          <p:nvPr/>
        </p:nvSpPr>
        <p:spPr bwMode="auto">
          <a:xfrm>
            <a:off x="284481" y="2206625"/>
            <a:ext cx="8075612"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marR="0" lvl="0" indent="-342900" algn="l" defTabSz="914400" eaLnBrk="1" latinLnBrk="0" hangingPunct="1">
              <a:spcBef>
                <a:spcPct val="20000"/>
              </a:spcBef>
              <a:spcAft>
                <a:spcPts val="0"/>
              </a:spcAft>
              <a:buClrTx/>
              <a:buSzTx/>
              <a:buFontTx/>
              <a:buChar char="•"/>
              <a:defRPr/>
            </a:pPr>
            <a:r>
              <a:rPr kumimoji="0" lang="en-US" sz="2400" b="0" i="0" u="none" strike="noStrike" kern="0" cap="none" spc="0" normalizeH="0" baseline="0" noProof="0" dirty="0">
                <a:ln>
                  <a:noFill/>
                </a:ln>
                <a:solidFill>
                  <a:sysClr val="windowText" lastClr="000000"/>
                </a:solidFill>
                <a:effectLst/>
                <a:uLnTx/>
                <a:uFillTx/>
                <a:latin typeface="Palatino Linotype" pitchFamily="18" charset="0"/>
              </a:rPr>
              <a:t>The </a:t>
            </a:r>
            <a:r>
              <a:rPr kumimoji="0" lang="en-US" sz="24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Palatino Linotype" pitchFamily="18" charset="0"/>
              </a:rPr>
              <a:t>characteristic path length L</a:t>
            </a:r>
            <a:r>
              <a:rPr kumimoji="0" lang="en-US" sz="2400" b="1" i="0" u="none" strike="noStrike" kern="0" cap="none" spc="0" normalizeH="0" baseline="0" noProof="0" dirty="0">
                <a:ln>
                  <a:noFill/>
                </a:ln>
                <a:solidFill>
                  <a:sysClr val="windowText" lastClr="000000"/>
                </a:solidFill>
                <a:effectLst/>
                <a:uLnTx/>
                <a:uFillTx/>
                <a:latin typeface="Palatino Linotype" pitchFamily="18" charset="0"/>
              </a:rPr>
              <a:t>  </a:t>
            </a:r>
            <a:r>
              <a:rPr kumimoji="0" lang="en-US" sz="2400" b="0" i="0" u="none" strike="noStrike" kern="0" cap="none" spc="0" normalizeH="0" baseline="0" noProof="0" dirty="0">
                <a:ln>
                  <a:noFill/>
                </a:ln>
                <a:solidFill>
                  <a:sysClr val="windowText" lastClr="000000"/>
                </a:solidFill>
                <a:effectLst/>
                <a:uLnTx/>
                <a:uFillTx/>
                <a:latin typeface="Palatino Linotype" pitchFamily="18" charset="0"/>
              </a:rPr>
              <a:t>is the average of </a:t>
            </a:r>
            <a:r>
              <a:rPr kumimoji="0" lang="en-US" sz="2400" b="0" i="0" u="none" strike="noStrike" kern="0" cap="none" spc="0" normalizeH="0" baseline="0" noProof="0" dirty="0" err="1">
                <a:ln>
                  <a:noFill/>
                </a:ln>
                <a:solidFill>
                  <a:sysClr val="windowText" lastClr="000000"/>
                </a:solidFill>
                <a:effectLst/>
                <a:uLnTx/>
                <a:uFillTx/>
                <a:latin typeface="Palatino Linotype" pitchFamily="18" charset="0"/>
              </a:rPr>
              <a:t>d</a:t>
            </a:r>
            <a:r>
              <a:rPr kumimoji="0" lang="en-US" sz="2400" b="0" i="0" u="none" strike="noStrike" kern="0" cap="none" spc="0" normalizeH="0" baseline="-25000" noProof="0" dirty="0" err="1">
                <a:ln>
                  <a:noFill/>
                </a:ln>
                <a:solidFill>
                  <a:sysClr val="windowText" lastClr="000000"/>
                </a:solidFill>
                <a:effectLst/>
                <a:uLnTx/>
                <a:uFillTx/>
                <a:latin typeface="Palatino Linotype" pitchFamily="18" charset="0"/>
              </a:rPr>
              <a:t>ij</a:t>
            </a:r>
            <a:r>
              <a:rPr kumimoji="0" lang="en-US" sz="2400" b="0" i="0" u="none" strike="noStrike" kern="0" cap="none" spc="0" normalizeH="0" baseline="0" noProof="0" dirty="0">
                <a:ln>
                  <a:noFill/>
                </a:ln>
                <a:solidFill>
                  <a:sysClr val="windowText" lastClr="000000"/>
                </a:solidFill>
                <a:effectLst/>
                <a:uLnTx/>
                <a:uFillTx/>
                <a:latin typeface="Palatino Linotype" pitchFamily="18" charset="0"/>
              </a:rPr>
              <a:t>  between every two nodes i and j </a:t>
            </a:r>
            <a:endParaRPr kumimoji="0" lang="en-US" sz="2400" b="0" i="0" u="none" strike="noStrike" kern="0" cap="none" spc="0" normalizeH="0" baseline="0" noProof="0" dirty="0">
              <a:ln>
                <a:noFill/>
              </a:ln>
              <a:solidFill>
                <a:sysClr val="windowText" lastClr="000000"/>
              </a:solidFill>
              <a:effectLst/>
              <a:uLnTx/>
              <a:uFillTx/>
            </a:endParaRPr>
          </a:p>
          <a:p>
            <a:pPr marL="342900" marR="0" lvl="0" indent="-342900" defTabSz="914400" eaLnBrk="1" latinLnBrk="0" hangingPunct="1">
              <a:spcBef>
                <a:spcPct val="20000"/>
              </a:spcBef>
              <a:spcAft>
                <a:spcPts val="0"/>
              </a:spcAft>
              <a:buClrTx/>
              <a:buSzTx/>
              <a:buFontTx/>
              <a:buNone/>
              <a:defRPr/>
            </a:pPr>
            <a:endParaRPr kumimoji="0" lang="en-GB" sz="1800" b="0" i="0" u="none" strike="noStrike" kern="0" cap="none" spc="0" normalizeH="0" baseline="0" noProof="0" dirty="0">
              <a:ln>
                <a:noFill/>
              </a:ln>
              <a:solidFill>
                <a:sysClr val="windowText" lastClr="000000"/>
              </a:solidFill>
              <a:effectLst/>
              <a:uLnTx/>
              <a:uFillTx/>
            </a:endParaRPr>
          </a:p>
        </p:txBody>
      </p:sp>
      <p:graphicFrame>
        <p:nvGraphicFramePr>
          <p:cNvPr id="24" name="对象 2"/>
          <p:cNvGraphicFramePr>
            <a:graphicFrameLocks noChangeAspect="1"/>
          </p:cNvGraphicFramePr>
          <p:nvPr/>
        </p:nvGraphicFramePr>
        <p:xfrm>
          <a:off x="814706" y="3287712"/>
          <a:ext cx="2466975" cy="779463"/>
        </p:xfrm>
        <a:graphic>
          <a:graphicData uri="http://schemas.openxmlformats.org/presentationml/2006/ole">
            <mc:AlternateContent xmlns:mc="http://schemas.openxmlformats.org/markup-compatibility/2006">
              <mc:Choice xmlns:v="urn:schemas-microsoft-com:vml" Requires="v">
                <p:oleObj spid="_x0000_s33948" name="Formula" r:id="rId4" imgW="1262380" imgH="400050" progId="Equation.Ribbit">
                  <p:embed/>
                </p:oleObj>
              </mc:Choice>
              <mc:Fallback>
                <p:oleObj name="Formula" r:id="rId4" imgW="1262380" imgH="400050" progId="Equation.Ribbit">
                  <p:embed/>
                  <p:pic>
                    <p:nvPicPr>
                      <p:cNvPr id="0" name="图片 338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706" y="3287712"/>
                        <a:ext cx="24669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3"/>
          <p:cNvSpPr txBox="1">
            <a:spLocks noChangeArrowheads="1"/>
          </p:cNvSpPr>
          <p:nvPr/>
        </p:nvSpPr>
        <p:spPr bwMode="auto">
          <a:xfrm>
            <a:off x="1103631" y="4222750"/>
            <a:ext cx="725011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00050" marR="0" lvl="1" indent="0" algn="l" defTabSz="914400" rtl="0" eaLnBrk="0" fontAlgn="base" latinLnBrk="0" hangingPunct="0">
              <a:spcBef>
                <a:spcPct val="20000"/>
              </a:spcBef>
              <a:spcAft>
                <a:spcPct val="0"/>
              </a:spcAft>
              <a:buClrTx/>
              <a:buSzTx/>
              <a:buFontTx/>
              <a:buNone/>
              <a:defRPr/>
            </a:pPr>
            <a:r>
              <a:rPr kumimoji="0" lang="en-US" altLang="zh-CN" sz="2400" b="0" i="0" u="none" strike="noStrike" kern="0" cap="none" spc="0" normalizeH="0" baseline="0" noProof="0" dirty="0">
                <a:ln>
                  <a:noFill/>
                </a:ln>
                <a:solidFill>
                  <a:srgbClr val="EBF7FF">
                    <a:lumMod val="25000"/>
                  </a:srgbClr>
                </a:solidFill>
                <a:effectLst/>
                <a:uLnTx/>
                <a:uFillTx/>
                <a:latin typeface="Times New Roman" pitchFamily="18" charset="0"/>
                <a:ea typeface="宋体"/>
                <a:cs typeface="Times New Roman" pitchFamily="18" charset="0"/>
              </a:rPr>
              <a:t>D(</a:t>
            </a:r>
            <a:r>
              <a:rPr kumimoji="0" lang="en-US" altLang="zh-CN" sz="2400" b="0" i="0" u="none" strike="noStrike" kern="0" cap="none" spc="0" normalizeH="0" baseline="0" noProof="0" dirty="0" err="1">
                <a:ln>
                  <a:noFill/>
                </a:ln>
                <a:solidFill>
                  <a:srgbClr val="EBF7FF">
                    <a:lumMod val="25000"/>
                  </a:srgbClr>
                </a:solidFill>
                <a:effectLst/>
                <a:uLnTx/>
                <a:uFillTx/>
                <a:latin typeface="Times New Roman" pitchFamily="18" charset="0"/>
                <a:ea typeface="宋体"/>
                <a:cs typeface="Times New Roman" pitchFamily="18" charset="0"/>
              </a:rPr>
              <a:t>ab</a:t>
            </a:r>
            <a:r>
              <a:rPr kumimoji="0" lang="en-US" altLang="zh-CN" sz="2400" b="0" i="0" u="none" strike="noStrike" kern="0" cap="none" spc="0" normalizeH="0" baseline="0" noProof="0" dirty="0">
                <a:ln>
                  <a:noFill/>
                </a:ln>
                <a:solidFill>
                  <a:srgbClr val="EBF7FF">
                    <a:lumMod val="25000"/>
                  </a:srgbClr>
                </a:solidFill>
                <a:effectLst/>
                <a:uLnTx/>
                <a:uFillTx/>
                <a:latin typeface="Times New Roman" pitchFamily="18" charset="0"/>
                <a:ea typeface="宋体"/>
                <a:cs typeface="Times New Roman" pitchFamily="18" charset="0"/>
              </a:rPr>
              <a:t>)=1, D(ac)=1, D(ad)=2</a:t>
            </a:r>
          </a:p>
          <a:p>
            <a:pPr marL="400050" marR="0" lvl="1" indent="0" algn="l" defTabSz="914400" rtl="0" eaLnBrk="0" fontAlgn="base" latinLnBrk="0" hangingPunct="0">
              <a:spcBef>
                <a:spcPct val="20000"/>
              </a:spcBef>
              <a:spcAft>
                <a:spcPct val="0"/>
              </a:spcAft>
              <a:buClrTx/>
              <a:buSzTx/>
              <a:buFontTx/>
              <a:buNone/>
              <a:defRPr/>
            </a:pPr>
            <a:r>
              <a:rPr kumimoji="0" lang="en-US" altLang="zh-CN" sz="2400" b="0" i="0" u="none" strike="noStrike" kern="0" cap="none" spc="0" normalizeH="0" baseline="0" noProof="0" dirty="0">
                <a:ln>
                  <a:noFill/>
                </a:ln>
                <a:solidFill>
                  <a:srgbClr val="EBF7FF">
                    <a:lumMod val="25000"/>
                  </a:srgbClr>
                </a:solidFill>
                <a:effectLst/>
                <a:uLnTx/>
                <a:uFillTx/>
                <a:latin typeface="Times New Roman" pitchFamily="18" charset="0"/>
                <a:ea typeface="宋体"/>
                <a:cs typeface="Times New Roman" pitchFamily="18" charset="0"/>
              </a:rPr>
              <a:t>D(</a:t>
            </a:r>
            <a:r>
              <a:rPr kumimoji="0" lang="en-US" altLang="zh-CN" sz="2400" b="0" i="0" u="none" strike="noStrike" kern="0" cap="none" spc="0" normalizeH="0" baseline="0" noProof="0" dirty="0" err="1">
                <a:ln>
                  <a:noFill/>
                </a:ln>
                <a:solidFill>
                  <a:srgbClr val="EBF7FF">
                    <a:lumMod val="25000"/>
                  </a:srgbClr>
                </a:solidFill>
                <a:effectLst/>
                <a:uLnTx/>
                <a:uFillTx/>
                <a:latin typeface="Times New Roman" pitchFamily="18" charset="0"/>
                <a:ea typeface="宋体"/>
                <a:cs typeface="Times New Roman" pitchFamily="18" charset="0"/>
              </a:rPr>
              <a:t>bc</a:t>
            </a:r>
            <a:r>
              <a:rPr kumimoji="0" lang="en-US" altLang="zh-CN" sz="2400" b="0" i="0" u="none" strike="noStrike" kern="0" cap="none" spc="0" normalizeH="0" baseline="0" noProof="0" dirty="0">
                <a:ln>
                  <a:noFill/>
                </a:ln>
                <a:solidFill>
                  <a:srgbClr val="EBF7FF">
                    <a:lumMod val="25000"/>
                  </a:srgbClr>
                </a:solidFill>
                <a:effectLst/>
                <a:uLnTx/>
                <a:uFillTx/>
                <a:latin typeface="Times New Roman" pitchFamily="18" charset="0"/>
                <a:ea typeface="宋体"/>
                <a:cs typeface="Times New Roman" pitchFamily="18" charset="0"/>
              </a:rPr>
              <a:t>)=1, D(</a:t>
            </a:r>
            <a:r>
              <a:rPr kumimoji="0" lang="en-US" altLang="zh-CN" sz="2400" b="0" i="0" u="none" strike="noStrike" kern="0" cap="none" spc="0" normalizeH="0" baseline="0" noProof="0" dirty="0" err="1">
                <a:ln>
                  <a:noFill/>
                </a:ln>
                <a:solidFill>
                  <a:srgbClr val="EBF7FF">
                    <a:lumMod val="25000"/>
                  </a:srgbClr>
                </a:solidFill>
                <a:effectLst/>
                <a:uLnTx/>
                <a:uFillTx/>
                <a:latin typeface="Times New Roman" pitchFamily="18" charset="0"/>
                <a:ea typeface="宋体"/>
                <a:cs typeface="Times New Roman" pitchFamily="18" charset="0"/>
              </a:rPr>
              <a:t>bd</a:t>
            </a:r>
            <a:r>
              <a:rPr kumimoji="0" lang="en-US" altLang="zh-CN" sz="2400" b="0" i="0" u="none" strike="noStrike" kern="0" cap="none" spc="0" normalizeH="0" baseline="0" noProof="0" dirty="0">
                <a:ln>
                  <a:noFill/>
                </a:ln>
                <a:solidFill>
                  <a:srgbClr val="EBF7FF">
                    <a:lumMod val="25000"/>
                  </a:srgbClr>
                </a:solidFill>
                <a:effectLst/>
                <a:uLnTx/>
                <a:uFillTx/>
                <a:latin typeface="Times New Roman" pitchFamily="18" charset="0"/>
                <a:ea typeface="宋体"/>
                <a:cs typeface="Times New Roman" pitchFamily="18" charset="0"/>
              </a:rPr>
              <a:t>)=2</a:t>
            </a:r>
          </a:p>
          <a:p>
            <a:pPr marL="400050" marR="0" lvl="1" indent="0" algn="l" defTabSz="914400" rtl="0" eaLnBrk="0" fontAlgn="base" latinLnBrk="0" hangingPunct="0">
              <a:spcBef>
                <a:spcPct val="20000"/>
              </a:spcBef>
              <a:spcAft>
                <a:spcPct val="0"/>
              </a:spcAft>
              <a:buClrTx/>
              <a:buSzTx/>
              <a:buFontTx/>
              <a:buNone/>
              <a:defRPr/>
            </a:pPr>
            <a:r>
              <a:rPr kumimoji="0" lang="en-US" altLang="zh-CN" sz="2400" b="0" i="0" u="none" strike="noStrike" kern="0" cap="none" spc="0" normalizeH="0" baseline="0" noProof="0" dirty="0">
                <a:ln>
                  <a:noFill/>
                </a:ln>
                <a:solidFill>
                  <a:srgbClr val="EBF7FF">
                    <a:lumMod val="25000"/>
                  </a:srgbClr>
                </a:solidFill>
                <a:effectLst/>
                <a:uLnTx/>
                <a:uFillTx/>
                <a:latin typeface="Times New Roman" pitchFamily="18" charset="0"/>
                <a:ea typeface="宋体"/>
                <a:cs typeface="Times New Roman" pitchFamily="18" charset="0"/>
              </a:rPr>
              <a:t>D(cd)=1</a:t>
            </a:r>
          </a:p>
          <a:p>
            <a:pPr marL="400050" marR="0" lvl="1" indent="0" algn="l" defTabSz="914400" rtl="0" eaLnBrk="0" fontAlgn="base" latinLnBrk="0" hangingPunct="0">
              <a:spcBef>
                <a:spcPct val="20000"/>
              </a:spcBef>
              <a:spcAft>
                <a:spcPct val="0"/>
              </a:spcAft>
              <a:buClrTx/>
              <a:buSzTx/>
              <a:buFontTx/>
              <a:buNone/>
              <a:defRPr/>
            </a:pPr>
            <a:r>
              <a:rPr kumimoji="0" lang="en-US" altLang="zh-CN" sz="2400" b="0" i="1" u="none" strike="noStrike" kern="0" cap="none" spc="0" normalizeH="0" baseline="0" noProof="0" dirty="0">
                <a:ln>
                  <a:noFill/>
                </a:ln>
                <a:solidFill>
                  <a:srgbClr val="EBF7FF">
                    <a:lumMod val="25000"/>
                  </a:srgbClr>
                </a:solidFill>
                <a:effectLst/>
                <a:uLnTx/>
                <a:uFillTx/>
                <a:latin typeface="Times New Roman" pitchFamily="18" charset="0"/>
                <a:ea typeface="宋体"/>
                <a:cs typeface="Times New Roman" pitchFamily="18" charset="0"/>
              </a:rPr>
              <a:t>l</a:t>
            </a:r>
            <a:r>
              <a:rPr kumimoji="0" lang="en-US" altLang="zh-CN" sz="2400" b="0" i="0" u="none" strike="noStrike" kern="0" cap="none" spc="0" normalizeH="0" baseline="0" noProof="0" dirty="0">
                <a:ln>
                  <a:noFill/>
                </a:ln>
                <a:solidFill>
                  <a:srgbClr val="EBF7FF">
                    <a:lumMod val="25000"/>
                  </a:srgbClr>
                </a:solidFill>
                <a:effectLst/>
                <a:uLnTx/>
                <a:uFillTx/>
                <a:latin typeface="Times New Roman" pitchFamily="18" charset="0"/>
                <a:ea typeface="宋体"/>
                <a:cs typeface="Times New Roman" pitchFamily="18" charset="0"/>
              </a:rPr>
              <a:t>=(1+1+2+1+2+1)/6 = 8/6</a:t>
            </a:r>
          </a:p>
        </p:txBody>
      </p:sp>
      <p:sp>
        <p:nvSpPr>
          <p:cNvPr id="26" name="Oval 7"/>
          <p:cNvSpPr>
            <a:spLocks noChangeArrowheads="1"/>
          </p:cNvSpPr>
          <p:nvPr/>
        </p:nvSpPr>
        <p:spPr bwMode="auto">
          <a:xfrm>
            <a:off x="5278756" y="5097462"/>
            <a:ext cx="457200" cy="457200"/>
          </a:xfrm>
          <a:prstGeom prst="ellipse">
            <a:avLst/>
          </a:prstGeom>
          <a:solidFill>
            <a:srgbClr val="EDFAD2"/>
          </a:solidFill>
          <a:ln w="9525">
            <a:solidFill>
              <a:srgbClr val="0066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b</a:t>
            </a:r>
          </a:p>
        </p:txBody>
      </p:sp>
      <p:sp>
        <p:nvSpPr>
          <p:cNvPr id="27" name="Oval 9"/>
          <p:cNvSpPr>
            <a:spLocks noChangeArrowheads="1"/>
          </p:cNvSpPr>
          <p:nvPr/>
        </p:nvSpPr>
        <p:spPr bwMode="auto">
          <a:xfrm>
            <a:off x="5888356" y="4411662"/>
            <a:ext cx="457200" cy="457200"/>
          </a:xfrm>
          <a:prstGeom prst="ellipse">
            <a:avLst/>
          </a:prstGeom>
          <a:solidFill>
            <a:srgbClr val="EDFAD2"/>
          </a:solidFill>
          <a:ln w="9525">
            <a:solidFill>
              <a:srgbClr val="0066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a</a:t>
            </a:r>
          </a:p>
        </p:txBody>
      </p:sp>
      <p:sp>
        <p:nvSpPr>
          <p:cNvPr id="28" name="Oval 11"/>
          <p:cNvSpPr>
            <a:spLocks noChangeArrowheads="1"/>
          </p:cNvSpPr>
          <p:nvPr/>
        </p:nvSpPr>
        <p:spPr bwMode="auto">
          <a:xfrm>
            <a:off x="6193156" y="5402262"/>
            <a:ext cx="457200" cy="457200"/>
          </a:xfrm>
          <a:prstGeom prst="ellipse">
            <a:avLst/>
          </a:prstGeom>
          <a:solidFill>
            <a:srgbClr val="EDFAD2"/>
          </a:solidFill>
          <a:ln w="9525">
            <a:solidFill>
              <a:srgbClr val="0066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c</a:t>
            </a:r>
          </a:p>
        </p:txBody>
      </p:sp>
      <p:sp>
        <p:nvSpPr>
          <p:cNvPr id="29" name="Oval 12"/>
          <p:cNvSpPr>
            <a:spLocks noChangeArrowheads="1"/>
          </p:cNvSpPr>
          <p:nvPr/>
        </p:nvSpPr>
        <p:spPr bwMode="auto">
          <a:xfrm>
            <a:off x="6802756" y="4640262"/>
            <a:ext cx="457200" cy="457200"/>
          </a:xfrm>
          <a:prstGeom prst="ellipse">
            <a:avLst/>
          </a:prstGeom>
          <a:solidFill>
            <a:srgbClr val="EDFAD2"/>
          </a:solidFill>
          <a:ln w="9525">
            <a:solidFill>
              <a:srgbClr val="0066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latinLnBrk="0" hangingPunct="1">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d</a:t>
            </a:r>
          </a:p>
        </p:txBody>
      </p:sp>
      <p:sp>
        <p:nvSpPr>
          <p:cNvPr id="30" name="Line 18"/>
          <p:cNvSpPr>
            <a:spLocks noChangeShapeType="1"/>
          </p:cNvSpPr>
          <p:nvPr/>
        </p:nvSpPr>
        <p:spPr bwMode="auto">
          <a:xfrm>
            <a:off x="5735956" y="5402262"/>
            <a:ext cx="457200" cy="152400"/>
          </a:xfrm>
          <a:prstGeom prst="line">
            <a:avLst/>
          </a:prstGeom>
          <a:noFill/>
          <a:ln w="9525">
            <a:solidFill>
              <a:srgbClr val="0066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Line 19"/>
          <p:cNvSpPr>
            <a:spLocks noChangeShapeType="1"/>
          </p:cNvSpPr>
          <p:nvPr/>
        </p:nvSpPr>
        <p:spPr bwMode="auto">
          <a:xfrm flipV="1">
            <a:off x="5583556" y="4792662"/>
            <a:ext cx="381000" cy="304800"/>
          </a:xfrm>
          <a:prstGeom prst="line">
            <a:avLst/>
          </a:prstGeom>
          <a:noFill/>
          <a:ln w="9525">
            <a:solidFill>
              <a:srgbClr val="0066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Line 20"/>
          <p:cNvSpPr>
            <a:spLocks noChangeShapeType="1"/>
          </p:cNvSpPr>
          <p:nvPr/>
        </p:nvSpPr>
        <p:spPr bwMode="auto">
          <a:xfrm flipV="1">
            <a:off x="6574156" y="5097462"/>
            <a:ext cx="381000" cy="381000"/>
          </a:xfrm>
          <a:prstGeom prst="line">
            <a:avLst/>
          </a:prstGeom>
          <a:noFill/>
          <a:ln w="9525">
            <a:solidFill>
              <a:srgbClr val="0066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Line 21"/>
          <p:cNvSpPr>
            <a:spLocks noChangeShapeType="1"/>
          </p:cNvSpPr>
          <p:nvPr/>
        </p:nvSpPr>
        <p:spPr bwMode="auto">
          <a:xfrm>
            <a:off x="6193156" y="4868862"/>
            <a:ext cx="152400" cy="533400"/>
          </a:xfrm>
          <a:prstGeom prst="line">
            <a:avLst/>
          </a:prstGeom>
          <a:noFill/>
          <a:ln w="9525">
            <a:solidFill>
              <a:srgbClr val="0066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矩形 15"/>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7"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6" name="Rectangle 5"/>
          <p:cNvSpPr>
            <a:spLocks noChangeArrowheads="1"/>
          </p:cNvSpPr>
          <p:nvPr/>
        </p:nvSpPr>
        <p:spPr bwMode="auto">
          <a:xfrm>
            <a:off x="2546638" y="1996858"/>
            <a:ext cx="6896100"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lnSpc>
                <a:spcPct val="120000"/>
              </a:lnSpc>
              <a:spcBef>
                <a:spcPct val="20000"/>
              </a:spcBef>
              <a:buFontTx/>
              <a:buChar char="•"/>
              <a:defRPr/>
            </a:pPr>
            <a:r>
              <a:rPr lang="en-US" sz="2800" b="1" dirty="0">
                <a:solidFill>
                  <a:srgbClr val="FF0000"/>
                </a:solidFill>
                <a:effectLst>
                  <a:outerShdw blurRad="38100" dist="38100" dir="2700000" algn="tl">
                    <a:srgbClr val="000000">
                      <a:alpha val="43137"/>
                    </a:srgbClr>
                  </a:outerShdw>
                </a:effectLst>
                <a:latin typeface="Palatino Linotype" pitchFamily="18" charset="0"/>
              </a:rPr>
              <a:t>Clustering coefficient:</a:t>
            </a:r>
            <a:endParaRPr lang="en-GB" dirty="0"/>
          </a:p>
        </p:txBody>
      </p:sp>
      <p:grpSp>
        <p:nvGrpSpPr>
          <p:cNvPr id="17" name="组合 5"/>
          <p:cNvGrpSpPr/>
          <p:nvPr/>
        </p:nvGrpSpPr>
        <p:grpSpPr bwMode="auto">
          <a:xfrm>
            <a:off x="260638" y="2258002"/>
            <a:ext cx="2286000" cy="1743075"/>
            <a:chOff x="-37108" y="2268523"/>
            <a:chExt cx="2881313" cy="1827213"/>
          </a:xfrm>
        </p:grpSpPr>
        <p:pic>
          <p:nvPicPr>
            <p:cNvPr id="18"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3468673"/>
              <a:ext cx="792162"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117" y="2268523"/>
              <a:ext cx="6985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08" y="2627298"/>
              <a:ext cx="936625"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25"/>
            <p:cNvSpPr>
              <a:spLocks noChangeShapeType="1"/>
            </p:cNvSpPr>
            <p:nvPr/>
          </p:nvSpPr>
          <p:spPr bwMode="auto">
            <a:xfrm flipV="1">
              <a:off x="971352" y="2541440"/>
              <a:ext cx="648295" cy="266261"/>
            </a:xfrm>
            <a:prstGeom prst="line">
              <a:avLst/>
            </a:prstGeom>
            <a:noFill/>
            <a:ln w="76200">
              <a:solidFill>
                <a:schemeClr val="tx1">
                  <a:lumMod val="60000"/>
                  <a:lumOff val="40000"/>
                </a:schemeClr>
              </a:solidFill>
              <a:round/>
            </a:ln>
            <a:extLst>
              <a:ext uri="{909E8E84-426E-40DD-AFC4-6F175D3DCCD1}">
                <a14:hiddenFill xmlns:a14="http://schemas.microsoft.com/office/drawing/2010/main">
                  <a:noFill/>
                </a14:hiddenFill>
              </a:ext>
            </a:extLst>
          </p:spPr>
          <p:txBody>
            <a:bodyPr/>
            <a:lstStyle/>
            <a:p>
              <a:pPr algn="l">
                <a:defRPr/>
              </a:pPr>
              <a:endParaRPr lang="zh-CN" altLang="en-US"/>
            </a:p>
          </p:txBody>
        </p:sp>
        <p:sp>
          <p:nvSpPr>
            <p:cNvPr id="22" name="Line 26"/>
            <p:cNvSpPr>
              <a:spLocks noChangeShapeType="1"/>
            </p:cNvSpPr>
            <p:nvPr/>
          </p:nvSpPr>
          <p:spPr bwMode="auto">
            <a:xfrm>
              <a:off x="971352" y="3208755"/>
              <a:ext cx="576263" cy="319513"/>
            </a:xfrm>
            <a:prstGeom prst="line">
              <a:avLst/>
            </a:prstGeom>
            <a:noFill/>
            <a:ln w="76200">
              <a:solidFill>
                <a:schemeClr val="tx1">
                  <a:lumMod val="60000"/>
                  <a:lumOff val="40000"/>
                </a:schemeClr>
              </a:solidFill>
              <a:round/>
            </a:ln>
            <a:extLst>
              <a:ext uri="{909E8E84-426E-40DD-AFC4-6F175D3DCCD1}">
                <a14:hiddenFill xmlns:a14="http://schemas.microsoft.com/office/drawing/2010/main">
                  <a:noFill/>
                </a14:hiddenFill>
              </a:ext>
            </a:extLst>
          </p:spPr>
          <p:txBody>
            <a:bodyPr/>
            <a:lstStyle/>
            <a:p>
              <a:pPr algn="l">
                <a:defRPr/>
              </a:pPr>
              <a:endParaRPr lang="zh-CN" altLang="en-US"/>
            </a:p>
          </p:txBody>
        </p:sp>
        <p:sp>
          <p:nvSpPr>
            <p:cNvPr id="34" name="Line 28"/>
            <p:cNvSpPr>
              <a:spLocks noChangeShapeType="1"/>
            </p:cNvSpPr>
            <p:nvPr/>
          </p:nvSpPr>
          <p:spPr bwMode="auto">
            <a:xfrm>
              <a:off x="2052042" y="3088252"/>
              <a:ext cx="0" cy="320095"/>
            </a:xfrm>
            <a:prstGeom prst="line">
              <a:avLst/>
            </a:prstGeom>
            <a:noFill/>
            <a:ln w="76200">
              <a:solidFill>
                <a:schemeClr val="tx1"/>
              </a:solidFill>
              <a:prstDash val="sysDot"/>
              <a:round/>
            </a:ln>
            <a:extLst>
              <a:ext uri="{909E8E84-426E-40DD-AFC4-6F175D3DCCD1}">
                <a14:hiddenFill xmlns:a14="http://schemas.microsoft.com/office/drawing/2010/main">
                  <a:noFill/>
                </a14:hiddenFill>
              </a:ext>
            </a:extLst>
          </p:spPr>
          <p:txBody>
            <a:bodyPr/>
            <a:lstStyle/>
            <a:p>
              <a:pPr algn="l"/>
              <a:endParaRPr lang="zh-CN" altLang="en-US"/>
            </a:p>
          </p:txBody>
        </p:sp>
        <p:sp>
          <p:nvSpPr>
            <p:cNvPr id="35" name="Rectangle 29"/>
            <p:cNvSpPr>
              <a:spLocks noChangeArrowheads="1"/>
            </p:cNvSpPr>
            <p:nvPr/>
          </p:nvSpPr>
          <p:spPr bwMode="auto">
            <a:xfrm>
              <a:off x="2123480" y="3041409"/>
              <a:ext cx="720725" cy="4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217" tIns="45609" rIns="91217" bIns="45609"/>
            <a:lstStyle/>
            <a:p>
              <a:pPr marL="228600" indent="-228600" algn="l">
                <a:buClr>
                  <a:schemeClr val="accent2"/>
                </a:buClr>
                <a:buFont typeface="Wingdings" pitchFamily="2" charset="2"/>
                <a:buNone/>
              </a:pPr>
              <a:r>
                <a:rPr lang="en-US" altLang="zh-CN" sz="3200">
                  <a:solidFill>
                    <a:schemeClr val="bg1"/>
                  </a:solidFill>
                </a:rPr>
                <a:t>?</a:t>
              </a:r>
            </a:p>
          </p:txBody>
        </p:sp>
      </p:grpSp>
      <p:graphicFrame>
        <p:nvGraphicFramePr>
          <p:cNvPr id="36" name="对象 17"/>
          <p:cNvGraphicFramePr>
            <a:graphicFrameLocks noChangeAspect="1"/>
          </p:cNvGraphicFramePr>
          <p:nvPr/>
        </p:nvGraphicFramePr>
        <p:xfrm>
          <a:off x="3131840" y="2684789"/>
          <a:ext cx="4761755" cy="643894"/>
        </p:xfrm>
        <a:graphic>
          <a:graphicData uri="http://schemas.openxmlformats.org/presentationml/2006/ole">
            <mc:AlternateContent xmlns:mc="http://schemas.openxmlformats.org/markup-compatibility/2006">
              <mc:Choice xmlns:v="urn:schemas-microsoft-com:vml" Requires="v">
                <p:oleObj spid="_x0000_s35428" name="Formula" r:id="rId7" imgW="2823210" imgH="345440" progId="Equation.Ribbit">
                  <p:embed/>
                </p:oleObj>
              </mc:Choice>
              <mc:Fallback>
                <p:oleObj name="Formula" r:id="rId7" imgW="2823210" imgH="345440" progId="Equation.Ribbit">
                  <p:embed/>
                  <p:pic>
                    <p:nvPicPr>
                      <p:cNvPr id="0" name="图片 349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1840" y="2684789"/>
                        <a:ext cx="4761755" cy="643894"/>
                      </a:xfrm>
                      <a:prstGeom prst="rect">
                        <a:avLst/>
                      </a:prstGeom>
                      <a:noFill/>
                      <a:ln>
                        <a:noFill/>
                      </a:ln>
                    </p:spPr>
                  </p:pic>
                </p:oleObj>
              </mc:Fallback>
            </mc:AlternateContent>
          </a:graphicData>
        </a:graphic>
      </p:graphicFrame>
      <p:graphicFrame>
        <p:nvGraphicFramePr>
          <p:cNvPr id="37" name="对象 19"/>
          <p:cNvGraphicFramePr>
            <a:graphicFrameLocks noChangeAspect="1"/>
          </p:cNvGraphicFramePr>
          <p:nvPr/>
        </p:nvGraphicFramePr>
        <p:xfrm>
          <a:off x="3039269" y="3422424"/>
          <a:ext cx="4845100" cy="582268"/>
        </p:xfrm>
        <a:graphic>
          <a:graphicData uri="http://schemas.openxmlformats.org/presentationml/2006/ole">
            <mc:AlternateContent xmlns:mc="http://schemas.openxmlformats.org/markup-compatibility/2006">
              <mc:Choice xmlns:v="urn:schemas-microsoft-com:vml" Requires="v">
                <p:oleObj spid="_x0000_s35429" name="Formula" r:id="rId9" imgW="2943860" imgH="345440" progId="Equation.Ribbit">
                  <p:embed/>
                </p:oleObj>
              </mc:Choice>
              <mc:Fallback>
                <p:oleObj name="Formula" r:id="rId9" imgW="2943860" imgH="345440" progId="Equation.Ribbit">
                  <p:embed/>
                  <p:pic>
                    <p:nvPicPr>
                      <p:cNvPr id="0" name="图片 349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9269" y="3422424"/>
                        <a:ext cx="4845100" cy="582268"/>
                      </a:xfrm>
                      <a:prstGeom prst="rect">
                        <a:avLst/>
                      </a:prstGeom>
                      <a:noFill/>
                      <a:ln>
                        <a:noFill/>
                      </a:ln>
                    </p:spPr>
                  </p:pic>
                </p:oleObj>
              </mc:Fallback>
            </mc:AlternateContent>
          </a:graphicData>
        </a:graphic>
      </p:graphicFrame>
      <p:graphicFrame>
        <p:nvGraphicFramePr>
          <p:cNvPr id="38" name="对象 21"/>
          <p:cNvGraphicFramePr>
            <a:graphicFrameLocks noChangeAspect="1"/>
          </p:cNvGraphicFramePr>
          <p:nvPr/>
        </p:nvGraphicFramePr>
        <p:xfrm>
          <a:off x="3128963" y="4149725"/>
          <a:ext cx="1298575" cy="633413"/>
        </p:xfrm>
        <a:graphic>
          <a:graphicData uri="http://schemas.openxmlformats.org/presentationml/2006/ole">
            <mc:AlternateContent xmlns:mc="http://schemas.openxmlformats.org/markup-compatibility/2006">
              <mc:Choice xmlns:v="urn:schemas-microsoft-com:vml" Requires="v">
                <p:oleObj spid="_x0000_s35430" name="Formula" r:id="rId11" imgW="812800" imgH="386080" progId="Equation.Ribbit">
                  <p:embed/>
                </p:oleObj>
              </mc:Choice>
              <mc:Fallback>
                <p:oleObj name="Formula" r:id="rId11" imgW="812800" imgH="386080" progId="Equation.Ribbit">
                  <p:embed/>
                  <p:pic>
                    <p:nvPicPr>
                      <p:cNvPr id="0" name="图片 349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8963" y="4149725"/>
                        <a:ext cx="1298575"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对象 22"/>
          <p:cNvGraphicFramePr>
            <a:graphicFrameLocks noChangeAspect="1"/>
          </p:cNvGraphicFramePr>
          <p:nvPr/>
        </p:nvGraphicFramePr>
        <p:xfrm>
          <a:off x="609600" y="4149725"/>
          <a:ext cx="1676400" cy="596900"/>
        </p:xfrm>
        <a:graphic>
          <a:graphicData uri="http://schemas.openxmlformats.org/presentationml/2006/ole">
            <mc:AlternateContent xmlns:mc="http://schemas.openxmlformats.org/markup-compatibility/2006">
              <mc:Choice xmlns:v="urn:schemas-microsoft-com:vml" Requires="v">
                <p:oleObj spid="_x0000_s35431" name="Formula" r:id="rId13" imgW="567690" imgH="170180" progId="Equation.Ribbit">
                  <p:embed/>
                </p:oleObj>
              </mc:Choice>
              <mc:Fallback>
                <p:oleObj name="Formula" r:id="rId13" imgW="567690" imgH="170180" progId="Equation.Ribbit">
                  <p:embed/>
                  <p:pic>
                    <p:nvPicPr>
                      <p:cNvPr id="0" name="图片 349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4149725"/>
                        <a:ext cx="16764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3"/>
          <p:cNvSpPr txBox="1">
            <a:spLocks noChangeArrowheads="1"/>
          </p:cNvSpPr>
          <p:nvPr/>
        </p:nvSpPr>
        <p:spPr bwMode="auto">
          <a:xfrm>
            <a:off x="630238" y="4827588"/>
            <a:ext cx="6694487"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l">
              <a:spcBef>
                <a:spcPct val="20000"/>
              </a:spcBef>
              <a:buFontTx/>
              <a:buChar char="•"/>
            </a:pPr>
            <a:r>
              <a:rPr lang="en-US" altLang="zh-CN" sz="2000" dirty="0" err="1">
                <a:latin typeface="Comic Sans MS" pitchFamily="66" charset="0"/>
              </a:rPr>
              <a:t>Ca</a:t>
            </a:r>
            <a:r>
              <a:rPr lang="en-US" altLang="zh-CN" sz="2000" dirty="0">
                <a:latin typeface="Comic Sans MS" pitchFamily="66" charset="0"/>
              </a:rPr>
              <a:t>=1 (because b and c connected)</a:t>
            </a:r>
          </a:p>
          <a:p>
            <a:pPr algn="l">
              <a:spcBef>
                <a:spcPct val="20000"/>
              </a:spcBef>
              <a:buFontTx/>
              <a:buChar char="•"/>
            </a:pPr>
            <a:r>
              <a:rPr lang="en-US" altLang="zh-CN" sz="2000" dirty="0" err="1">
                <a:latin typeface="Comic Sans MS" pitchFamily="66" charset="0"/>
              </a:rPr>
              <a:t>Cb</a:t>
            </a:r>
            <a:r>
              <a:rPr lang="en-US" altLang="zh-CN" sz="2000" dirty="0">
                <a:latin typeface="Comic Sans MS" pitchFamily="66" charset="0"/>
              </a:rPr>
              <a:t>=1 (because a and b connected)</a:t>
            </a:r>
          </a:p>
          <a:p>
            <a:pPr algn="l">
              <a:spcBef>
                <a:spcPct val="20000"/>
              </a:spcBef>
              <a:buFontTx/>
              <a:buChar char="•"/>
            </a:pPr>
            <a:r>
              <a:rPr lang="en-US" altLang="zh-CN" sz="2000" dirty="0">
                <a:latin typeface="Comic Sans MS" pitchFamily="66" charset="0"/>
              </a:rPr>
              <a:t>Cc=1/3 (a-b, not b-d, not a-d)</a:t>
            </a:r>
          </a:p>
          <a:p>
            <a:pPr algn="l">
              <a:spcBef>
                <a:spcPct val="20000"/>
              </a:spcBef>
              <a:buFontTx/>
              <a:buChar char="•"/>
            </a:pPr>
            <a:r>
              <a:rPr lang="en-US" altLang="zh-CN" sz="2000" dirty="0">
                <a:latin typeface="Comic Sans MS" pitchFamily="66" charset="0"/>
              </a:rPr>
              <a:t>Cd=0</a:t>
            </a:r>
          </a:p>
          <a:p>
            <a:pPr algn="l">
              <a:spcBef>
                <a:spcPct val="20000"/>
              </a:spcBef>
              <a:buFontTx/>
              <a:buChar char="•"/>
            </a:pPr>
            <a:r>
              <a:rPr lang="en-US" altLang="zh-CN" sz="2000" dirty="0">
                <a:latin typeface="Comic Sans MS" pitchFamily="66" charset="0"/>
              </a:rPr>
              <a:t>Average clustering = (7/3) /4=7/12</a:t>
            </a:r>
          </a:p>
        </p:txBody>
      </p:sp>
      <p:sp>
        <p:nvSpPr>
          <p:cNvPr id="41" name="Oval 5"/>
          <p:cNvSpPr>
            <a:spLocks noChangeArrowheads="1"/>
          </p:cNvSpPr>
          <p:nvPr/>
        </p:nvSpPr>
        <p:spPr bwMode="auto">
          <a:xfrm>
            <a:off x="6737350" y="5957888"/>
            <a:ext cx="457200" cy="4572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a:latin typeface="Comic Sans MS" pitchFamily="66" charset="0"/>
              </a:rPr>
              <a:t>c</a:t>
            </a:r>
          </a:p>
        </p:txBody>
      </p:sp>
      <p:sp>
        <p:nvSpPr>
          <p:cNvPr id="42" name="Oval 6"/>
          <p:cNvSpPr>
            <a:spLocks noChangeArrowheads="1"/>
          </p:cNvSpPr>
          <p:nvPr/>
        </p:nvSpPr>
        <p:spPr bwMode="auto">
          <a:xfrm>
            <a:off x="5975350" y="5729288"/>
            <a:ext cx="457200" cy="4572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a:latin typeface="Comic Sans MS" pitchFamily="66" charset="0"/>
              </a:rPr>
              <a:t>b</a:t>
            </a:r>
          </a:p>
        </p:txBody>
      </p:sp>
      <p:sp>
        <p:nvSpPr>
          <p:cNvPr id="43" name="Oval 7"/>
          <p:cNvSpPr>
            <a:spLocks noChangeArrowheads="1"/>
          </p:cNvSpPr>
          <p:nvPr/>
        </p:nvSpPr>
        <p:spPr bwMode="auto">
          <a:xfrm>
            <a:off x="6584950" y="4967288"/>
            <a:ext cx="457200" cy="4572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a:latin typeface="Comic Sans MS" pitchFamily="66" charset="0"/>
              </a:rPr>
              <a:t>a</a:t>
            </a:r>
          </a:p>
        </p:txBody>
      </p:sp>
      <p:sp>
        <p:nvSpPr>
          <p:cNvPr id="44" name="Oval 8"/>
          <p:cNvSpPr>
            <a:spLocks noChangeArrowheads="1"/>
          </p:cNvSpPr>
          <p:nvPr/>
        </p:nvSpPr>
        <p:spPr bwMode="auto">
          <a:xfrm>
            <a:off x="7270750" y="5348288"/>
            <a:ext cx="457200" cy="4572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a:latin typeface="Comic Sans MS" pitchFamily="66" charset="0"/>
              </a:rPr>
              <a:t>d</a:t>
            </a:r>
          </a:p>
        </p:txBody>
      </p:sp>
      <p:sp>
        <p:nvSpPr>
          <p:cNvPr id="45" name="Line 11"/>
          <p:cNvSpPr>
            <a:spLocks noChangeShapeType="1"/>
          </p:cNvSpPr>
          <p:nvPr/>
        </p:nvSpPr>
        <p:spPr bwMode="auto">
          <a:xfrm>
            <a:off x="6432550" y="6034088"/>
            <a:ext cx="304800" cy="152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46" name="Line 13"/>
          <p:cNvSpPr>
            <a:spLocks noChangeShapeType="1"/>
          </p:cNvSpPr>
          <p:nvPr/>
        </p:nvSpPr>
        <p:spPr bwMode="auto">
          <a:xfrm flipV="1">
            <a:off x="6356350" y="5348288"/>
            <a:ext cx="30480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47" name="Line 14"/>
          <p:cNvSpPr>
            <a:spLocks noChangeShapeType="1"/>
          </p:cNvSpPr>
          <p:nvPr/>
        </p:nvSpPr>
        <p:spPr bwMode="auto">
          <a:xfrm>
            <a:off x="6813550" y="5424488"/>
            <a:ext cx="7620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48" name="Line 16"/>
          <p:cNvSpPr>
            <a:spLocks noChangeShapeType="1"/>
          </p:cNvSpPr>
          <p:nvPr/>
        </p:nvSpPr>
        <p:spPr bwMode="auto">
          <a:xfrm flipV="1">
            <a:off x="7118350" y="5729288"/>
            <a:ext cx="22860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27" name="矩形 2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28"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9" name="Picture 4" descr="c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076" y="2708920"/>
            <a:ext cx="4227140" cy="358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ERD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91" y="2708920"/>
            <a:ext cx="1426034" cy="381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a:xfrm>
            <a:off x="2555776" y="2060848"/>
            <a:ext cx="3282950" cy="503237"/>
          </a:xfrm>
          <a:prstGeom prst="rect">
            <a:avLst/>
          </a:prstGeom>
        </p:spPr>
        <p:txBody>
          <a:bodyPr/>
          <a:lst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defRPr/>
            </a:pPr>
            <a:r>
              <a:rPr lang="es-ES_tradnl" sz="2800" dirty="0">
                <a:solidFill>
                  <a:srgbClr val="FF0000"/>
                </a:solidFill>
                <a:latin typeface="Comic Sans MS" pitchFamily="66" charset="0"/>
              </a:rPr>
              <a:t>Erdös number</a:t>
            </a:r>
            <a:endParaRPr lang="es-ES_tradnl" sz="2800" dirty="0">
              <a:solidFill>
                <a:srgbClr val="FF0000"/>
              </a:solidFill>
            </a:endParaRPr>
          </a:p>
        </p:txBody>
      </p:sp>
      <p:sp>
        <p:nvSpPr>
          <p:cNvPr id="12" name="矩形 11"/>
          <p:cNvSpPr/>
          <p:nvPr/>
        </p:nvSpPr>
        <p:spPr>
          <a:xfrm>
            <a:off x="6661561" y="2286602"/>
            <a:ext cx="1941557" cy="1338828"/>
          </a:xfrm>
          <a:prstGeom prst="rect">
            <a:avLst/>
          </a:prstGeom>
        </p:spPr>
        <p:txBody>
          <a:bodyPr wrap="none">
            <a:spAutoFit/>
          </a:bodyPr>
          <a:lstStyle/>
          <a:p>
            <a:pPr>
              <a:lnSpc>
                <a:spcPct val="150000"/>
              </a:lnSpc>
              <a:defRPr/>
            </a:pPr>
            <a:r>
              <a:rPr lang="es-ES_tradnl" altLang="zh-CN" b="1" dirty="0">
                <a:latin typeface="Times New Roman" pitchFamily="18" charset="0"/>
                <a:cs typeface="Times New Roman" pitchFamily="18" charset="0"/>
              </a:rPr>
              <a:t>Albert Einstein</a:t>
            </a:r>
            <a:r>
              <a:rPr lang="en-US" altLang="zh-CN" b="1" dirty="0">
                <a:latin typeface="Times New Roman" pitchFamily="18" charset="0"/>
                <a:cs typeface="Times New Roman" pitchFamily="18" charset="0"/>
              </a:rPr>
              <a:t>: </a:t>
            </a:r>
            <a:r>
              <a:rPr lang="en-US" altLang="zh-CN"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a:t>
            </a:r>
          </a:p>
          <a:p>
            <a:pPr>
              <a:lnSpc>
                <a:spcPct val="150000"/>
              </a:lnSpc>
              <a:defRPr/>
            </a:pPr>
            <a:r>
              <a:rPr lang="zh-CN" altLang="zh-CN" b="1" dirty="0">
                <a:latin typeface="Times New Roman" pitchFamily="18" charset="0"/>
                <a:cs typeface="Times New Roman" pitchFamily="18" charset="0"/>
              </a:rPr>
              <a:t>Bill Gates</a:t>
            </a:r>
            <a:r>
              <a:rPr lang="en-US" altLang="zh-CN" b="1" dirty="0">
                <a:latin typeface="Times New Roman" pitchFamily="18" charset="0"/>
                <a:cs typeface="Times New Roman" pitchFamily="18" charset="0"/>
              </a:rPr>
              <a:t>     : </a:t>
            </a:r>
            <a:r>
              <a:rPr lang="en-US" altLang="zh-CN"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s-ES_tradnl" altLang="zh-CN"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ct val="150000"/>
              </a:lnSpc>
              <a:defRPr/>
            </a:pPr>
            <a:endParaRPr lang="zh-CN" altLang="en-US" b="1" dirty="0">
              <a:solidFill>
                <a:srgbClr val="FF0000"/>
              </a:solidFill>
              <a:effectLst>
                <a:outerShdw blurRad="38100" dist="38100" dir="2700000" algn="tl">
                  <a:srgbClr val="000000">
                    <a:alpha val="43137"/>
                  </a:srgbClr>
                </a:outerShdw>
              </a:effectLst>
            </a:endParaRPr>
          </a:p>
        </p:txBody>
      </p:sp>
      <p:sp>
        <p:nvSpPr>
          <p:cNvPr id="13" name="Rectangle 4"/>
          <p:cNvSpPr>
            <a:spLocks noChangeArrowheads="1"/>
          </p:cNvSpPr>
          <p:nvPr/>
        </p:nvSpPr>
        <p:spPr bwMode="auto">
          <a:xfrm>
            <a:off x="5813008" y="3356992"/>
            <a:ext cx="3861852" cy="267765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s-ES" altLang="zh-CN" sz="1200" dirty="0">
                <a:latin typeface="Arial Unicode MS" pitchFamily="34" charset="-122"/>
                <a:ea typeface="Arial Unicode MS" pitchFamily="34" charset="-122"/>
                <a:cs typeface="Arial Unicode MS" pitchFamily="34" charset="-122"/>
              </a:rPr>
              <a:t>Erdös number 0 --- 1 person </a:t>
            </a:r>
          </a:p>
          <a:p>
            <a:r>
              <a:rPr lang="es-ES" altLang="zh-CN" sz="1200" dirty="0">
                <a:latin typeface="Arial Unicode MS" pitchFamily="34" charset="-122"/>
                <a:ea typeface="Arial Unicode MS" pitchFamily="34" charset="-122"/>
                <a:cs typeface="Arial Unicode MS" pitchFamily="34" charset="-122"/>
              </a:rPr>
              <a:t>Erdös number 1 --- 504 people </a:t>
            </a:r>
          </a:p>
          <a:p>
            <a:r>
              <a:rPr lang="es-ES" altLang="zh-CN" sz="1200" dirty="0">
                <a:latin typeface="Arial Unicode MS" pitchFamily="34" charset="-122"/>
                <a:ea typeface="Arial Unicode MS" pitchFamily="34" charset="-122"/>
                <a:cs typeface="Arial Unicode MS" pitchFamily="34" charset="-122"/>
              </a:rPr>
              <a:t>Erdös number 2 --- 6593 people </a:t>
            </a:r>
          </a:p>
          <a:p>
            <a:r>
              <a:rPr lang="es-ES" altLang="zh-CN" sz="1200" dirty="0">
                <a:latin typeface="Arial Unicode MS" pitchFamily="34" charset="-122"/>
                <a:ea typeface="Arial Unicode MS" pitchFamily="34" charset="-122"/>
                <a:cs typeface="Arial Unicode MS" pitchFamily="34" charset="-122"/>
              </a:rPr>
              <a:t>Erdös number 3 --- 33605 people </a:t>
            </a:r>
          </a:p>
          <a:p>
            <a:r>
              <a:rPr lang="es-ES" altLang="zh-CN" sz="1200" dirty="0">
                <a:latin typeface="Arial Unicode MS" pitchFamily="34" charset="-122"/>
                <a:ea typeface="Arial Unicode MS" pitchFamily="34" charset="-122"/>
                <a:cs typeface="Arial Unicode MS" pitchFamily="34" charset="-122"/>
              </a:rPr>
              <a:t>Erdös number 4 --- 83642 people </a:t>
            </a:r>
          </a:p>
          <a:p>
            <a:r>
              <a:rPr lang="es-ES" altLang="zh-CN" sz="1200" dirty="0">
                <a:latin typeface="Arial Unicode MS" pitchFamily="34" charset="-122"/>
                <a:ea typeface="Arial Unicode MS" pitchFamily="34" charset="-122"/>
                <a:cs typeface="Arial Unicode MS" pitchFamily="34" charset="-122"/>
              </a:rPr>
              <a:t>Erdös number 5 --- 87760 people </a:t>
            </a:r>
          </a:p>
          <a:p>
            <a:r>
              <a:rPr lang="es-ES" altLang="zh-CN" sz="1200" dirty="0">
                <a:latin typeface="Arial Unicode MS" pitchFamily="34" charset="-122"/>
                <a:ea typeface="Arial Unicode MS" pitchFamily="34" charset="-122"/>
                <a:cs typeface="Arial Unicode MS" pitchFamily="34" charset="-122"/>
              </a:rPr>
              <a:t>Erdös number 6 --- 40014 people </a:t>
            </a:r>
          </a:p>
          <a:p>
            <a:r>
              <a:rPr lang="es-ES" altLang="zh-CN" sz="1200" dirty="0">
                <a:latin typeface="Arial Unicode MS" pitchFamily="34" charset="-122"/>
                <a:ea typeface="Arial Unicode MS" pitchFamily="34" charset="-122"/>
                <a:cs typeface="Arial Unicode MS" pitchFamily="34" charset="-122"/>
              </a:rPr>
              <a:t>Erdös number 7 --- 11591 people </a:t>
            </a:r>
          </a:p>
          <a:p>
            <a:r>
              <a:rPr lang="es-ES" altLang="zh-CN" sz="1200" dirty="0">
                <a:latin typeface="Arial Unicode MS" pitchFamily="34" charset="-122"/>
                <a:ea typeface="Arial Unicode MS" pitchFamily="34" charset="-122"/>
                <a:cs typeface="Arial Unicode MS" pitchFamily="34" charset="-122"/>
              </a:rPr>
              <a:t>Erdös number 8 --- 3146 people </a:t>
            </a:r>
          </a:p>
          <a:p>
            <a:r>
              <a:rPr lang="es-ES" altLang="zh-CN" sz="1200" dirty="0">
                <a:latin typeface="Arial Unicode MS" pitchFamily="34" charset="-122"/>
                <a:ea typeface="Arial Unicode MS" pitchFamily="34" charset="-122"/>
                <a:cs typeface="Arial Unicode MS" pitchFamily="34" charset="-122"/>
              </a:rPr>
              <a:t>Erdös number 9 --- 819 people </a:t>
            </a:r>
          </a:p>
          <a:p>
            <a:r>
              <a:rPr lang="es-ES" altLang="zh-CN" sz="1200" dirty="0">
                <a:latin typeface="Arial Unicode MS" pitchFamily="34" charset="-122"/>
                <a:ea typeface="Arial Unicode MS" pitchFamily="34" charset="-122"/>
                <a:cs typeface="Arial Unicode MS" pitchFamily="34" charset="-122"/>
              </a:rPr>
              <a:t>Erdös number 10 --- 244 people </a:t>
            </a:r>
          </a:p>
          <a:p>
            <a:r>
              <a:rPr lang="es-ES" altLang="zh-CN" sz="1200" dirty="0">
                <a:latin typeface="Arial Unicode MS" pitchFamily="34" charset="-122"/>
                <a:ea typeface="Arial Unicode MS" pitchFamily="34" charset="-122"/>
                <a:cs typeface="Arial Unicode MS" pitchFamily="34" charset="-122"/>
              </a:rPr>
              <a:t>Erdös number 11 --- 68 people </a:t>
            </a:r>
          </a:p>
          <a:p>
            <a:r>
              <a:rPr lang="es-ES" altLang="zh-CN" sz="1200" dirty="0">
                <a:latin typeface="Arial Unicode MS" pitchFamily="34" charset="-122"/>
                <a:ea typeface="Arial Unicode MS" pitchFamily="34" charset="-122"/>
                <a:cs typeface="Arial Unicode MS" pitchFamily="34" charset="-122"/>
              </a:rPr>
              <a:t>Erdös number 12 --- 23 people </a:t>
            </a:r>
          </a:p>
          <a:p>
            <a:r>
              <a:rPr lang="es-ES" altLang="zh-CN" sz="1200" dirty="0">
                <a:latin typeface="Arial Unicode MS" pitchFamily="34" charset="-122"/>
                <a:ea typeface="Arial Unicode MS" pitchFamily="34" charset="-122"/>
                <a:cs typeface="Arial Unicode MS" pitchFamily="34" charset="-122"/>
              </a:rPr>
              <a:t>Erdös number 13 --- 5 people</a:t>
            </a:r>
            <a:r>
              <a:rPr lang="es-ES" altLang="zh-CN" sz="1200" dirty="0"/>
              <a:t> </a:t>
            </a:r>
          </a:p>
        </p:txBody>
      </p:sp>
      <p:sp>
        <p:nvSpPr>
          <p:cNvPr id="14" name="矩形 13"/>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5" name="Rectangle 3"/>
          <p:cNvSpPr txBox="1">
            <a:spLocks noChangeArrowheads="1"/>
          </p:cNvSpPr>
          <p:nvPr/>
        </p:nvSpPr>
        <p:spPr bwMode="auto">
          <a:xfrm>
            <a:off x="179512" y="1269832"/>
            <a:ext cx="8555424" cy="658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140968"/>
            <a:ext cx="1395413" cy="208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5303" y="2996952"/>
            <a:ext cx="2929388" cy="28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6164" y="2996952"/>
            <a:ext cx="3115875" cy="2844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p:cNvSpPr txBox="1">
            <a:spLocks noChangeArrowheads="1"/>
          </p:cNvSpPr>
          <p:nvPr/>
        </p:nvSpPr>
        <p:spPr bwMode="auto">
          <a:xfrm>
            <a:off x="2195736" y="2060848"/>
            <a:ext cx="6197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s-ES_tradnl" sz="3200" dirty="0">
                <a:solidFill>
                  <a:srgbClr val="FF0000"/>
                </a:solidFill>
                <a:latin typeface="Comic Sans MS" pitchFamily="66" charset="0"/>
              </a:rPr>
              <a:t>The Kevin Bacon Game</a:t>
            </a:r>
            <a:endParaRPr lang="es-ES_tradnl" sz="3200" dirty="0">
              <a:solidFill>
                <a:srgbClr val="FF0000"/>
              </a:solidFill>
            </a:endParaRPr>
          </a:p>
        </p:txBody>
      </p:sp>
      <p:sp>
        <p:nvSpPr>
          <p:cNvPr id="17" name="矩形 16"/>
          <p:cNvSpPr/>
          <p:nvPr/>
        </p:nvSpPr>
        <p:spPr>
          <a:xfrm>
            <a:off x="2973040" y="6093296"/>
            <a:ext cx="3419475" cy="369887"/>
          </a:xfrm>
          <a:prstGeom prst="rect">
            <a:avLst/>
          </a:prstGeom>
        </p:spPr>
        <p:txBody>
          <a:bodyPr wrap="none">
            <a:spAutoFit/>
          </a:bodyPr>
          <a:lstStyle/>
          <a:p>
            <a:pPr>
              <a:defRPr/>
            </a:pPr>
            <a:r>
              <a:rPr lang="en-US" altLang="zh-CN" b="1" dirty="0" err="1">
                <a:solidFill>
                  <a:srgbClr val="FF0000"/>
                </a:solidFill>
                <a:effectLst>
                  <a:outerShdw blurRad="38100" dist="38100" dir="2700000" algn="tl">
                    <a:srgbClr val="000000">
                      <a:alpha val="43137"/>
                    </a:srgbClr>
                  </a:outerShdw>
                </a:effectLst>
                <a:latin typeface="Comic Sans MS" pitchFamily="66" charset="0"/>
              </a:rPr>
              <a:t>Erdös’s</a:t>
            </a:r>
            <a:r>
              <a:rPr lang="en-US" altLang="zh-CN" b="1" dirty="0">
                <a:solidFill>
                  <a:srgbClr val="FF0000"/>
                </a:solidFill>
                <a:effectLst>
                  <a:outerShdw blurRad="38100" dist="38100" dir="2700000" algn="tl">
                    <a:srgbClr val="000000">
                      <a:alpha val="43137"/>
                    </a:srgbClr>
                  </a:outerShdw>
                </a:effectLst>
                <a:latin typeface="Comic Sans MS" pitchFamily="66" charset="0"/>
              </a:rPr>
              <a:t> </a:t>
            </a:r>
            <a:r>
              <a:rPr lang="es-ES_tradnl" altLang="zh-CN" b="1" dirty="0">
                <a:solidFill>
                  <a:srgbClr val="FF0000"/>
                </a:solidFill>
                <a:effectLst>
                  <a:outerShdw blurRad="38100" dist="38100" dir="2700000" algn="tl">
                    <a:srgbClr val="000000">
                      <a:alpha val="43137"/>
                    </a:srgbClr>
                  </a:outerShdw>
                </a:effectLst>
                <a:latin typeface="Comic Sans MS" pitchFamily="66" charset="0"/>
              </a:rPr>
              <a:t>Bacon numuber is 4</a:t>
            </a:r>
            <a:r>
              <a:rPr lang="en-US" altLang="zh-CN" b="1" dirty="0">
                <a:solidFill>
                  <a:srgbClr val="FF0000"/>
                </a:solidFill>
                <a:effectLst>
                  <a:outerShdw blurRad="38100" dist="38100" dir="2700000" algn="tl">
                    <a:srgbClr val="000000">
                      <a:alpha val="43137"/>
                    </a:srgbClr>
                  </a:outerShdw>
                </a:effectLst>
              </a:rPr>
              <a:t> </a:t>
            </a:r>
            <a:endParaRPr lang="zh-CN"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1" name="Rectangle 3"/>
          <p:cNvSpPr txBox="1">
            <a:spLocks noChangeArrowheads="1"/>
          </p:cNvSpPr>
          <p:nvPr/>
        </p:nvSpPr>
        <p:spPr bwMode="auto">
          <a:xfrm>
            <a:off x="179512" y="1215008"/>
            <a:ext cx="8555424" cy="629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aphicFrame>
        <p:nvGraphicFramePr>
          <p:cNvPr id="10" name="Object 6"/>
          <p:cNvGraphicFramePr>
            <a:graphicFrameLocks noChangeAspect="1"/>
          </p:cNvGraphicFramePr>
          <p:nvPr/>
        </p:nvGraphicFramePr>
        <p:xfrm>
          <a:off x="971550" y="2271713"/>
          <a:ext cx="6840810" cy="4586287"/>
        </p:xfrm>
        <a:graphic>
          <a:graphicData uri="http://schemas.openxmlformats.org/presentationml/2006/ole">
            <mc:AlternateContent xmlns:mc="http://schemas.openxmlformats.org/markup-compatibility/2006">
              <mc:Choice xmlns:v="urn:schemas-microsoft-com:vml" Requires="v">
                <p:oleObj spid="_x0000_s35996" name="Document" r:id="rId4" imgW="6426835" imgH="4651375" progId="Word.Document.8">
                  <p:embed/>
                </p:oleObj>
              </mc:Choice>
              <mc:Fallback>
                <p:oleObj name="Document" r:id="rId4" imgW="6426835" imgH="4651375" progId="Word.Document.8">
                  <p:embed/>
                  <p:pic>
                    <p:nvPicPr>
                      <p:cNvPr id="0" name="图片 35871"/>
                      <p:cNvPicPr>
                        <a:picLocks noChangeAspect="1" noChangeArrowheads="1"/>
                      </p:cNvPicPr>
                      <p:nvPr/>
                    </p:nvPicPr>
                    <p:blipFill>
                      <a:blip r:embed="rId5"/>
                      <a:srcRect/>
                      <a:stretch>
                        <a:fillRect/>
                      </a:stretch>
                    </p:blipFill>
                    <p:spPr bwMode="auto">
                      <a:xfrm>
                        <a:off x="971550" y="2271713"/>
                        <a:ext cx="6840810" cy="4586287"/>
                      </a:xfrm>
                      <a:prstGeom prst="rect">
                        <a:avLst/>
                      </a:prstGeom>
                      <a:noFill/>
                      <a:ln>
                        <a:noFill/>
                      </a:ln>
                    </p:spPr>
                  </p:pic>
                </p:oleObj>
              </mc:Fallback>
            </mc:AlternateContent>
          </a:graphicData>
        </a:graphic>
      </p:graphicFrame>
      <p:sp>
        <p:nvSpPr>
          <p:cNvPr id="7" name="矩形 6"/>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
        <p:nvSpPr>
          <p:cNvPr id="8"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
          <p:cNvSpPr txBox="1">
            <a:spLocks noChangeArrowheads="1"/>
          </p:cNvSpPr>
          <p:nvPr/>
        </p:nvSpPr>
        <p:spPr bwMode="auto">
          <a:xfrm>
            <a:off x="179512" y="1196752"/>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spcBef>
                <a:spcPts val="600"/>
              </a:spcBef>
              <a:buClr>
                <a:srgbClr val="FF0000"/>
              </a:buClr>
              <a:buFont typeface="Wingdings" pitchFamily="2" charset="2"/>
              <a:buChar char="n"/>
              <a:defRPr/>
            </a:pP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典型算法</a:t>
            </a:r>
            <a:endParaRPr lang="en-GB"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Tx/>
              <a:buFont typeface="Wingdings" pitchFamily="2" charset="2"/>
              <a:buChar char="ü"/>
            </a:pPr>
            <a:r>
              <a:rPr lang="zh-CN" altLang="zh-CN" sz="2400" dirty="0">
                <a:solidFill>
                  <a:srgbClr val="1557AE"/>
                </a:solidFill>
                <a:latin typeface="Times New Roman" pitchFamily="18" charset="0"/>
              </a:rPr>
              <a:t>独立于查询的算法-PageRank</a:t>
            </a:r>
            <a:endParaRPr lang="en-US" altLang="zh-CN" sz="2400" dirty="0">
              <a:solidFill>
                <a:srgbClr val="1557AE"/>
              </a:solidFill>
              <a:latin typeface="Times New Roman" pitchFamily="18" charset="0"/>
            </a:endParaRPr>
          </a:p>
          <a:p>
            <a:pPr lvl="1">
              <a:lnSpc>
                <a:spcPct val="120000"/>
              </a:lnSpc>
              <a:spcBef>
                <a:spcPts val="600"/>
              </a:spcBef>
              <a:buClrTx/>
              <a:buFont typeface="Arial" pitchFamily="34" charset="0"/>
              <a:buChar char="•"/>
            </a:pPr>
            <a:r>
              <a:rPr lang="zh-CN" altLang="en-US" sz="2200" dirty="0">
                <a:latin typeface="Calibri" pitchFamily="34" charset="0"/>
                <a:cs typeface="Calibri" pitchFamily="34" charset="0"/>
              </a:rPr>
              <a:t>由</a:t>
            </a:r>
            <a:r>
              <a:rPr lang="en-US" altLang="zh-CN" sz="2200" dirty="0">
                <a:latin typeface="Calibri" pitchFamily="34" charset="0"/>
                <a:cs typeface="Calibri" pitchFamily="34" charset="0"/>
              </a:rPr>
              <a:t>Google</a:t>
            </a:r>
            <a:r>
              <a:rPr lang="zh-CN" altLang="en-US" sz="2200" dirty="0">
                <a:latin typeface="Calibri" pitchFamily="34" charset="0"/>
                <a:cs typeface="Calibri" pitchFamily="34" charset="0"/>
              </a:rPr>
              <a:t>创始人</a:t>
            </a:r>
            <a:r>
              <a:rPr lang="en-US" altLang="zh-CN" sz="2200" dirty="0">
                <a:latin typeface="Calibri" pitchFamily="34" charset="0"/>
                <a:cs typeface="Calibri" pitchFamily="34" charset="0"/>
              </a:rPr>
              <a:t>Sergey </a:t>
            </a:r>
            <a:r>
              <a:rPr lang="en-US" altLang="zh-CN" sz="2200" dirty="0" err="1">
                <a:latin typeface="Calibri" pitchFamily="34" charset="0"/>
                <a:cs typeface="Calibri" pitchFamily="34" charset="0"/>
              </a:rPr>
              <a:t>Brin</a:t>
            </a:r>
            <a:r>
              <a:rPr lang="zh-CN" altLang="en-US" sz="2200" dirty="0">
                <a:latin typeface="Calibri" pitchFamily="34" charset="0"/>
                <a:cs typeface="Calibri" pitchFamily="34" charset="0"/>
              </a:rPr>
              <a:t>和</a:t>
            </a:r>
            <a:r>
              <a:rPr lang="en-US" altLang="zh-CN" sz="2200" dirty="0">
                <a:latin typeface="Calibri" pitchFamily="34" charset="0"/>
                <a:cs typeface="Calibri" pitchFamily="34" charset="0"/>
              </a:rPr>
              <a:t>Larry Page</a:t>
            </a:r>
            <a:r>
              <a:rPr lang="zh-CN" altLang="en-US" sz="2200" dirty="0">
                <a:latin typeface="Calibri" pitchFamily="34" charset="0"/>
                <a:cs typeface="Calibri" pitchFamily="34" charset="0"/>
              </a:rPr>
              <a:t>提出，它是</a:t>
            </a:r>
            <a:r>
              <a:rPr lang="en-US" altLang="zh-CN" sz="2200" dirty="0">
                <a:latin typeface="Calibri" pitchFamily="34" charset="0"/>
                <a:cs typeface="Calibri" pitchFamily="34" charset="0"/>
              </a:rPr>
              <a:t>Google</a:t>
            </a:r>
            <a:r>
              <a:rPr lang="zh-CN" altLang="en-US" sz="2200" dirty="0">
                <a:latin typeface="Calibri" pitchFamily="34" charset="0"/>
                <a:cs typeface="Calibri" pitchFamily="34" charset="0"/>
              </a:rPr>
              <a:t>排名运算法则的一部分，用于标识网页的等级</a:t>
            </a:r>
            <a:r>
              <a:rPr lang="en-US" altLang="zh-CN" sz="2200" dirty="0">
                <a:latin typeface="Calibri" pitchFamily="34" charset="0"/>
                <a:cs typeface="Calibri" pitchFamily="34" charset="0"/>
              </a:rPr>
              <a:t>/</a:t>
            </a:r>
            <a:r>
              <a:rPr lang="zh-CN" altLang="en-US" sz="2200" dirty="0">
                <a:latin typeface="Calibri" pitchFamily="34" charset="0"/>
                <a:cs typeface="Calibri" pitchFamily="34" charset="0"/>
              </a:rPr>
              <a:t>重要性</a:t>
            </a:r>
          </a:p>
          <a:p>
            <a:pPr lvl="1">
              <a:lnSpc>
                <a:spcPct val="120000"/>
              </a:lnSpc>
              <a:spcBef>
                <a:spcPts val="600"/>
              </a:spcBef>
              <a:buClrTx/>
              <a:buFont typeface="Arial" pitchFamily="34" charset="0"/>
              <a:buChar char="•"/>
            </a:pPr>
            <a:r>
              <a:rPr lang="en-US" altLang="zh-CN" sz="2200" dirty="0">
                <a:latin typeface="Calibri" pitchFamily="34" charset="0"/>
                <a:cs typeface="Calibri" pitchFamily="34" charset="0"/>
              </a:rPr>
              <a:t>Google</a:t>
            </a:r>
            <a:r>
              <a:rPr lang="zh-CN" altLang="en-US" sz="2200" dirty="0">
                <a:latin typeface="Calibri" pitchFamily="34" charset="0"/>
                <a:cs typeface="Calibri" pitchFamily="34" charset="0"/>
              </a:rPr>
              <a:t>通过</a:t>
            </a:r>
            <a:r>
              <a:rPr lang="en-US" altLang="zh-CN" sz="2200" dirty="0">
                <a:latin typeface="Calibri" pitchFamily="34" charset="0"/>
                <a:cs typeface="Calibri" pitchFamily="34" charset="0"/>
              </a:rPr>
              <a:t>PageRank</a:t>
            </a:r>
            <a:r>
              <a:rPr lang="zh-CN" altLang="en-US" sz="2200" dirty="0">
                <a:latin typeface="Calibri" pitchFamily="34" charset="0"/>
                <a:cs typeface="Calibri" pitchFamily="34" charset="0"/>
              </a:rPr>
              <a:t>来调整结果，使那些更具等级</a:t>
            </a:r>
            <a:r>
              <a:rPr lang="en-US" altLang="zh-CN" sz="2200" dirty="0">
                <a:latin typeface="Calibri" pitchFamily="34" charset="0"/>
                <a:cs typeface="Calibri" pitchFamily="34" charset="0"/>
              </a:rPr>
              <a:t>/</a:t>
            </a:r>
            <a:r>
              <a:rPr lang="zh-CN" altLang="en-US" sz="2200" dirty="0">
                <a:latin typeface="Calibri" pitchFamily="34" charset="0"/>
                <a:cs typeface="Calibri" pitchFamily="34" charset="0"/>
              </a:rPr>
              <a:t>重要性的网页在搜索结果中的排名获得提升。</a:t>
            </a:r>
            <a:r>
              <a:rPr lang="zh-CN" altLang="en-US" sz="2200" dirty="0">
                <a:solidFill>
                  <a:srgbClr val="FF0000"/>
                </a:solidFill>
                <a:latin typeface="Calibri" pitchFamily="34" charset="0"/>
                <a:cs typeface="Calibri" pitchFamily="34" charset="0"/>
              </a:rPr>
              <a:t>基本思想是被大量高质量网页引用（链接）的网页也是高质量网页</a:t>
            </a:r>
          </a:p>
          <a:p>
            <a:pPr lvl="1" eaLnBrk="1" hangingPunct="1">
              <a:lnSpc>
                <a:spcPct val="120000"/>
              </a:lnSpc>
              <a:spcBef>
                <a:spcPts val="1200"/>
              </a:spcBef>
              <a:buClrTx/>
              <a:buFont typeface="Wingdings" pitchFamily="2" charset="2"/>
              <a:buChar char="ü"/>
            </a:pPr>
            <a:r>
              <a:rPr lang="zh-CN" altLang="zh-CN" sz="2400" dirty="0">
                <a:solidFill>
                  <a:srgbClr val="1557AE"/>
                </a:solidFill>
                <a:latin typeface="Times New Roman" pitchFamily="18" charset="0"/>
              </a:rPr>
              <a:t>查询相关算法-HITS</a:t>
            </a:r>
            <a:r>
              <a:rPr lang="en-US" altLang="zh-CN" sz="2400" dirty="0">
                <a:solidFill>
                  <a:srgbClr val="1557AE"/>
                </a:solidFill>
                <a:latin typeface="Times New Roman" pitchFamily="18" charset="0"/>
              </a:rPr>
              <a:t> (Hypertext-Induced Topic Search)</a:t>
            </a:r>
          </a:p>
          <a:p>
            <a:pPr lvl="1">
              <a:lnSpc>
                <a:spcPct val="120000"/>
              </a:lnSpc>
              <a:spcBef>
                <a:spcPts val="600"/>
              </a:spcBef>
              <a:buClrTx/>
              <a:buFont typeface="Arial" pitchFamily="34" charset="0"/>
              <a:buChar char="•"/>
            </a:pPr>
            <a:r>
              <a:rPr lang="zh-CN" altLang="en-US" sz="2200" dirty="0">
                <a:latin typeface="Calibri" pitchFamily="34" charset="0"/>
                <a:cs typeface="Calibri" pitchFamily="34" charset="0"/>
              </a:rPr>
              <a:t>由</a:t>
            </a:r>
            <a:r>
              <a:rPr lang="en-US" altLang="zh-CN" sz="2200" dirty="0">
                <a:latin typeface="Calibri" pitchFamily="34" charset="0"/>
                <a:cs typeface="Calibri" pitchFamily="34" charset="0"/>
              </a:rPr>
              <a:t>Cornell University </a:t>
            </a:r>
            <a:r>
              <a:rPr lang="zh-CN" altLang="en-US" sz="2200" dirty="0">
                <a:latin typeface="Calibri" pitchFamily="34" charset="0"/>
                <a:cs typeface="Calibri" pitchFamily="34" charset="0"/>
              </a:rPr>
              <a:t>的 </a:t>
            </a:r>
            <a:r>
              <a:rPr lang="en-US" altLang="zh-CN" sz="2200" dirty="0">
                <a:latin typeface="Calibri" pitchFamily="34" charset="0"/>
                <a:cs typeface="Calibri" pitchFamily="34" charset="0"/>
              </a:rPr>
              <a:t>Jon Kleinberg </a:t>
            </a:r>
            <a:r>
              <a:rPr lang="zh-CN" altLang="en-US" sz="2200" dirty="0">
                <a:latin typeface="Calibri" pitchFamily="34" charset="0"/>
                <a:cs typeface="Calibri" pitchFamily="34" charset="0"/>
              </a:rPr>
              <a:t>博士于 </a:t>
            </a:r>
            <a:r>
              <a:rPr lang="en-US" altLang="zh-CN" sz="2200" dirty="0">
                <a:latin typeface="Calibri" pitchFamily="34" charset="0"/>
                <a:cs typeface="Calibri" pitchFamily="34" charset="0"/>
              </a:rPr>
              <a:t>1998 </a:t>
            </a:r>
            <a:r>
              <a:rPr lang="zh-CN" altLang="en-US" sz="2200" dirty="0">
                <a:latin typeface="Calibri" pitchFamily="34" charset="0"/>
                <a:cs typeface="Calibri" pitchFamily="34" charset="0"/>
              </a:rPr>
              <a:t>年提出，</a:t>
            </a:r>
            <a:r>
              <a:rPr lang="en-US" altLang="zh-CN" sz="2200" dirty="0">
                <a:latin typeface="Calibri" pitchFamily="34" charset="0"/>
                <a:cs typeface="Calibri" pitchFamily="34" charset="0"/>
              </a:rPr>
              <a:t>IBM </a:t>
            </a:r>
            <a:r>
              <a:rPr lang="en-US" altLang="zh-CN" sz="2200" dirty="0" err="1">
                <a:latin typeface="Calibri" pitchFamily="34" charset="0"/>
                <a:cs typeface="Calibri" pitchFamily="34" charset="0"/>
              </a:rPr>
              <a:t>Almaden</a:t>
            </a:r>
            <a:r>
              <a:rPr lang="en-US" altLang="zh-CN" sz="2200" dirty="0">
                <a:latin typeface="Calibri" pitchFamily="34" charset="0"/>
                <a:cs typeface="Calibri" pitchFamily="34" charset="0"/>
              </a:rPr>
              <a:t> Research Center</a:t>
            </a:r>
            <a:r>
              <a:rPr lang="zh-CN" altLang="en-US" sz="2200" dirty="0">
                <a:latin typeface="Calibri" pitchFamily="34" charset="0"/>
                <a:cs typeface="Calibri" pitchFamily="34" charset="0"/>
              </a:rPr>
              <a:t>的</a:t>
            </a:r>
            <a:r>
              <a:rPr lang="en-US" altLang="zh-CN" sz="2200" dirty="0">
                <a:latin typeface="Calibri" pitchFamily="34" charset="0"/>
                <a:cs typeface="Calibri" pitchFamily="34" charset="0"/>
              </a:rPr>
              <a:t>CLEVER</a:t>
            </a:r>
            <a:r>
              <a:rPr lang="zh-CN" altLang="en-US" sz="2200" dirty="0">
                <a:latin typeface="Calibri" pitchFamily="34" charset="0"/>
                <a:cs typeface="Calibri" pitchFamily="34" charset="0"/>
              </a:rPr>
              <a:t>项目中的一部分</a:t>
            </a:r>
            <a:endParaRPr lang="en-US" altLang="zh-CN" sz="2200" dirty="0">
              <a:latin typeface="Calibri" pitchFamily="34" charset="0"/>
              <a:cs typeface="Calibri" pitchFamily="34" charset="0"/>
            </a:endParaRPr>
          </a:p>
        </p:txBody>
      </p:sp>
      <p:sp>
        <p:nvSpPr>
          <p:cNvPr id="4" name="矩形 3"/>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1" name="Rectangle 3"/>
          <p:cNvSpPr txBox="1">
            <a:spLocks noChangeArrowheads="1"/>
          </p:cNvSpPr>
          <p:nvPr/>
        </p:nvSpPr>
        <p:spPr bwMode="auto">
          <a:xfrm>
            <a:off x="428208" y="2276873"/>
            <a:ext cx="8464272"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spcBef>
                <a:spcPct val="40000"/>
              </a:spcBef>
              <a:buFont typeface="Wingdings" pitchFamily="2" charset="2"/>
              <a:buChar char="ü"/>
            </a:pPr>
            <a:r>
              <a:rPr lang="en-US" altLang="zh-CN" sz="2400" dirty="0">
                <a:latin typeface="Times New Roman" pitchFamily="18" charset="0"/>
              </a:rPr>
              <a:t>“Any two randomly chosen Web pages are, on average, 19 clicks away from each other.”  This was taken as a measure of the “diameter” of the Web…</a:t>
            </a:r>
          </a:p>
          <a:p>
            <a:pPr lvl="1" eaLnBrk="1" hangingPunct="1">
              <a:spcBef>
                <a:spcPct val="40000"/>
              </a:spcBef>
            </a:pPr>
            <a:r>
              <a:rPr lang="en-US" altLang="zh-CN" sz="2400" dirty="0">
                <a:solidFill>
                  <a:srgbClr val="1557AE"/>
                </a:solidFill>
                <a:latin typeface="Times New Roman" pitchFamily="18" charset="0"/>
              </a:rPr>
              <a:t>Average distance (d) in simulated web:</a:t>
            </a:r>
          </a:p>
          <a:p>
            <a:pPr lvl="1" eaLnBrk="1" hangingPunct="1">
              <a:spcBef>
                <a:spcPct val="40000"/>
              </a:spcBef>
              <a:buFontTx/>
              <a:buNone/>
            </a:pPr>
            <a:r>
              <a:rPr lang="en-US" altLang="zh-CN" sz="2400" dirty="0">
                <a:solidFill>
                  <a:srgbClr val="1557AE"/>
                </a:solidFill>
                <a:latin typeface="Times New Roman" pitchFamily="18" charset="0"/>
              </a:rPr>
              <a:t>    d = 0.35 + 2.06 log (n)  e.g.    n = 10</a:t>
            </a:r>
            <a:r>
              <a:rPr lang="en-US" altLang="zh-CN" sz="2400" baseline="30000" dirty="0">
                <a:solidFill>
                  <a:srgbClr val="1557AE"/>
                </a:solidFill>
                <a:latin typeface="Times New Roman" pitchFamily="18" charset="0"/>
              </a:rPr>
              <a:t>9</a:t>
            </a:r>
            <a:r>
              <a:rPr lang="en-US" altLang="zh-CN" sz="2400" dirty="0">
                <a:solidFill>
                  <a:srgbClr val="1557AE"/>
                </a:solidFill>
                <a:latin typeface="Times New Roman" pitchFamily="18" charset="0"/>
              </a:rPr>
              <a:t>, d ~= 19</a:t>
            </a:r>
          </a:p>
          <a:p>
            <a:pPr eaLnBrk="1" hangingPunct="1">
              <a:spcBef>
                <a:spcPct val="40000"/>
              </a:spcBef>
              <a:buFont typeface="Wingdings" pitchFamily="2" charset="2"/>
              <a:buChar char="ü"/>
            </a:pPr>
            <a:r>
              <a:rPr lang="en-US" altLang="zh-CN" sz="2400" dirty="0">
                <a:latin typeface="Times New Roman" pitchFamily="18" charset="0"/>
              </a:rPr>
              <a:t>2000 – The Bow Tie Theory says it’s much more complicated… </a:t>
            </a:r>
          </a:p>
        </p:txBody>
      </p:sp>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8"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小世界特性</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7" name="Rectangle 2"/>
          <p:cNvSpPr txBox="1">
            <a:spLocks noChangeArrowheads="1"/>
          </p:cNvSpPr>
          <p:nvPr/>
        </p:nvSpPr>
        <p:spPr bwMode="auto">
          <a:xfrm>
            <a:off x="238125" y="2145432"/>
            <a:ext cx="8667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buFont typeface="Wingdings" pitchFamily="2" charset="2"/>
              <a:buChar char="ü"/>
              <a:defRPr/>
            </a:pPr>
            <a:r>
              <a:rPr lang="en-US" altLang="zh-CN" sz="24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Degree</a:t>
            </a:r>
            <a:r>
              <a:rPr lang="zh-CN" altLang="en-US" sz="24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400" dirty="0">
                <a:latin typeface="Times New Roman" pitchFamily="18" charset="0"/>
                <a:cs typeface="Times New Roman" pitchFamily="18" charset="0"/>
              </a:rPr>
              <a:t>Number of edges connected to a node.</a:t>
            </a:r>
          </a:p>
          <a:p>
            <a:pPr eaLnBrk="1" hangingPunct="1">
              <a:defRPr/>
            </a:pPr>
            <a:endParaRPr lang="en-US" altLang="zh-CN" sz="2400" dirty="0"/>
          </a:p>
        </p:txBody>
      </p:sp>
      <p:sp>
        <p:nvSpPr>
          <p:cNvPr id="8" name="Rectangle 3"/>
          <p:cNvSpPr txBox="1">
            <a:spLocks noChangeArrowheads="1"/>
          </p:cNvSpPr>
          <p:nvPr/>
        </p:nvSpPr>
        <p:spPr bwMode="auto">
          <a:xfrm>
            <a:off x="755576" y="2708920"/>
            <a:ext cx="7702624" cy="378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l">
              <a:lnSpc>
                <a:spcPct val="110000"/>
              </a:lnSpc>
              <a:spcBef>
                <a:spcPct val="20000"/>
              </a:spcBef>
            </a:pPr>
            <a:r>
              <a:rPr lang="en-US" altLang="zh-CN" sz="2200" dirty="0">
                <a:latin typeface="Comic Sans MS" pitchFamily="66" charset="0"/>
                <a:ea typeface="Arial Unicode MS" pitchFamily="34" charset="-122"/>
                <a:cs typeface="Times New Roman" pitchFamily="18" charset="0"/>
              </a:rPr>
              <a:t>In an undirected network the degree </a:t>
            </a:r>
            <a:r>
              <a:rPr lang="en-US" altLang="zh-CN" sz="2200" i="1" dirty="0" err="1">
                <a:latin typeface="Comic Sans MS" pitchFamily="66" charset="0"/>
                <a:ea typeface="Arial Unicode MS" pitchFamily="34" charset="-122"/>
                <a:cs typeface="Times New Roman" pitchFamily="18" charset="0"/>
              </a:rPr>
              <a:t>k</a:t>
            </a:r>
            <a:r>
              <a:rPr lang="en-US" altLang="zh-CN" sz="2200" i="1" baseline="-25000" dirty="0" err="1">
                <a:latin typeface="Comic Sans MS" pitchFamily="66" charset="0"/>
                <a:ea typeface="Arial Unicode MS" pitchFamily="34" charset="-122"/>
                <a:cs typeface="Times New Roman" pitchFamily="18" charset="0"/>
              </a:rPr>
              <a:t>i</a:t>
            </a:r>
            <a:r>
              <a:rPr lang="en-US" altLang="zh-CN" sz="2200" dirty="0">
                <a:latin typeface="Comic Sans MS" pitchFamily="66" charset="0"/>
                <a:ea typeface="Arial Unicode MS" pitchFamily="34" charset="-122"/>
                <a:cs typeface="Times New Roman" pitchFamily="18" charset="0"/>
              </a:rPr>
              <a:t> of a node </a:t>
            </a:r>
            <a:r>
              <a:rPr lang="en-US" altLang="zh-CN" sz="2200" i="1" dirty="0">
                <a:latin typeface="Comic Sans MS" pitchFamily="66" charset="0"/>
                <a:ea typeface="Arial Unicode MS" pitchFamily="34" charset="-122"/>
                <a:cs typeface="Times New Roman" pitchFamily="18" charset="0"/>
              </a:rPr>
              <a:t>i</a:t>
            </a:r>
            <a:r>
              <a:rPr lang="en-US" altLang="zh-CN" sz="2200" dirty="0">
                <a:latin typeface="Comic Sans MS" pitchFamily="66" charset="0"/>
                <a:ea typeface="Arial Unicode MS" pitchFamily="34" charset="-122"/>
                <a:cs typeface="Times New Roman" pitchFamily="18" charset="0"/>
              </a:rPr>
              <a:t> is the number of nodes </a:t>
            </a:r>
            <a:r>
              <a:rPr lang="en-US" altLang="zh-CN" sz="2200" i="1" dirty="0">
                <a:latin typeface="Comic Sans MS" pitchFamily="66" charset="0"/>
                <a:ea typeface="Arial Unicode MS" pitchFamily="34" charset="-122"/>
                <a:cs typeface="Times New Roman" pitchFamily="18" charset="0"/>
              </a:rPr>
              <a:t>i</a:t>
            </a:r>
            <a:r>
              <a:rPr lang="en-US" altLang="zh-CN" sz="2200" dirty="0">
                <a:latin typeface="Comic Sans MS" pitchFamily="66" charset="0"/>
                <a:ea typeface="Arial Unicode MS" pitchFamily="34" charset="-122"/>
                <a:cs typeface="Times New Roman" pitchFamily="18" charset="0"/>
              </a:rPr>
              <a:t> is connected to:</a:t>
            </a:r>
          </a:p>
          <a:p>
            <a:pPr algn="l">
              <a:lnSpc>
                <a:spcPct val="110000"/>
              </a:lnSpc>
              <a:spcBef>
                <a:spcPct val="20000"/>
              </a:spcBef>
            </a:pPr>
            <a:r>
              <a:rPr lang="en-US" altLang="zh-CN" sz="2200" i="1" dirty="0" err="1">
                <a:latin typeface="Comic Sans MS" pitchFamily="66" charset="0"/>
                <a:ea typeface="Arial Unicode MS" pitchFamily="34" charset="-122"/>
                <a:cs typeface="Times New Roman" pitchFamily="18" charset="0"/>
              </a:rPr>
              <a:t>k</a:t>
            </a:r>
            <a:r>
              <a:rPr lang="en-US" altLang="zh-CN" sz="2200" i="1" baseline="-25000" dirty="0" err="1">
                <a:latin typeface="Comic Sans MS" pitchFamily="66" charset="0"/>
                <a:ea typeface="Arial Unicode MS" pitchFamily="34" charset="-122"/>
                <a:cs typeface="Times New Roman" pitchFamily="18" charset="0"/>
              </a:rPr>
              <a:t>i</a:t>
            </a:r>
            <a:r>
              <a:rPr lang="en-US" altLang="zh-CN" sz="2200" dirty="0">
                <a:latin typeface="Comic Sans MS" pitchFamily="66" charset="0"/>
                <a:ea typeface="Arial Unicode MS" pitchFamily="34" charset="-122"/>
                <a:cs typeface="Times New Roman" pitchFamily="18" charset="0"/>
              </a:rPr>
              <a:t> = </a:t>
            </a:r>
            <a:r>
              <a:rPr lang="en-US" altLang="zh-CN" sz="2200" dirty="0">
                <a:latin typeface="Comic Sans MS" pitchFamily="66" charset="0"/>
                <a:ea typeface="Arial Unicode MS" pitchFamily="34" charset="-122"/>
                <a:cs typeface="Times New Roman" pitchFamily="18" charset="0"/>
                <a:sym typeface="Symbol" pitchFamily="18" charset="2"/>
              </a:rPr>
              <a:t></a:t>
            </a:r>
            <a:r>
              <a:rPr lang="en-US" altLang="zh-CN" sz="2200" i="1" baseline="-25000" dirty="0">
                <a:latin typeface="Comic Sans MS" pitchFamily="66" charset="0"/>
                <a:ea typeface="Arial Unicode MS" pitchFamily="34" charset="-122"/>
                <a:cs typeface="Times New Roman" pitchFamily="18" charset="0"/>
              </a:rPr>
              <a:t>j</a:t>
            </a:r>
            <a:r>
              <a:rPr lang="en-US" altLang="zh-CN" sz="2200" dirty="0">
                <a:latin typeface="Comic Sans MS" pitchFamily="66" charset="0"/>
                <a:ea typeface="Arial Unicode MS" pitchFamily="34" charset="-122"/>
                <a:cs typeface="Times New Roman" pitchFamily="18" charset="0"/>
              </a:rPr>
              <a:t> </a:t>
            </a:r>
            <a:r>
              <a:rPr lang="en-US" altLang="zh-CN" sz="2200" i="1" dirty="0" err="1">
                <a:latin typeface="Comic Sans MS" pitchFamily="66" charset="0"/>
                <a:ea typeface="Arial Unicode MS" pitchFamily="34" charset="-122"/>
                <a:cs typeface="Times New Roman" pitchFamily="18" charset="0"/>
              </a:rPr>
              <a:t>a</a:t>
            </a:r>
            <a:r>
              <a:rPr lang="en-US" altLang="zh-CN" sz="2200" i="1" baseline="-25000" dirty="0" err="1">
                <a:latin typeface="Comic Sans MS" pitchFamily="66" charset="0"/>
                <a:ea typeface="Arial Unicode MS" pitchFamily="34" charset="-122"/>
                <a:cs typeface="Times New Roman" pitchFamily="18" charset="0"/>
              </a:rPr>
              <a:t>ij</a:t>
            </a:r>
            <a:r>
              <a:rPr lang="en-US" altLang="zh-CN" sz="2200" i="1" baseline="-25000" dirty="0">
                <a:latin typeface="Comic Sans MS" pitchFamily="66" charset="0"/>
                <a:ea typeface="Arial Unicode MS" pitchFamily="34" charset="-122"/>
                <a:cs typeface="Times New Roman" pitchFamily="18" charset="0"/>
              </a:rPr>
              <a:t> </a:t>
            </a:r>
            <a:r>
              <a:rPr lang="en-US" altLang="zh-CN" sz="2200" dirty="0">
                <a:latin typeface="Comic Sans MS" pitchFamily="66" charset="0"/>
                <a:ea typeface="Arial Unicode MS" pitchFamily="34" charset="-122"/>
                <a:cs typeface="Times New Roman" pitchFamily="18" charset="0"/>
              </a:rPr>
              <a:t>= </a:t>
            </a:r>
            <a:r>
              <a:rPr lang="en-US" altLang="zh-CN" sz="2200" dirty="0">
                <a:latin typeface="Comic Sans MS" pitchFamily="66" charset="0"/>
                <a:ea typeface="Arial Unicode MS" pitchFamily="34" charset="-122"/>
                <a:cs typeface="Times New Roman" pitchFamily="18" charset="0"/>
                <a:sym typeface="Symbol" pitchFamily="18" charset="2"/>
              </a:rPr>
              <a:t></a:t>
            </a:r>
            <a:r>
              <a:rPr lang="en-US" altLang="zh-CN" sz="2200" i="1" baseline="-25000" dirty="0">
                <a:latin typeface="Comic Sans MS" pitchFamily="66" charset="0"/>
                <a:ea typeface="Arial Unicode MS" pitchFamily="34" charset="-122"/>
                <a:cs typeface="Times New Roman" pitchFamily="18" charset="0"/>
              </a:rPr>
              <a:t>j</a:t>
            </a:r>
            <a:r>
              <a:rPr lang="en-US" altLang="zh-CN" sz="2200" dirty="0">
                <a:latin typeface="Comic Sans MS" pitchFamily="66" charset="0"/>
                <a:ea typeface="Arial Unicode MS" pitchFamily="34" charset="-122"/>
                <a:cs typeface="Times New Roman" pitchFamily="18" charset="0"/>
              </a:rPr>
              <a:t> </a:t>
            </a:r>
            <a:r>
              <a:rPr lang="en-US" altLang="zh-CN" sz="2200" i="1" dirty="0" err="1">
                <a:latin typeface="Comic Sans MS" pitchFamily="66" charset="0"/>
                <a:ea typeface="Arial Unicode MS" pitchFamily="34" charset="-122"/>
                <a:cs typeface="Times New Roman" pitchFamily="18" charset="0"/>
              </a:rPr>
              <a:t>a</a:t>
            </a:r>
            <a:r>
              <a:rPr lang="en-US" altLang="zh-CN" sz="2200" i="1" baseline="-25000" dirty="0" err="1">
                <a:latin typeface="Comic Sans MS" pitchFamily="66" charset="0"/>
                <a:ea typeface="Arial Unicode MS" pitchFamily="34" charset="-122"/>
                <a:cs typeface="Times New Roman" pitchFamily="18" charset="0"/>
              </a:rPr>
              <a:t>ji</a:t>
            </a:r>
            <a:endParaRPr lang="en-US" altLang="zh-CN" sz="2200" i="1" baseline="-25000" dirty="0">
              <a:latin typeface="Comic Sans MS" pitchFamily="66" charset="0"/>
              <a:ea typeface="Arial Unicode MS" pitchFamily="34" charset="-122"/>
              <a:cs typeface="Times New Roman" pitchFamily="18" charset="0"/>
            </a:endParaRPr>
          </a:p>
          <a:p>
            <a:pPr algn="l">
              <a:lnSpc>
                <a:spcPct val="110000"/>
              </a:lnSpc>
              <a:spcBef>
                <a:spcPct val="20000"/>
              </a:spcBef>
            </a:pPr>
            <a:endParaRPr lang="en-US" altLang="zh-CN" sz="2200" i="1" baseline="-25000" dirty="0">
              <a:latin typeface="Comic Sans MS" pitchFamily="66" charset="0"/>
              <a:cs typeface="Times New Roman" pitchFamily="18" charset="0"/>
            </a:endParaRPr>
          </a:p>
          <a:p>
            <a:pPr algn="l">
              <a:lnSpc>
                <a:spcPct val="110000"/>
              </a:lnSpc>
              <a:spcBef>
                <a:spcPct val="20000"/>
              </a:spcBef>
            </a:pPr>
            <a:endParaRPr lang="en-US" altLang="zh-CN" sz="2200" i="1" baseline="-25000" dirty="0">
              <a:latin typeface="Comic Sans MS" pitchFamily="66" charset="0"/>
              <a:cs typeface="Times New Roman" pitchFamily="18" charset="0"/>
            </a:endParaRPr>
          </a:p>
          <a:p>
            <a:pPr algn="l">
              <a:lnSpc>
                <a:spcPct val="110000"/>
              </a:lnSpc>
              <a:spcBef>
                <a:spcPct val="20000"/>
              </a:spcBef>
            </a:pPr>
            <a:endParaRPr lang="en-US" altLang="zh-CN" sz="2200" dirty="0">
              <a:latin typeface="Comic Sans MS" pitchFamily="66" charset="0"/>
              <a:cs typeface="Times New Roman" pitchFamily="18" charset="0"/>
            </a:endParaRPr>
          </a:p>
          <a:p>
            <a:pPr algn="l">
              <a:lnSpc>
                <a:spcPct val="110000"/>
              </a:lnSpc>
              <a:spcBef>
                <a:spcPct val="20000"/>
              </a:spcBef>
            </a:pPr>
            <a:endParaRPr lang="en-US" altLang="zh-CN" sz="2200" dirty="0">
              <a:latin typeface="Comic Sans MS" pitchFamily="66" charset="0"/>
              <a:cs typeface="Times New Roman" pitchFamily="18" charset="0"/>
            </a:endParaRPr>
          </a:p>
          <a:p>
            <a:pPr algn="l">
              <a:lnSpc>
                <a:spcPct val="110000"/>
              </a:lnSpc>
              <a:spcBef>
                <a:spcPct val="20000"/>
              </a:spcBef>
            </a:pPr>
            <a:endParaRPr lang="en-US" altLang="zh-CN" sz="2200" dirty="0">
              <a:latin typeface="Comic Sans MS" pitchFamily="66" charset="0"/>
              <a:cs typeface="Times New Roman" pitchFamily="18" charset="0"/>
            </a:endParaRPr>
          </a:p>
          <a:p>
            <a:pPr algn="l">
              <a:lnSpc>
                <a:spcPct val="110000"/>
              </a:lnSpc>
              <a:spcBef>
                <a:spcPct val="20000"/>
              </a:spcBef>
            </a:pPr>
            <a:r>
              <a:rPr lang="en-US" altLang="zh-CN" sz="2200" dirty="0">
                <a:latin typeface="Comic Sans MS" pitchFamily="66" charset="0"/>
                <a:ea typeface="Arial Unicode MS" pitchFamily="34" charset="-122"/>
                <a:cs typeface="Times New Roman" pitchFamily="18" charset="0"/>
              </a:rPr>
              <a:t>Here </a:t>
            </a:r>
            <a:r>
              <a:rPr lang="en-US" altLang="zh-CN" sz="2200" i="1" dirty="0">
                <a:latin typeface="Comic Sans MS" pitchFamily="66" charset="0"/>
                <a:ea typeface="Arial Unicode MS" pitchFamily="34" charset="-122"/>
                <a:cs typeface="Times New Roman" pitchFamily="18" charset="0"/>
              </a:rPr>
              <a:t>k</a:t>
            </a:r>
            <a:r>
              <a:rPr lang="en-US" altLang="zh-CN" sz="2200" baseline="-25000" dirty="0">
                <a:latin typeface="Comic Sans MS" pitchFamily="66" charset="0"/>
                <a:ea typeface="Arial Unicode MS" pitchFamily="34" charset="-122"/>
                <a:cs typeface="Times New Roman" pitchFamily="18" charset="0"/>
              </a:rPr>
              <a:t>1</a:t>
            </a:r>
            <a:r>
              <a:rPr lang="en-US" altLang="zh-CN" sz="2200" dirty="0">
                <a:latin typeface="Comic Sans MS" pitchFamily="66" charset="0"/>
                <a:ea typeface="Arial Unicode MS" pitchFamily="34" charset="-122"/>
                <a:cs typeface="Times New Roman" pitchFamily="18" charset="0"/>
              </a:rPr>
              <a:t> = 2, </a:t>
            </a:r>
            <a:r>
              <a:rPr lang="en-US" altLang="zh-CN" sz="2200" i="1" dirty="0">
                <a:latin typeface="Comic Sans MS" pitchFamily="66" charset="0"/>
                <a:ea typeface="Arial Unicode MS" pitchFamily="34" charset="-122"/>
                <a:cs typeface="Times New Roman" pitchFamily="18" charset="0"/>
              </a:rPr>
              <a:t>k</a:t>
            </a:r>
            <a:r>
              <a:rPr lang="en-US" altLang="zh-CN" sz="2200" baseline="-25000" dirty="0">
                <a:latin typeface="Comic Sans MS" pitchFamily="66" charset="0"/>
                <a:ea typeface="Arial Unicode MS" pitchFamily="34" charset="-122"/>
                <a:cs typeface="Times New Roman" pitchFamily="18" charset="0"/>
              </a:rPr>
              <a:t>2</a:t>
            </a:r>
            <a:r>
              <a:rPr lang="en-US" altLang="zh-CN" sz="2200" dirty="0">
                <a:latin typeface="Comic Sans MS" pitchFamily="66" charset="0"/>
                <a:ea typeface="Arial Unicode MS" pitchFamily="34" charset="-122"/>
                <a:cs typeface="Times New Roman" pitchFamily="18" charset="0"/>
              </a:rPr>
              <a:t> = 4, </a:t>
            </a:r>
            <a:r>
              <a:rPr lang="en-US" altLang="zh-CN" sz="2200" i="1" dirty="0">
                <a:latin typeface="Comic Sans MS" pitchFamily="66" charset="0"/>
                <a:ea typeface="Arial Unicode MS" pitchFamily="34" charset="-122"/>
                <a:cs typeface="Times New Roman" pitchFamily="18" charset="0"/>
              </a:rPr>
              <a:t>k</a:t>
            </a:r>
            <a:r>
              <a:rPr lang="en-US" altLang="zh-CN" sz="2200" baseline="-25000" dirty="0">
                <a:latin typeface="Comic Sans MS" pitchFamily="66" charset="0"/>
                <a:ea typeface="Arial Unicode MS" pitchFamily="34" charset="-122"/>
                <a:cs typeface="Times New Roman" pitchFamily="18" charset="0"/>
              </a:rPr>
              <a:t>3</a:t>
            </a:r>
            <a:r>
              <a:rPr lang="en-US" altLang="zh-CN" sz="2200" dirty="0">
                <a:latin typeface="Comic Sans MS" pitchFamily="66" charset="0"/>
                <a:ea typeface="Arial Unicode MS" pitchFamily="34" charset="-122"/>
                <a:cs typeface="Times New Roman" pitchFamily="18" charset="0"/>
              </a:rPr>
              <a:t> = 1, </a:t>
            </a:r>
            <a:r>
              <a:rPr lang="en-US" altLang="zh-CN" sz="2200" i="1" dirty="0">
                <a:latin typeface="Comic Sans MS" pitchFamily="66" charset="0"/>
                <a:ea typeface="Arial Unicode MS" pitchFamily="34" charset="-122"/>
                <a:cs typeface="Times New Roman" pitchFamily="18" charset="0"/>
              </a:rPr>
              <a:t>k</a:t>
            </a:r>
            <a:r>
              <a:rPr lang="en-US" altLang="zh-CN" sz="2200" baseline="-25000" dirty="0">
                <a:latin typeface="Comic Sans MS" pitchFamily="66" charset="0"/>
                <a:ea typeface="Arial Unicode MS" pitchFamily="34" charset="-122"/>
                <a:cs typeface="Times New Roman" pitchFamily="18" charset="0"/>
              </a:rPr>
              <a:t>4</a:t>
            </a:r>
            <a:r>
              <a:rPr lang="en-US" altLang="zh-CN" sz="2200" dirty="0">
                <a:latin typeface="Comic Sans MS" pitchFamily="66" charset="0"/>
                <a:ea typeface="Arial Unicode MS" pitchFamily="34" charset="-122"/>
                <a:cs typeface="Times New Roman" pitchFamily="18" charset="0"/>
              </a:rPr>
              <a:t> = 3 and </a:t>
            </a:r>
            <a:r>
              <a:rPr lang="en-US" altLang="zh-CN" sz="2200" i="1" dirty="0">
                <a:latin typeface="Comic Sans MS" pitchFamily="66" charset="0"/>
                <a:ea typeface="Arial Unicode MS" pitchFamily="34" charset="-122"/>
                <a:cs typeface="Times New Roman" pitchFamily="18" charset="0"/>
              </a:rPr>
              <a:t>k</a:t>
            </a:r>
            <a:r>
              <a:rPr lang="en-US" altLang="zh-CN" sz="2200" baseline="-25000" dirty="0">
                <a:latin typeface="Comic Sans MS" pitchFamily="66" charset="0"/>
                <a:ea typeface="Arial Unicode MS" pitchFamily="34" charset="-122"/>
                <a:cs typeface="Times New Roman" pitchFamily="18" charset="0"/>
              </a:rPr>
              <a:t>5</a:t>
            </a:r>
            <a:r>
              <a:rPr lang="en-US" altLang="zh-CN" sz="2200" dirty="0">
                <a:latin typeface="Comic Sans MS" pitchFamily="66" charset="0"/>
                <a:ea typeface="Arial Unicode MS" pitchFamily="34" charset="-122"/>
                <a:cs typeface="Times New Roman" pitchFamily="18" charset="0"/>
              </a:rPr>
              <a:t> = 2.</a:t>
            </a:r>
          </a:p>
        </p:txBody>
      </p:sp>
      <p:pic>
        <p:nvPicPr>
          <p:cNvPr id="9" name="Picture 4" descr="deg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3892550"/>
            <a:ext cx="4368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3" name="Rectangle 3"/>
          <p:cNvSpPr txBox="1">
            <a:spLocks noChangeArrowheads="1"/>
          </p:cNvSpPr>
          <p:nvPr/>
        </p:nvSpPr>
        <p:spPr bwMode="auto">
          <a:xfrm>
            <a:off x="179512" y="1287016"/>
            <a:ext cx="8555424" cy="84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Scale free</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a:spLocks noGrp="1"/>
          </p:cNvSpPr>
          <p:nvPr>
            <p:ph idx="4294967295"/>
          </p:nvPr>
        </p:nvSpPr>
        <p:spPr>
          <a:xfrm>
            <a:off x="539552" y="2060575"/>
            <a:ext cx="8505825" cy="4456113"/>
          </a:xfrm>
        </p:spPr>
        <p:txBody>
          <a:bodyPr/>
          <a:lstStyle/>
          <a:p>
            <a:pPr marL="0" indent="0">
              <a:lnSpc>
                <a:spcPct val="110000"/>
              </a:lnSpc>
              <a:spcBef>
                <a:spcPts val="600"/>
              </a:spcBef>
              <a:buFontTx/>
              <a:buNone/>
              <a:defRPr/>
            </a:pPr>
            <a:r>
              <a:rPr lang="en-US" altLang="zh-CN" sz="2200" b="1" dirty="0">
                <a:solidFill>
                  <a:srgbClr val="FF0000"/>
                </a:solidFill>
                <a:effectLst>
                  <a:outerShdw blurRad="38100" dist="38100" dir="2700000" algn="tl">
                    <a:srgbClr val="000000">
                      <a:alpha val="43137"/>
                    </a:srgbClr>
                  </a:outerShdw>
                </a:effectLst>
                <a:latin typeface="Comic Sans MS" pitchFamily="66" charset="0"/>
              </a:rPr>
              <a:t>In-degree</a:t>
            </a:r>
            <a:r>
              <a:rPr lang="zh-CN" altLang="en-US" sz="2200" b="1" dirty="0">
                <a:solidFill>
                  <a:srgbClr val="FF0000"/>
                </a:solidFill>
                <a:effectLst>
                  <a:outerShdw blurRad="38100" dist="38100" dir="2700000" algn="tl">
                    <a:srgbClr val="000000">
                      <a:alpha val="43137"/>
                    </a:srgbClr>
                  </a:outerShdw>
                </a:effectLst>
                <a:latin typeface="Comic Sans MS" pitchFamily="66" charset="0"/>
              </a:rPr>
              <a:t>：</a:t>
            </a:r>
            <a:r>
              <a:rPr lang="en-US" altLang="zh-CN" sz="2200" dirty="0">
                <a:latin typeface="Comic Sans MS" pitchFamily="66" charset="0"/>
              </a:rPr>
              <a:t>In a directed network the </a:t>
            </a:r>
            <a:r>
              <a:rPr lang="en-US" altLang="zh-CN" sz="2200" i="1" dirty="0">
                <a:latin typeface="Comic Sans MS" pitchFamily="66" charset="0"/>
              </a:rPr>
              <a:t>in-degree</a:t>
            </a:r>
            <a:r>
              <a:rPr lang="en-US" altLang="zh-CN" sz="2200" dirty="0">
                <a:latin typeface="Comic Sans MS" pitchFamily="66" charset="0"/>
              </a:rPr>
              <a:t> </a:t>
            </a:r>
            <a:r>
              <a:rPr lang="en-US" altLang="zh-CN" sz="2200" i="1" dirty="0" err="1">
                <a:latin typeface="Comic Sans MS" pitchFamily="66" charset="0"/>
              </a:rPr>
              <a:t>k</a:t>
            </a:r>
            <a:r>
              <a:rPr lang="en-US" altLang="zh-CN" sz="2200" i="1" baseline="-25000" dirty="0" err="1">
                <a:latin typeface="Comic Sans MS" pitchFamily="66" charset="0"/>
              </a:rPr>
              <a:t>i</a:t>
            </a:r>
            <a:r>
              <a:rPr lang="en-US" altLang="zh-CN" sz="2200" i="1" baseline="30000" dirty="0">
                <a:latin typeface="Comic Sans MS" pitchFamily="66" charset="0"/>
              </a:rPr>
              <a:t>(in)</a:t>
            </a:r>
            <a:r>
              <a:rPr lang="en-US" altLang="zh-CN" sz="2200" dirty="0">
                <a:latin typeface="Comic Sans MS" pitchFamily="66" charset="0"/>
              </a:rPr>
              <a:t> of a node </a:t>
            </a:r>
            <a:r>
              <a:rPr lang="en-US" altLang="zh-CN" sz="2200" i="1" dirty="0">
                <a:latin typeface="Comic Sans MS" pitchFamily="66" charset="0"/>
              </a:rPr>
              <a:t>i</a:t>
            </a:r>
            <a:r>
              <a:rPr lang="en-US" altLang="zh-CN" sz="2200" dirty="0">
                <a:latin typeface="Comic Sans MS" pitchFamily="66" charset="0"/>
              </a:rPr>
              <a:t> is the number of directed edges pointing </a:t>
            </a:r>
            <a:r>
              <a:rPr lang="en-US" altLang="zh-CN" sz="2200" u="sng" dirty="0">
                <a:latin typeface="Comic Sans MS" pitchFamily="66" charset="0"/>
              </a:rPr>
              <a:t>to</a:t>
            </a:r>
            <a:r>
              <a:rPr lang="en-US" altLang="zh-CN" sz="2200" dirty="0">
                <a:latin typeface="Comic Sans MS" pitchFamily="66" charset="0"/>
              </a:rPr>
              <a:t> node </a:t>
            </a:r>
            <a:r>
              <a:rPr lang="en-US" altLang="zh-CN" sz="2200" i="1" dirty="0">
                <a:latin typeface="Comic Sans MS" pitchFamily="66" charset="0"/>
              </a:rPr>
              <a:t>i</a:t>
            </a:r>
            <a:r>
              <a:rPr lang="en-US" altLang="zh-CN" sz="2200" dirty="0">
                <a:latin typeface="Comic Sans MS" pitchFamily="66" charset="0"/>
              </a:rPr>
              <a:t>:</a:t>
            </a:r>
          </a:p>
          <a:p>
            <a:pPr marL="0" indent="0" algn="ctr">
              <a:lnSpc>
                <a:spcPct val="110000"/>
              </a:lnSpc>
              <a:spcBef>
                <a:spcPts val="600"/>
              </a:spcBef>
              <a:buFontTx/>
              <a:buNone/>
              <a:defRPr/>
            </a:pPr>
            <a:r>
              <a:rPr lang="en-US" altLang="zh-CN" sz="2200" i="1" dirty="0" err="1">
                <a:latin typeface="Comic Sans MS" pitchFamily="66" charset="0"/>
              </a:rPr>
              <a:t>k</a:t>
            </a:r>
            <a:r>
              <a:rPr lang="en-US" altLang="zh-CN" sz="2200" i="1" baseline="-25000" dirty="0" err="1">
                <a:latin typeface="Comic Sans MS" pitchFamily="66" charset="0"/>
              </a:rPr>
              <a:t>i</a:t>
            </a:r>
            <a:r>
              <a:rPr lang="en-US" altLang="zh-CN" sz="2200" i="1" baseline="30000" dirty="0">
                <a:latin typeface="Comic Sans MS" pitchFamily="66" charset="0"/>
              </a:rPr>
              <a:t>(in)</a:t>
            </a:r>
            <a:r>
              <a:rPr lang="en-US" altLang="zh-CN" sz="2200" dirty="0">
                <a:latin typeface="Comic Sans MS" pitchFamily="66" charset="0"/>
              </a:rPr>
              <a:t> = </a:t>
            </a:r>
            <a:r>
              <a:rPr lang="en-US" altLang="zh-CN" sz="2200" dirty="0">
                <a:latin typeface="Comic Sans MS" pitchFamily="66" charset="0"/>
                <a:sym typeface="Symbol" pitchFamily="18" charset="2"/>
              </a:rPr>
              <a:t></a:t>
            </a:r>
            <a:r>
              <a:rPr lang="en-US" altLang="zh-CN" sz="2200" i="1" baseline="-25000" dirty="0">
                <a:latin typeface="Comic Sans MS" pitchFamily="66" charset="0"/>
              </a:rPr>
              <a:t>j</a:t>
            </a:r>
            <a:r>
              <a:rPr lang="en-US" altLang="zh-CN" sz="2200" dirty="0">
                <a:latin typeface="Comic Sans MS" pitchFamily="66" charset="0"/>
              </a:rPr>
              <a:t> </a:t>
            </a:r>
            <a:r>
              <a:rPr lang="en-US" altLang="zh-CN" sz="2200" i="1" dirty="0" err="1">
                <a:latin typeface="Comic Sans MS" pitchFamily="66" charset="0"/>
              </a:rPr>
              <a:t>a</a:t>
            </a:r>
            <a:r>
              <a:rPr lang="en-US" altLang="zh-CN" sz="2200" i="1" baseline="-25000" dirty="0" err="1">
                <a:latin typeface="Comic Sans MS" pitchFamily="66" charset="0"/>
              </a:rPr>
              <a:t>ji</a:t>
            </a:r>
            <a:endParaRPr lang="en-US" altLang="zh-CN" sz="2200" dirty="0">
              <a:latin typeface="Comic Sans MS" pitchFamily="66" charset="0"/>
            </a:endParaRPr>
          </a:p>
          <a:p>
            <a:pPr marL="0" indent="0">
              <a:buFontTx/>
              <a:buNone/>
              <a:defRPr/>
            </a:pPr>
            <a:r>
              <a:rPr lang="en-US" altLang="zh-CN" sz="2200" b="1" i="1" dirty="0">
                <a:solidFill>
                  <a:srgbClr val="FF0000"/>
                </a:solidFill>
                <a:effectLst>
                  <a:outerShdw blurRad="38100" dist="38100" dir="2700000" algn="tl">
                    <a:srgbClr val="000000">
                      <a:alpha val="43137"/>
                    </a:srgbClr>
                  </a:outerShdw>
                </a:effectLst>
                <a:latin typeface="Comic Sans MS" pitchFamily="66" charset="0"/>
              </a:rPr>
              <a:t>Out-degree</a:t>
            </a:r>
            <a:r>
              <a:rPr lang="en-US" altLang="zh-CN" sz="2200" dirty="0">
                <a:latin typeface="Comic Sans MS" pitchFamily="66" charset="0"/>
              </a:rPr>
              <a:t> </a:t>
            </a:r>
            <a:r>
              <a:rPr lang="en-US" altLang="zh-CN" sz="2200" i="1" dirty="0" err="1">
                <a:latin typeface="Comic Sans MS" pitchFamily="66" charset="0"/>
              </a:rPr>
              <a:t>k</a:t>
            </a:r>
            <a:r>
              <a:rPr lang="en-US" altLang="zh-CN" sz="2200" i="1" baseline="-25000" dirty="0" err="1">
                <a:latin typeface="Comic Sans MS" pitchFamily="66" charset="0"/>
              </a:rPr>
              <a:t>i</a:t>
            </a:r>
            <a:r>
              <a:rPr lang="en-US" altLang="zh-CN" sz="2200" i="1" baseline="30000" dirty="0">
                <a:latin typeface="Comic Sans MS" pitchFamily="66" charset="0"/>
              </a:rPr>
              <a:t>(out)</a:t>
            </a:r>
            <a:r>
              <a:rPr lang="en-US" altLang="zh-CN" sz="2200" dirty="0">
                <a:latin typeface="Comic Sans MS" pitchFamily="66" charset="0"/>
              </a:rPr>
              <a:t> of a node </a:t>
            </a:r>
            <a:r>
              <a:rPr lang="en-US" altLang="zh-CN" sz="2200" i="1" dirty="0">
                <a:latin typeface="Comic Sans MS" pitchFamily="66" charset="0"/>
              </a:rPr>
              <a:t>i</a:t>
            </a:r>
            <a:r>
              <a:rPr lang="en-US" altLang="zh-CN" sz="2200" dirty="0">
                <a:latin typeface="Comic Sans MS" pitchFamily="66" charset="0"/>
              </a:rPr>
              <a:t> is the number of directed edges pointing </a:t>
            </a:r>
            <a:r>
              <a:rPr lang="en-US" altLang="zh-CN" sz="2200" u="sng" dirty="0">
                <a:latin typeface="Comic Sans MS" pitchFamily="66" charset="0"/>
              </a:rPr>
              <a:t>from</a:t>
            </a:r>
            <a:r>
              <a:rPr lang="en-US" altLang="zh-CN" sz="2200" dirty="0">
                <a:latin typeface="Comic Sans MS" pitchFamily="66" charset="0"/>
              </a:rPr>
              <a:t> node </a:t>
            </a:r>
            <a:r>
              <a:rPr lang="en-US" altLang="zh-CN" sz="2200" i="1" dirty="0">
                <a:latin typeface="Comic Sans MS" pitchFamily="66" charset="0"/>
              </a:rPr>
              <a:t>i</a:t>
            </a:r>
            <a:r>
              <a:rPr lang="en-US" altLang="zh-CN" sz="2200" dirty="0">
                <a:latin typeface="Comic Sans MS" pitchFamily="66" charset="0"/>
              </a:rPr>
              <a:t>:</a:t>
            </a:r>
          </a:p>
          <a:p>
            <a:pPr marL="0" indent="0" algn="ctr">
              <a:lnSpc>
                <a:spcPct val="90000"/>
              </a:lnSpc>
              <a:buFontTx/>
              <a:buNone/>
              <a:defRPr/>
            </a:pPr>
            <a:r>
              <a:rPr lang="en-US" altLang="zh-CN" sz="2200" i="1" dirty="0" err="1">
                <a:latin typeface="Comic Sans MS" pitchFamily="66" charset="0"/>
              </a:rPr>
              <a:t>k</a:t>
            </a:r>
            <a:r>
              <a:rPr lang="en-US" altLang="zh-CN" sz="2200" i="1" baseline="-25000" dirty="0" err="1">
                <a:latin typeface="Comic Sans MS" pitchFamily="66" charset="0"/>
              </a:rPr>
              <a:t>i</a:t>
            </a:r>
            <a:r>
              <a:rPr lang="en-US" altLang="zh-CN" sz="2200" i="1" baseline="30000" dirty="0">
                <a:latin typeface="Comic Sans MS" pitchFamily="66" charset="0"/>
              </a:rPr>
              <a:t>(out)</a:t>
            </a:r>
            <a:r>
              <a:rPr lang="en-US" altLang="zh-CN" sz="2200" dirty="0">
                <a:latin typeface="Comic Sans MS" pitchFamily="66" charset="0"/>
              </a:rPr>
              <a:t> = </a:t>
            </a:r>
            <a:r>
              <a:rPr lang="en-US" altLang="zh-CN" sz="2200" dirty="0">
                <a:latin typeface="Comic Sans MS" pitchFamily="66" charset="0"/>
                <a:sym typeface="Symbol" pitchFamily="18" charset="2"/>
              </a:rPr>
              <a:t></a:t>
            </a:r>
            <a:r>
              <a:rPr lang="en-US" altLang="zh-CN" sz="2200" i="1" baseline="-25000" dirty="0">
                <a:latin typeface="Comic Sans MS" pitchFamily="66" charset="0"/>
              </a:rPr>
              <a:t>j</a:t>
            </a:r>
            <a:r>
              <a:rPr lang="en-US" altLang="zh-CN" sz="2200" dirty="0">
                <a:latin typeface="Comic Sans MS" pitchFamily="66" charset="0"/>
              </a:rPr>
              <a:t> </a:t>
            </a:r>
            <a:r>
              <a:rPr lang="en-US" altLang="zh-CN" sz="2200" i="1" dirty="0" err="1">
                <a:latin typeface="Comic Sans MS" pitchFamily="66" charset="0"/>
              </a:rPr>
              <a:t>a</a:t>
            </a:r>
            <a:r>
              <a:rPr lang="en-US" altLang="zh-CN" sz="2200" i="1" baseline="-25000" dirty="0" err="1">
                <a:latin typeface="Comic Sans MS" pitchFamily="66" charset="0"/>
              </a:rPr>
              <a:t>ij</a:t>
            </a:r>
            <a:endParaRPr lang="en-US" altLang="zh-CN" sz="2200" i="1" baseline="-25000" dirty="0">
              <a:latin typeface="Comic Sans MS" pitchFamily="66" charset="0"/>
            </a:endParaRPr>
          </a:p>
          <a:p>
            <a:pPr marL="0" indent="0">
              <a:buNone/>
              <a:defRPr/>
            </a:pPr>
            <a:endParaRPr lang="zh-CN" altLang="en-US" dirty="0"/>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437112"/>
            <a:ext cx="4883150" cy="208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9"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Scale free</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1" name="Rectangle 5"/>
          <p:cNvSpPr>
            <a:spLocks noChangeArrowheads="1"/>
          </p:cNvSpPr>
          <p:nvPr/>
        </p:nvSpPr>
        <p:spPr bwMode="auto">
          <a:xfrm>
            <a:off x="179512" y="2132856"/>
            <a:ext cx="8785225"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gn="l">
              <a:lnSpc>
                <a:spcPct val="120000"/>
              </a:lnSpc>
              <a:spcBef>
                <a:spcPts val="400"/>
              </a:spcBef>
              <a:buFont typeface="Wingdings" pitchFamily="2" charset="2"/>
              <a:buChar char="n"/>
              <a:defRPr/>
            </a:pPr>
            <a:r>
              <a:rPr lang="en-US" altLang="zh-CN" sz="2200" b="1" dirty="0">
                <a:solidFill>
                  <a:srgbClr val="FF0000"/>
                </a:solidFill>
                <a:effectLst>
                  <a:outerShdw blurRad="38100" dist="38100" dir="2700000" algn="tl">
                    <a:srgbClr val="000000">
                      <a:alpha val="43137"/>
                    </a:srgbClr>
                  </a:outerShdw>
                </a:effectLst>
                <a:latin typeface="Comic Sans MS" pitchFamily="66" charset="0"/>
              </a:rPr>
              <a:t>A scale-free network </a:t>
            </a:r>
            <a:r>
              <a:rPr lang="en-US" altLang="zh-CN" sz="2200" dirty="0">
                <a:latin typeface="Comic Sans MS" pitchFamily="66" charset="0"/>
              </a:rPr>
              <a:t>is a network whose degree distribution follows a power law, at least asymptotically </a:t>
            </a:r>
          </a:p>
          <a:p>
            <a:pPr marL="457200" indent="-457200" algn="l">
              <a:lnSpc>
                <a:spcPct val="120000"/>
              </a:lnSpc>
              <a:spcBef>
                <a:spcPts val="400"/>
              </a:spcBef>
              <a:buFont typeface="Wingdings" pitchFamily="2" charset="2"/>
              <a:buChar char="n"/>
              <a:defRPr/>
            </a:pPr>
            <a:r>
              <a:rPr lang="en-US" altLang="zh-CN" sz="2200" b="1" dirty="0">
                <a:solidFill>
                  <a:srgbClr val="FF0000"/>
                </a:solidFill>
                <a:effectLst>
                  <a:outerShdw blurRad="38100" dist="38100" dir="2700000" algn="tl">
                    <a:srgbClr val="000000">
                      <a:alpha val="43137"/>
                    </a:srgbClr>
                  </a:outerShdw>
                </a:effectLst>
                <a:latin typeface="Comic Sans MS" pitchFamily="66" charset="0"/>
              </a:rPr>
              <a:t>Power Law Distribution</a:t>
            </a:r>
            <a:r>
              <a:rPr lang="en-US" altLang="zh-CN" sz="2200" dirty="0">
                <a:latin typeface="Comic Sans MS" pitchFamily="66" charset="0"/>
              </a:rPr>
              <a:t>, a probability distribution is “power law” if</a:t>
            </a:r>
          </a:p>
          <a:p>
            <a:pPr marL="914400" lvl="1" indent="-457200" algn="l">
              <a:lnSpc>
                <a:spcPct val="120000"/>
              </a:lnSpc>
              <a:spcBef>
                <a:spcPts val="400"/>
              </a:spcBef>
              <a:buFont typeface="Wingdings" pitchFamily="2" charset="2"/>
              <a:buChar char="ü"/>
              <a:defRPr/>
            </a:pPr>
            <a:r>
              <a:rPr lang="en-US" altLang="zh-CN" sz="2200" dirty="0">
                <a:latin typeface="Comic Sans MS" pitchFamily="66" charset="0"/>
              </a:rPr>
              <a:t>The probability for a node to have k edges connected is proportional to </a:t>
            </a:r>
            <a:r>
              <a:rPr lang="en-US" altLang="zh-CN" sz="2200" i="1" dirty="0"/>
              <a:t>k</a:t>
            </a:r>
            <a:r>
              <a:rPr lang="en-US" altLang="zh-CN" sz="2200" i="1" baseline="30000" dirty="0"/>
              <a:t>-</a:t>
            </a:r>
            <a:r>
              <a:rPr lang="en-US" altLang="zh-CN" sz="2200" i="1" baseline="30000" dirty="0">
                <a:sym typeface="Symbol" pitchFamily="18" charset="2"/>
              </a:rPr>
              <a:t></a:t>
            </a:r>
          </a:p>
        </p:txBody>
      </p:sp>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9"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Scale free</a:t>
            </a:r>
          </a:p>
        </p:txBody>
      </p:sp>
      <p:pic>
        <p:nvPicPr>
          <p:cNvPr id="6" name="图片 5" descr="%FontSize=10&#10;%TeXFontSize=10&#10;\documentclass{article}&#10;\pagestyle{empty}&#10;\begin{document}&#10;\[&#10;P(ck)=(ck)^{-r} = [c^{-r}] k^{-r} = Ck^{-r}= CP(k)&#10;\]&#10;\end{document}">
            <a:extLst>
              <a:ext uri="{FF2B5EF4-FFF2-40B4-BE49-F238E27FC236}">
                <a16:creationId xmlns:a16="http://schemas.microsoft.com/office/drawing/2014/main" id="{4EE688B8-A0DF-46D5-B188-403764B98B8E}"/>
              </a:ext>
            </a:extLst>
          </p:cNvPr>
          <p:cNvPicPr/>
          <p:nvPr/>
        </p:nvPicPr>
        <p:blipFill>
          <a:blip r:embed="rId3">
            <a:lum/>
            <a:extLst>
              <a:ext uri="{28A0092B-C50C-407E-A947-70E740481C1C}">
                <a14:useLocalDpi xmlns:a14="http://schemas.microsoft.com/office/drawing/2010/main" val="0"/>
              </a:ext>
            </a:extLst>
          </a:blip>
          <a:stretch>
            <a:fillRect/>
          </a:stretch>
        </p:blipFill>
        <p:spPr>
          <a:xfrm>
            <a:off x="1187624" y="5013176"/>
            <a:ext cx="5112568" cy="432048"/>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8" name="Rectangle 5"/>
          <p:cNvSpPr>
            <a:spLocks noChangeArrowheads="1"/>
          </p:cNvSpPr>
          <p:nvPr/>
        </p:nvSpPr>
        <p:spPr bwMode="auto">
          <a:xfrm>
            <a:off x="251618" y="1916832"/>
            <a:ext cx="8640763"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gn="l">
              <a:lnSpc>
                <a:spcPct val="150000"/>
              </a:lnSpc>
              <a:spcBef>
                <a:spcPct val="20000"/>
              </a:spcBef>
              <a:buFont typeface="Wingdings" pitchFamily="2" charset="2"/>
              <a:buChar char="n"/>
              <a:defRPr/>
            </a:pPr>
            <a:r>
              <a:rPr lang="en-US" altLang="zh-CN" sz="2400" b="1" dirty="0">
                <a:effectLst>
                  <a:outerShdw blurRad="38100" dist="38100" dir="2700000" algn="tl">
                    <a:srgbClr val="000000">
                      <a:alpha val="43137"/>
                    </a:srgbClr>
                  </a:outerShdw>
                </a:effectLst>
                <a:latin typeface="Times New Roman" pitchFamily="18" charset="0"/>
                <a:cs typeface="Times New Roman" pitchFamily="18" charset="0"/>
              </a:rPr>
              <a:t>Most real systems and events have a probability distribution that obeys to a </a:t>
            </a:r>
            <a:r>
              <a:rPr lang="en-US" altLang="zh-CN"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power law distribution</a:t>
            </a:r>
          </a:p>
          <a:p>
            <a:pPr marL="914400" lvl="1" indent="-457200" algn="l">
              <a:lnSpc>
                <a:spcPct val="150000"/>
              </a:lnSpc>
              <a:spcBef>
                <a:spcPct val="20000"/>
              </a:spcBef>
              <a:buFont typeface="Wingdings" pitchFamily="2" charset="2"/>
              <a:buChar char="ü"/>
              <a:defRPr/>
            </a:pPr>
            <a:r>
              <a:rPr lang="en-US" altLang="zh-CN" sz="2000" dirty="0">
                <a:latin typeface="Times New Roman" pitchFamily="18" charset="0"/>
                <a:cs typeface="Times New Roman" pitchFamily="18" charset="0"/>
              </a:rPr>
              <a:t>The distribution of size of files in file systems</a:t>
            </a:r>
          </a:p>
          <a:p>
            <a:pPr marL="914400" lvl="1" indent="-457200" algn="l">
              <a:lnSpc>
                <a:spcPct val="150000"/>
              </a:lnSpc>
              <a:spcBef>
                <a:spcPct val="20000"/>
              </a:spcBef>
              <a:buFont typeface="Wingdings" pitchFamily="2" charset="2"/>
              <a:buChar char="ü"/>
              <a:defRPr/>
            </a:pPr>
            <a:r>
              <a:rPr lang="en-US" altLang="zh-CN" sz="2000" dirty="0">
                <a:latin typeface="Times New Roman" pitchFamily="18" charset="0"/>
                <a:cs typeface="Times New Roman" pitchFamily="18" charset="0"/>
              </a:rPr>
              <a:t>The distribution of network latency in the Internet</a:t>
            </a:r>
          </a:p>
          <a:p>
            <a:pPr marL="914400" lvl="1" indent="-457200" algn="l">
              <a:lnSpc>
                <a:spcPct val="150000"/>
              </a:lnSpc>
              <a:spcBef>
                <a:spcPct val="20000"/>
              </a:spcBef>
              <a:buFont typeface="Wingdings" pitchFamily="2" charset="2"/>
              <a:buChar char="ü"/>
              <a:defRPr/>
            </a:pPr>
            <a:r>
              <a:rPr lang="en-US" altLang="zh-CN" sz="2000" dirty="0">
                <a:latin typeface="Times New Roman" pitchFamily="18" charset="0"/>
                <a:cs typeface="Times New Roman" pitchFamily="18" charset="0"/>
              </a:rPr>
              <a:t>The  power of earthquakes: statistical data tell us that the power of earthquakes follow a power-law distribution</a:t>
            </a:r>
          </a:p>
          <a:p>
            <a:pPr marL="914400" lvl="1" indent="-457200" algn="l">
              <a:lnSpc>
                <a:spcPct val="150000"/>
              </a:lnSpc>
              <a:spcBef>
                <a:spcPct val="20000"/>
              </a:spcBef>
              <a:buFont typeface="Wingdings" pitchFamily="2" charset="2"/>
              <a:buChar char="ü"/>
              <a:defRPr/>
            </a:pPr>
            <a:r>
              <a:rPr lang="en-US" altLang="zh-CN" sz="2000" dirty="0">
                <a:latin typeface="Times New Roman" pitchFamily="18" charset="0"/>
                <a:cs typeface="Times New Roman" pitchFamily="18" charset="0"/>
              </a:rPr>
              <a:t>The size of rivers: the size of rivers in the world is is power law</a:t>
            </a:r>
          </a:p>
          <a:p>
            <a:pPr marL="914400" lvl="1" indent="-457200" algn="l">
              <a:lnSpc>
                <a:spcPct val="150000"/>
              </a:lnSpc>
              <a:spcBef>
                <a:spcPct val="20000"/>
              </a:spcBef>
              <a:buFont typeface="Wingdings" pitchFamily="2" charset="2"/>
              <a:buChar char="ü"/>
              <a:defRPr/>
            </a:pPr>
            <a:r>
              <a:rPr lang="en-US" altLang="zh-CN" sz="2000" dirty="0">
                <a:latin typeface="Times New Roman" pitchFamily="18" charset="0"/>
                <a:cs typeface="Times New Roman" pitchFamily="18" charset="0"/>
              </a:rPr>
              <a:t>The size of industries, i.e., their overall income</a:t>
            </a:r>
          </a:p>
          <a:p>
            <a:pPr marL="914400" lvl="1" indent="-457200" algn="l">
              <a:lnSpc>
                <a:spcPct val="150000"/>
              </a:lnSpc>
              <a:spcBef>
                <a:spcPct val="20000"/>
              </a:spcBef>
              <a:buFont typeface="Wingdings" pitchFamily="2" charset="2"/>
              <a:buChar char="ü"/>
              <a:defRPr/>
            </a:pPr>
            <a:r>
              <a:rPr lang="en-US" altLang="zh-CN" sz="2000" dirty="0">
                <a:latin typeface="Times New Roman" pitchFamily="18" charset="0"/>
                <a:cs typeface="Times New Roman" pitchFamily="18" charset="0"/>
              </a:rPr>
              <a:t>The richness of people</a:t>
            </a:r>
          </a:p>
        </p:txBody>
      </p:sp>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9"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Scale free</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7" name="Line 3"/>
          <p:cNvSpPr>
            <a:spLocks noChangeShapeType="1"/>
          </p:cNvSpPr>
          <p:nvPr/>
        </p:nvSpPr>
        <p:spPr bwMode="auto">
          <a:xfrm flipV="1">
            <a:off x="2268538" y="1916832"/>
            <a:ext cx="0" cy="4321175"/>
          </a:xfrm>
          <a:prstGeom prst="line">
            <a:avLst/>
          </a:prstGeom>
          <a:noFill/>
          <a:ln w="222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8" name="Line 4"/>
          <p:cNvSpPr>
            <a:spLocks noChangeShapeType="1"/>
          </p:cNvSpPr>
          <p:nvPr/>
        </p:nvSpPr>
        <p:spPr bwMode="auto">
          <a:xfrm>
            <a:off x="2268538" y="6238007"/>
            <a:ext cx="5976937" cy="0"/>
          </a:xfrm>
          <a:prstGeom prst="line">
            <a:avLst/>
          </a:prstGeom>
          <a:noFill/>
          <a:ln w="222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9" name="Line 5"/>
          <p:cNvSpPr>
            <a:spLocks noChangeShapeType="1"/>
          </p:cNvSpPr>
          <p:nvPr/>
        </p:nvSpPr>
        <p:spPr bwMode="auto">
          <a:xfrm>
            <a:off x="2411413" y="2421657"/>
            <a:ext cx="4608512" cy="3671888"/>
          </a:xfrm>
          <a:prstGeom prst="line">
            <a:avLst/>
          </a:prstGeom>
          <a:noFill/>
          <a:ln w="31750">
            <a:solidFill>
              <a:schemeClr val="accent4">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600">
              <a:latin typeface="Arial Unicode MS" pitchFamily="34" charset="-122"/>
              <a:ea typeface="Arial Unicode MS" pitchFamily="34" charset="-122"/>
              <a:cs typeface="Arial Unicode MS" pitchFamily="34" charset="-122"/>
            </a:endParaRPr>
          </a:p>
        </p:txBody>
      </p:sp>
      <p:sp>
        <p:nvSpPr>
          <p:cNvPr id="10" name="Text Box 6"/>
          <p:cNvSpPr txBox="1">
            <a:spLocks noChangeArrowheads="1"/>
          </p:cNvSpPr>
          <p:nvPr/>
        </p:nvSpPr>
        <p:spPr bwMode="auto">
          <a:xfrm>
            <a:off x="105934" y="3718645"/>
            <a:ext cx="1040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i="1">
                <a:latin typeface="Arial Unicode MS" pitchFamily="34" charset="-122"/>
                <a:ea typeface="Arial Unicode MS" pitchFamily="34" charset="-122"/>
                <a:cs typeface="Arial Unicode MS" pitchFamily="34" charset="-122"/>
              </a:rPr>
              <a:t>Log(P(k))</a:t>
            </a:r>
          </a:p>
        </p:txBody>
      </p:sp>
      <p:sp>
        <p:nvSpPr>
          <p:cNvPr id="12" name="Text Box 7"/>
          <p:cNvSpPr txBox="1">
            <a:spLocks noChangeArrowheads="1"/>
          </p:cNvSpPr>
          <p:nvPr/>
        </p:nvSpPr>
        <p:spPr bwMode="auto">
          <a:xfrm>
            <a:off x="6491294" y="6412091"/>
            <a:ext cx="7665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i="1" dirty="0">
                <a:latin typeface="Arial Unicode MS" pitchFamily="34" charset="-122"/>
                <a:ea typeface="Arial Unicode MS" pitchFamily="34" charset="-122"/>
                <a:cs typeface="Arial Unicode MS" pitchFamily="34" charset="-122"/>
              </a:rPr>
              <a:t>Log(k)</a:t>
            </a:r>
          </a:p>
        </p:txBody>
      </p:sp>
      <p:sp>
        <p:nvSpPr>
          <p:cNvPr id="14" name="Text Box 9"/>
          <p:cNvSpPr txBox="1">
            <a:spLocks noChangeArrowheads="1"/>
          </p:cNvSpPr>
          <p:nvPr/>
        </p:nvSpPr>
        <p:spPr bwMode="auto">
          <a:xfrm>
            <a:off x="1922448" y="2134320"/>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1</a:t>
            </a:r>
          </a:p>
        </p:txBody>
      </p:sp>
      <p:sp>
        <p:nvSpPr>
          <p:cNvPr id="15" name="Text Box 10"/>
          <p:cNvSpPr txBox="1">
            <a:spLocks noChangeArrowheads="1"/>
          </p:cNvSpPr>
          <p:nvPr/>
        </p:nvSpPr>
        <p:spPr bwMode="auto">
          <a:xfrm>
            <a:off x="1798588" y="2710582"/>
            <a:ext cx="470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0,1</a:t>
            </a:r>
          </a:p>
        </p:txBody>
      </p:sp>
      <p:sp>
        <p:nvSpPr>
          <p:cNvPr id="16" name="Text Box 11"/>
          <p:cNvSpPr txBox="1">
            <a:spLocks noChangeArrowheads="1"/>
          </p:cNvSpPr>
          <p:nvPr/>
        </p:nvSpPr>
        <p:spPr bwMode="auto">
          <a:xfrm>
            <a:off x="1668655" y="3213820"/>
            <a:ext cx="58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0,01</a:t>
            </a:r>
          </a:p>
        </p:txBody>
      </p:sp>
      <p:sp>
        <p:nvSpPr>
          <p:cNvPr id="17" name="Text Box 12"/>
          <p:cNvSpPr txBox="1">
            <a:spLocks noChangeArrowheads="1"/>
          </p:cNvSpPr>
          <p:nvPr/>
        </p:nvSpPr>
        <p:spPr bwMode="auto">
          <a:xfrm>
            <a:off x="1540311" y="3790082"/>
            <a:ext cx="69762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0,001</a:t>
            </a:r>
          </a:p>
        </p:txBody>
      </p:sp>
      <p:sp>
        <p:nvSpPr>
          <p:cNvPr id="18" name="Text Box 13"/>
          <p:cNvSpPr txBox="1">
            <a:spLocks noChangeArrowheads="1"/>
          </p:cNvSpPr>
          <p:nvPr/>
        </p:nvSpPr>
        <p:spPr bwMode="auto">
          <a:xfrm>
            <a:off x="2190736" y="6323607"/>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1</a:t>
            </a:r>
          </a:p>
        </p:txBody>
      </p:sp>
      <p:sp>
        <p:nvSpPr>
          <p:cNvPr id="19" name="Text Box 14"/>
          <p:cNvSpPr txBox="1">
            <a:spLocks noChangeArrowheads="1"/>
          </p:cNvSpPr>
          <p:nvPr/>
        </p:nvSpPr>
        <p:spPr bwMode="auto">
          <a:xfrm>
            <a:off x="3089504" y="630932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10</a:t>
            </a:r>
          </a:p>
        </p:txBody>
      </p:sp>
      <p:sp>
        <p:nvSpPr>
          <p:cNvPr id="20" name="Text Box 15"/>
          <p:cNvSpPr txBox="1">
            <a:spLocks noChangeArrowheads="1"/>
          </p:cNvSpPr>
          <p:nvPr/>
        </p:nvSpPr>
        <p:spPr bwMode="auto">
          <a:xfrm>
            <a:off x="3823172" y="6309320"/>
            <a:ext cx="5261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100</a:t>
            </a:r>
          </a:p>
        </p:txBody>
      </p:sp>
      <p:sp>
        <p:nvSpPr>
          <p:cNvPr id="23" name="Line 18"/>
          <p:cNvSpPr>
            <a:spLocks noChangeShapeType="1"/>
          </p:cNvSpPr>
          <p:nvPr/>
        </p:nvSpPr>
        <p:spPr bwMode="auto">
          <a:xfrm flipH="1">
            <a:off x="5724525" y="4437782"/>
            <a:ext cx="1368425" cy="50323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24" name="Text Box 19"/>
          <p:cNvSpPr txBox="1">
            <a:spLocks noChangeArrowheads="1"/>
          </p:cNvSpPr>
          <p:nvPr/>
        </p:nvSpPr>
        <p:spPr bwMode="auto">
          <a:xfrm>
            <a:off x="7237834" y="3804370"/>
            <a:ext cx="15215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The power law</a:t>
            </a:r>
          </a:p>
          <a:p>
            <a:pPr eaLnBrk="1" hangingPunct="1"/>
            <a:r>
              <a:rPr lang="en-US" altLang="zh-CN" sz="1600">
                <a:latin typeface="Arial Unicode MS" pitchFamily="34" charset="-122"/>
                <a:ea typeface="Arial Unicode MS" pitchFamily="34" charset="-122"/>
                <a:cs typeface="Arial Unicode MS" pitchFamily="34" charset="-122"/>
              </a:rPr>
              <a:t>distribution</a:t>
            </a:r>
          </a:p>
          <a:p>
            <a:pPr eaLnBrk="1" hangingPunct="1"/>
            <a:r>
              <a:rPr lang="en-US" altLang="zh-CN" sz="1600">
                <a:latin typeface="Arial Unicode MS" pitchFamily="34" charset="-122"/>
                <a:ea typeface="Arial Unicode MS" pitchFamily="34" charset="-122"/>
                <a:cs typeface="Arial Unicode MS" pitchFamily="34" charset="-122"/>
              </a:rPr>
              <a:t>has a long tail</a:t>
            </a:r>
          </a:p>
        </p:txBody>
      </p:sp>
      <p:sp>
        <p:nvSpPr>
          <p:cNvPr id="25" name="Text Box 20"/>
          <p:cNvSpPr txBox="1">
            <a:spLocks noChangeArrowheads="1"/>
          </p:cNvSpPr>
          <p:nvPr/>
        </p:nvSpPr>
        <p:spPr bwMode="auto">
          <a:xfrm>
            <a:off x="1410380" y="4294907"/>
            <a:ext cx="8114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0,0001</a:t>
            </a:r>
          </a:p>
        </p:txBody>
      </p:sp>
      <p:sp>
        <p:nvSpPr>
          <p:cNvPr id="26" name="Text Box 21"/>
          <p:cNvSpPr txBox="1">
            <a:spLocks noChangeArrowheads="1"/>
          </p:cNvSpPr>
          <p:nvPr/>
        </p:nvSpPr>
        <p:spPr bwMode="auto">
          <a:xfrm>
            <a:off x="1280448" y="4869582"/>
            <a:ext cx="9252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0,00001</a:t>
            </a:r>
          </a:p>
        </p:txBody>
      </p:sp>
      <p:sp>
        <p:nvSpPr>
          <p:cNvPr id="27" name="Text Box 22"/>
          <p:cNvSpPr txBox="1">
            <a:spLocks noChangeArrowheads="1"/>
          </p:cNvSpPr>
          <p:nvPr/>
        </p:nvSpPr>
        <p:spPr bwMode="auto">
          <a:xfrm>
            <a:off x="1150517" y="5445845"/>
            <a:ext cx="103906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0,000001</a:t>
            </a:r>
          </a:p>
        </p:txBody>
      </p:sp>
      <p:sp>
        <p:nvSpPr>
          <p:cNvPr id="28" name="Text Box 23"/>
          <p:cNvSpPr txBox="1">
            <a:spLocks noChangeArrowheads="1"/>
          </p:cNvSpPr>
          <p:nvPr/>
        </p:nvSpPr>
        <p:spPr bwMode="auto">
          <a:xfrm>
            <a:off x="4629865" y="6310907"/>
            <a:ext cx="6399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1000</a:t>
            </a:r>
          </a:p>
        </p:txBody>
      </p:sp>
      <p:sp>
        <p:nvSpPr>
          <p:cNvPr id="29" name="Text Box 24"/>
          <p:cNvSpPr txBox="1">
            <a:spLocks noChangeArrowheads="1"/>
          </p:cNvSpPr>
          <p:nvPr/>
        </p:nvSpPr>
        <p:spPr bwMode="auto">
          <a:xfrm>
            <a:off x="5507997" y="6310907"/>
            <a:ext cx="753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latin typeface="Arial Unicode MS" pitchFamily="34" charset="-122"/>
                <a:ea typeface="Arial Unicode MS" pitchFamily="34" charset="-122"/>
                <a:cs typeface="Arial Unicode MS" pitchFamily="34" charset="-122"/>
              </a:rPr>
              <a:t>10000</a:t>
            </a:r>
          </a:p>
        </p:txBody>
      </p:sp>
      <p:sp>
        <p:nvSpPr>
          <p:cNvPr id="30" name="矩形 29"/>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31"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Scale free</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30" name="Rectangle 5"/>
          <p:cNvSpPr txBox="1">
            <a:spLocks noChangeArrowheads="1"/>
          </p:cNvSpPr>
          <p:nvPr/>
        </p:nvSpPr>
        <p:spPr bwMode="auto">
          <a:xfrm>
            <a:off x="228600" y="2132856"/>
            <a:ext cx="381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a:lnSpc>
                <a:spcPct val="150000"/>
              </a:lnSpc>
            </a:pPr>
            <a:r>
              <a:rPr lang="en-US" altLang="zh-CN" sz="2000" dirty="0">
                <a:latin typeface="Times New Roman" pitchFamily="18" charset="0"/>
                <a:cs typeface="Times New Roman" pitchFamily="18" charset="0"/>
              </a:rPr>
              <a:t>Robust.  For </a:t>
            </a:r>
            <a:r>
              <a:rPr lang="en-US" altLang="zh-CN" sz="2000" dirty="0">
                <a:latin typeface="Times New Roman" pitchFamily="18" charset="0"/>
                <a:cs typeface="Times New Roman" pitchFamily="18" charset="0"/>
                <a:sym typeface="Symbol" pitchFamily="18" charset="2"/>
              </a:rPr>
              <a:t>&lt;3, removing nodes does not break network into islands.</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Very resistant to random attacks, but attacks targeting key nodes are more dangerous. </a:t>
            </a:r>
          </a:p>
          <a:p>
            <a:endParaRPr lang="en-US" altLang="zh-CN" sz="2800" dirty="0">
              <a:latin typeface="Times New Roman" pitchFamily="18" charset="0"/>
              <a:cs typeface="Times New Roman" pitchFamily="18" charset="0"/>
            </a:endParaRPr>
          </a:p>
        </p:txBody>
      </p:sp>
      <p:pic>
        <p:nvPicPr>
          <p:cNvPr id="34" name="Picture 7"/>
          <p:cNvPicPr>
            <a:picLocks noChangeAspect="1" noChangeArrowheads="1"/>
          </p:cNvPicPr>
          <p:nvPr/>
        </p:nvPicPr>
        <p:blipFill>
          <a:blip r:embed="rId3">
            <a:extLst>
              <a:ext uri="{28A0092B-C50C-407E-A947-70E740481C1C}">
                <a14:useLocalDpi xmlns:a14="http://schemas.microsoft.com/office/drawing/2010/main" val="0"/>
              </a:ext>
            </a:extLst>
          </a:blip>
          <a:srcRect l="10345" b="29874"/>
          <a:stretch>
            <a:fillRect/>
          </a:stretch>
        </p:blipFill>
        <p:spPr>
          <a:xfrm>
            <a:off x="4572000" y="2316162"/>
            <a:ext cx="4419600" cy="3954463"/>
          </a:xfrm>
          <a:prstGeom prst="rect">
            <a:avLst/>
          </a:prstGeom>
          <a:noFill/>
        </p:spPr>
      </p:pic>
      <p:sp>
        <p:nvSpPr>
          <p:cNvPr id="35" name="Text Box 8"/>
          <p:cNvSpPr txBox="1">
            <a:spLocks noChangeArrowheads="1"/>
          </p:cNvSpPr>
          <p:nvPr/>
        </p:nvSpPr>
        <p:spPr bwMode="auto">
          <a:xfrm rot="-5393889">
            <a:off x="3305968" y="3022372"/>
            <a:ext cx="197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a:latin typeface="Arial Unicode MS" pitchFamily="34" charset="-122"/>
                <a:ea typeface="Arial Unicode MS" pitchFamily="34" charset="-122"/>
                <a:cs typeface="Arial Unicode MS" pitchFamily="34" charset="-122"/>
              </a:rPr>
              <a:t>Max Cluster Size </a:t>
            </a:r>
          </a:p>
        </p:txBody>
      </p:sp>
      <p:sp>
        <p:nvSpPr>
          <p:cNvPr id="36" name="Text Box 9"/>
          <p:cNvSpPr txBox="1">
            <a:spLocks noChangeArrowheads="1"/>
          </p:cNvSpPr>
          <p:nvPr/>
        </p:nvSpPr>
        <p:spPr bwMode="auto">
          <a:xfrm rot="-5400000">
            <a:off x="3586956" y="5267096"/>
            <a:ext cx="141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a:latin typeface="Arial Unicode MS" pitchFamily="34" charset="-122"/>
                <a:ea typeface="Arial Unicode MS" pitchFamily="34" charset="-122"/>
                <a:cs typeface="Arial Unicode MS" pitchFamily="34" charset="-122"/>
              </a:rPr>
              <a:t>Path Length</a:t>
            </a:r>
          </a:p>
        </p:txBody>
      </p:sp>
      <p:sp>
        <p:nvSpPr>
          <p:cNvPr id="9" name="矩形 8"/>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0"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Scale free</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4" name="Rectangle 5"/>
          <p:cNvSpPr>
            <a:spLocks noChangeArrowheads="1"/>
          </p:cNvSpPr>
          <p:nvPr/>
        </p:nvSpPr>
        <p:spPr bwMode="auto">
          <a:xfrm>
            <a:off x="300497" y="2060848"/>
            <a:ext cx="7223831"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gn="l">
              <a:lnSpc>
                <a:spcPct val="120000"/>
              </a:lnSpc>
              <a:spcBef>
                <a:spcPct val="20000"/>
              </a:spcBef>
              <a:buFont typeface="Wingdings" pitchFamily="2" charset="2"/>
              <a:buChar char="n"/>
              <a:defRPr/>
            </a:pPr>
            <a:r>
              <a:rPr lang="en-US" altLang="zh-CN" sz="2000" b="1" dirty="0" err="1">
                <a:solidFill>
                  <a:srgbClr val="FF0000"/>
                </a:solidFill>
                <a:effectLst>
                  <a:outerShdw blurRad="38100" dist="38100" dir="2700000" algn="tl">
                    <a:srgbClr val="000000">
                      <a:alpha val="43137"/>
                    </a:srgbClr>
                  </a:outerShdw>
                </a:effectLst>
                <a:latin typeface="Comic Sans MS" pitchFamily="66" charset="0"/>
              </a:rPr>
              <a:t>Barabasi</a:t>
            </a:r>
            <a:r>
              <a:rPr lang="en-US" altLang="zh-CN" sz="2000" b="1" dirty="0">
                <a:solidFill>
                  <a:srgbClr val="FF0000"/>
                </a:solidFill>
                <a:effectLst>
                  <a:outerShdw blurRad="38100" dist="38100" dir="2700000" algn="tl">
                    <a:srgbClr val="000000">
                      <a:alpha val="43137"/>
                    </a:srgbClr>
                  </a:outerShdw>
                </a:effectLst>
                <a:latin typeface="Comic Sans MS" pitchFamily="66" charset="0"/>
              </a:rPr>
              <a:t>-Albert (BA) model</a:t>
            </a:r>
          </a:p>
          <a:p>
            <a:pPr algn="l">
              <a:lnSpc>
                <a:spcPct val="120000"/>
              </a:lnSpc>
              <a:spcBef>
                <a:spcPct val="20000"/>
              </a:spcBef>
              <a:defRPr/>
            </a:pPr>
            <a:r>
              <a:rPr lang="en-US" altLang="zh-CN" b="1" dirty="0">
                <a:solidFill>
                  <a:srgbClr val="3333FF"/>
                </a:solidFill>
                <a:effectLst>
                  <a:outerShdw blurRad="38100" dist="38100" dir="2700000" algn="tl">
                    <a:srgbClr val="000000">
                      <a:alpha val="43137"/>
                    </a:srgbClr>
                  </a:outerShdw>
                </a:effectLst>
                <a:latin typeface="Comic Sans MS" pitchFamily="66" charset="0"/>
              </a:rPr>
              <a:t>        </a:t>
            </a:r>
            <a:r>
              <a:rPr lang="en-US" altLang="zh-CN" sz="2000" b="1" dirty="0">
                <a:solidFill>
                  <a:srgbClr val="3333FF"/>
                </a:solidFill>
                <a:effectLst>
                  <a:outerShdw blurRad="38100" dist="38100" dir="2700000" algn="tl">
                    <a:srgbClr val="000000">
                      <a:alpha val="43137"/>
                    </a:srgbClr>
                  </a:outerShdw>
                </a:effectLst>
                <a:latin typeface="Comic Sans MS" pitchFamily="66" charset="0"/>
              </a:rPr>
              <a:t>Growing</a:t>
            </a:r>
            <a:r>
              <a:rPr lang="en-US" altLang="zh-CN" sz="2000" dirty="0">
                <a:solidFill>
                  <a:srgbClr val="3333FF"/>
                </a:solidFill>
                <a:effectLst>
                  <a:outerShdw blurRad="38100" dist="38100" dir="2700000" algn="tl">
                    <a:srgbClr val="000000">
                      <a:alpha val="43137"/>
                    </a:srgbClr>
                  </a:outerShdw>
                </a:effectLst>
                <a:latin typeface="Comic Sans MS" pitchFamily="66" charset="0"/>
              </a:rPr>
              <a:t> </a:t>
            </a:r>
            <a:r>
              <a:rPr lang="en-US" altLang="zh-CN" sz="2000" dirty="0">
                <a:latin typeface="Comic Sans MS" pitchFamily="66" charset="0"/>
              </a:rPr>
              <a:t>AND </a:t>
            </a:r>
            <a:r>
              <a:rPr lang="en-US" altLang="zh-CN" sz="2000" b="1" dirty="0">
                <a:solidFill>
                  <a:srgbClr val="3333FF"/>
                </a:solidFill>
                <a:effectLst>
                  <a:outerShdw blurRad="38100" dist="38100" dir="2700000" algn="tl">
                    <a:srgbClr val="000000">
                      <a:alpha val="43137"/>
                    </a:srgbClr>
                  </a:outerShdw>
                </a:effectLst>
                <a:latin typeface="Comic Sans MS" pitchFamily="66" charset="0"/>
              </a:rPr>
              <a:t>Preferential attachment</a:t>
            </a:r>
          </a:p>
          <a:p>
            <a:pPr marL="800100" lvl="1" indent="-342900" algn="l">
              <a:lnSpc>
                <a:spcPct val="110000"/>
              </a:lnSpc>
              <a:spcBef>
                <a:spcPts val="600"/>
              </a:spcBef>
              <a:buFont typeface="Wingdings" pitchFamily="2" charset="2"/>
              <a:buChar char="ü"/>
              <a:defRPr/>
            </a:pPr>
            <a:r>
              <a:rPr lang="en-US" altLang="zh-CN" dirty="0">
                <a:latin typeface="Comic Sans MS" pitchFamily="66" charset="0"/>
              </a:rPr>
              <a:t>Start with a limited number of initial nodes</a:t>
            </a:r>
          </a:p>
          <a:p>
            <a:pPr marL="800100" lvl="1" indent="-342900" algn="l">
              <a:lnSpc>
                <a:spcPct val="110000"/>
              </a:lnSpc>
              <a:spcBef>
                <a:spcPts val="600"/>
              </a:spcBef>
              <a:buFont typeface="Wingdings" pitchFamily="2" charset="2"/>
              <a:buChar char="ü"/>
              <a:defRPr/>
            </a:pPr>
            <a:r>
              <a:rPr lang="en-US" altLang="zh-CN" dirty="0">
                <a:latin typeface="Comic Sans MS" pitchFamily="66" charset="0"/>
              </a:rPr>
              <a:t>At each time step, add a new node that has </a:t>
            </a:r>
            <a:r>
              <a:rPr lang="en-US" altLang="zh-CN"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a:t>
            </a:r>
            <a:r>
              <a:rPr lang="en-US" altLang="zh-CN" dirty="0">
                <a:latin typeface="Comic Sans MS" pitchFamily="66" charset="0"/>
              </a:rPr>
              <a:t> edges that link to m existing nodes in the system</a:t>
            </a:r>
          </a:p>
          <a:p>
            <a:pPr marL="800100" lvl="1" indent="-342900" algn="l">
              <a:lnSpc>
                <a:spcPct val="110000"/>
              </a:lnSpc>
              <a:spcBef>
                <a:spcPts val="600"/>
              </a:spcBef>
              <a:buFont typeface="Wingdings" pitchFamily="2" charset="2"/>
              <a:buChar char="ü"/>
              <a:defRPr/>
            </a:pPr>
            <a:r>
              <a:rPr lang="en-US" altLang="zh-CN" dirty="0">
                <a:latin typeface="Comic Sans MS" pitchFamily="66" charset="0"/>
              </a:rPr>
              <a:t>When choosing the nodes to which to attach, assume a probability </a:t>
            </a:r>
            <a:r>
              <a:rPr lang="en-US" altLang="zh-CN"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dirty="0">
                <a:latin typeface="Comic Sans MS" pitchFamily="66" charset="0"/>
              </a:rPr>
              <a:t>for a node i proportional to the number </a:t>
            </a:r>
            <a:r>
              <a:rPr lang="en-US" altLang="zh-CN" i="1" dirty="0" err="1">
                <a:latin typeface="Comic Sans MS" pitchFamily="66" charset="0"/>
              </a:rPr>
              <a:t>ki</a:t>
            </a:r>
            <a:r>
              <a:rPr lang="en-US" altLang="zh-CN" dirty="0">
                <a:latin typeface="Comic Sans MS" pitchFamily="66" charset="0"/>
              </a:rPr>
              <a:t> of links already attached to it</a:t>
            </a:r>
          </a:p>
          <a:p>
            <a:pPr marL="800100" lvl="1" indent="-342900" algn="l">
              <a:lnSpc>
                <a:spcPct val="110000"/>
              </a:lnSpc>
              <a:spcBef>
                <a:spcPts val="600"/>
              </a:spcBef>
              <a:buFont typeface="Wingdings" pitchFamily="2" charset="2"/>
              <a:buChar char="ü"/>
              <a:defRPr/>
            </a:pPr>
            <a:r>
              <a:rPr lang="en-US" altLang="zh-CN" dirty="0">
                <a:latin typeface="Comic Sans MS" pitchFamily="66" charset="0"/>
              </a:rPr>
              <a:t>After t time steps, the network will have </a:t>
            </a:r>
            <a:r>
              <a:rPr lang="en-US" altLang="zh-CN"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n=M+m</a:t>
            </a:r>
            <a:r>
              <a:rPr lang="en-US" altLang="zh-CN" b="1" baseline="-25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0</a:t>
            </a:r>
            <a:r>
              <a:rPr lang="en-US" altLang="zh-CN" dirty="0">
                <a:latin typeface="Comic Sans MS" pitchFamily="66" charset="0"/>
              </a:rPr>
              <a:t> nodes and </a:t>
            </a:r>
            <a:r>
              <a:rPr lang="en-US" altLang="zh-CN"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a:t>
            </a:r>
            <a:r>
              <a:rPr lang="en-US" altLang="zh-CN"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mt</a:t>
            </a:r>
            <a:r>
              <a:rPr lang="en-US" altLang="zh-CN"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dirty="0">
                <a:latin typeface="Comic Sans MS" pitchFamily="66" charset="0"/>
              </a:rPr>
              <a:t>edges</a:t>
            </a:r>
          </a:p>
          <a:p>
            <a:pPr marL="800100" lvl="1" indent="-342900" algn="l">
              <a:lnSpc>
                <a:spcPct val="110000"/>
              </a:lnSpc>
              <a:spcBef>
                <a:spcPts val="600"/>
              </a:spcBef>
              <a:buFont typeface="Wingdings" pitchFamily="2" charset="2"/>
              <a:buChar char="ü"/>
              <a:defRPr/>
            </a:pPr>
            <a:r>
              <a:rPr lang="en-US" altLang="zh-CN" dirty="0">
                <a:latin typeface="Comic Sans MS" pitchFamily="66" charset="0"/>
              </a:rPr>
              <a:t>It can be shown that this leads to a power law network!</a:t>
            </a:r>
          </a:p>
        </p:txBody>
      </p:sp>
      <p:graphicFrame>
        <p:nvGraphicFramePr>
          <p:cNvPr id="15" name="对象 1"/>
          <p:cNvGraphicFramePr>
            <a:graphicFrameLocks noChangeAspect="1"/>
          </p:cNvGraphicFramePr>
          <p:nvPr/>
        </p:nvGraphicFramePr>
        <p:xfrm>
          <a:off x="7667625" y="2565400"/>
          <a:ext cx="478543" cy="511175"/>
        </p:xfrm>
        <a:graphic>
          <a:graphicData uri="http://schemas.openxmlformats.org/presentationml/2006/ole">
            <mc:AlternateContent xmlns:mc="http://schemas.openxmlformats.org/markup-compatibility/2006">
              <mc:Choice xmlns:v="urn:schemas-microsoft-com:vml" Requires="v">
                <p:oleObj spid="_x0000_s57702" name="Equation" r:id="rId4" imgW="203200" imgH="228600" progId="Equation.3">
                  <p:embed/>
                </p:oleObj>
              </mc:Choice>
              <mc:Fallback>
                <p:oleObj name="Equation" r:id="rId4" imgW="203200" imgH="228600" progId="Equation.3">
                  <p:embed/>
                  <p:pic>
                    <p:nvPicPr>
                      <p:cNvPr id="15"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25" y="2565400"/>
                        <a:ext cx="478543" cy="511175"/>
                      </a:xfrm>
                      <a:prstGeom prst="rect">
                        <a:avLst/>
                      </a:prstGeom>
                      <a:noFill/>
                      <a:ln>
                        <a:noFill/>
                      </a:ln>
                      <a:effectLst/>
                    </p:spPr>
                  </p:pic>
                </p:oleObj>
              </mc:Fallback>
            </mc:AlternateContent>
          </a:graphicData>
        </a:graphic>
      </p:graphicFrame>
      <p:graphicFrame>
        <p:nvGraphicFramePr>
          <p:cNvPr id="16" name="对象 2"/>
          <p:cNvGraphicFramePr>
            <a:graphicFrameLocks noChangeAspect="1"/>
          </p:cNvGraphicFramePr>
          <p:nvPr/>
        </p:nvGraphicFramePr>
        <p:xfrm>
          <a:off x="7405688" y="3357563"/>
          <a:ext cx="1187992" cy="546100"/>
        </p:xfrm>
        <a:graphic>
          <a:graphicData uri="http://schemas.openxmlformats.org/presentationml/2006/ole">
            <mc:AlternateContent xmlns:mc="http://schemas.openxmlformats.org/markup-compatibility/2006">
              <mc:Choice xmlns:v="urn:schemas-microsoft-com:vml" Requires="v">
                <p:oleObj spid="_x0000_s57703" name="Equation" r:id="rId6" imgW="469900" imgH="228600" progId="Equation.3">
                  <p:embed/>
                </p:oleObj>
              </mc:Choice>
              <mc:Fallback>
                <p:oleObj name="Equation" r:id="rId6" imgW="469900" imgH="228600" progId="Equation.3">
                  <p:embed/>
                  <p:pic>
                    <p:nvPicPr>
                      <p:cNvPr id="16"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5688" y="3357563"/>
                        <a:ext cx="1187992" cy="546100"/>
                      </a:xfrm>
                      <a:prstGeom prst="rect">
                        <a:avLst/>
                      </a:prstGeom>
                      <a:noFill/>
                      <a:ln>
                        <a:noFill/>
                      </a:ln>
                    </p:spPr>
                  </p:pic>
                </p:oleObj>
              </mc:Fallback>
            </mc:AlternateContent>
          </a:graphicData>
        </a:graphic>
      </p:graphicFrame>
      <p:graphicFrame>
        <p:nvGraphicFramePr>
          <p:cNvPr id="17" name="对象 3"/>
          <p:cNvGraphicFramePr>
            <a:graphicFrameLocks noChangeAspect="1"/>
          </p:cNvGraphicFramePr>
          <p:nvPr/>
        </p:nvGraphicFramePr>
        <p:xfrm>
          <a:off x="7475351" y="4076700"/>
          <a:ext cx="1607716" cy="1046163"/>
        </p:xfrm>
        <a:graphic>
          <a:graphicData uri="http://schemas.openxmlformats.org/presentationml/2006/ole">
            <mc:AlternateContent xmlns:mc="http://schemas.openxmlformats.org/markup-compatibility/2006">
              <mc:Choice xmlns:v="urn:schemas-microsoft-com:vml" Requires="v">
                <p:oleObj spid="_x0000_s57704" name="Equation" r:id="rId8" imgW="889000" imgH="558800" progId="Equation.3">
                  <p:embed/>
                </p:oleObj>
              </mc:Choice>
              <mc:Fallback>
                <p:oleObj name="Equation" r:id="rId8" imgW="889000" imgH="558800" progId="Equation.3">
                  <p:embed/>
                  <p:pic>
                    <p:nvPicPr>
                      <p:cNvPr id="17"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5351" y="4076700"/>
                        <a:ext cx="1607716" cy="1046163"/>
                      </a:xfrm>
                      <a:prstGeom prst="rect">
                        <a:avLst/>
                      </a:prstGeom>
                      <a:noFill/>
                      <a:ln>
                        <a:noFill/>
                      </a:ln>
                    </p:spPr>
                  </p:pic>
                </p:oleObj>
              </mc:Fallback>
            </mc:AlternateContent>
          </a:graphicData>
        </a:graphic>
      </p:graphicFrame>
      <p:graphicFrame>
        <p:nvGraphicFramePr>
          <p:cNvPr id="18" name="对象 4"/>
          <p:cNvGraphicFramePr>
            <a:graphicFrameLocks noChangeAspect="1"/>
          </p:cNvGraphicFramePr>
          <p:nvPr/>
        </p:nvGraphicFramePr>
        <p:xfrm>
          <a:off x="7380287" y="5273675"/>
          <a:ext cx="1443995" cy="892175"/>
        </p:xfrm>
        <a:graphic>
          <a:graphicData uri="http://schemas.openxmlformats.org/presentationml/2006/ole">
            <mc:AlternateContent xmlns:mc="http://schemas.openxmlformats.org/markup-compatibility/2006">
              <mc:Choice xmlns:v="urn:schemas-microsoft-com:vml" Requires="v">
                <p:oleObj spid="_x0000_s57705" name="Equation" r:id="rId10" imgW="622300" imgH="406400" progId="Equation.3">
                  <p:embed/>
                </p:oleObj>
              </mc:Choice>
              <mc:Fallback>
                <p:oleObj name="Equation" r:id="rId10" imgW="622300" imgH="406400" progId="Equation.3">
                  <p:embed/>
                  <p:pic>
                    <p:nvPicPr>
                      <p:cNvPr id="18"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0287" y="5273675"/>
                        <a:ext cx="1443995" cy="892175"/>
                      </a:xfrm>
                      <a:prstGeom prst="rect">
                        <a:avLst/>
                      </a:prstGeom>
                      <a:noFill/>
                      <a:ln>
                        <a:noFill/>
                      </a:ln>
                    </p:spPr>
                  </p:pic>
                </p:oleObj>
              </mc:Fallback>
            </mc:AlternateContent>
          </a:graphicData>
        </a:graphic>
      </p:graphicFrame>
      <p:sp>
        <p:nvSpPr>
          <p:cNvPr id="10" name="矩形 9"/>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1"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Scale free</a:t>
            </a:r>
          </a:p>
        </p:txBody>
      </p:sp>
    </p:spTree>
    <p:extLst>
      <p:ext uri="{BB962C8B-B14F-4D97-AF65-F5344CB8AC3E}">
        <p14:creationId xmlns:p14="http://schemas.microsoft.com/office/powerpoint/2010/main" val="165460059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30" name="Picture 4" descr="in_d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988840"/>
            <a:ext cx="3024336" cy="226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5" descr="out_d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09" y="4437112"/>
            <a:ext cx="3050911" cy="2289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6"/>
          <p:cNvSpPr txBox="1">
            <a:spLocks noChangeArrowheads="1"/>
          </p:cNvSpPr>
          <p:nvPr/>
        </p:nvSpPr>
        <p:spPr bwMode="auto">
          <a:xfrm>
            <a:off x="1191172" y="6168889"/>
            <a:ext cx="20126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r>
              <a:rPr lang="en-US" altLang="zh-CN" sz="1600">
                <a:latin typeface="Tahoma" pitchFamily="34" charset="0"/>
              </a:rPr>
              <a:t>exponent </a:t>
            </a:r>
            <a:r>
              <a:rPr lang="en-US" altLang="zh-CN" sz="1600" dirty="0">
                <a:latin typeface="Tahoma" pitchFamily="34" charset="0"/>
              </a:rPr>
              <a:t>= 2.72</a:t>
            </a:r>
          </a:p>
        </p:txBody>
      </p:sp>
      <p:sp>
        <p:nvSpPr>
          <p:cNvPr id="33" name="Text Box 6"/>
          <p:cNvSpPr txBox="1">
            <a:spLocks noChangeArrowheads="1"/>
          </p:cNvSpPr>
          <p:nvPr/>
        </p:nvSpPr>
        <p:spPr bwMode="auto">
          <a:xfrm>
            <a:off x="2129162" y="2770298"/>
            <a:ext cx="15841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r>
              <a:rPr lang="en-US" altLang="zh-CN" sz="1600">
                <a:latin typeface="Tahoma" pitchFamily="34" charset="0"/>
              </a:rPr>
              <a:t>exponent </a:t>
            </a:r>
            <a:r>
              <a:rPr lang="en-US" altLang="zh-CN" sz="1600" dirty="0">
                <a:latin typeface="Tahoma" pitchFamily="34" charset="0"/>
              </a:rPr>
              <a:t>= </a:t>
            </a:r>
            <a:r>
              <a:rPr lang="en-US" altLang="zh-CN" sz="1600">
                <a:latin typeface="Tahoma" pitchFamily="34" charset="0"/>
              </a:rPr>
              <a:t>2.1                         </a:t>
            </a:r>
          </a:p>
        </p:txBody>
      </p:sp>
      <p:pic>
        <p:nvPicPr>
          <p:cNvPr id="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2132856"/>
            <a:ext cx="3652078" cy="405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1"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Scale free</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Grp="1" noChangeArrowheads="1"/>
          </p:cNvSpPr>
          <p:nvPr>
            <p:ph idx="4294967295"/>
          </p:nvPr>
        </p:nvSpPr>
        <p:spPr>
          <a:xfrm>
            <a:off x="251520" y="1916832"/>
            <a:ext cx="7081838" cy="3100388"/>
          </a:xfr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9991" tIns="44996" rIns="89991" bIns="44996">
            <a:spAutoFit/>
          </a:bodyPr>
          <a:lstStyle>
            <a:lvl1pPr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1pPr>
            <a:lvl2pPr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2pPr>
            <a:lvl3pPr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3pPr>
            <a:lvl4pPr marL="862330" indent="-214630"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4pPr>
            <a:lvl5pPr indent="-217805"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5pPr>
            <a:lvl6pPr marL="1536700" indent="-217805"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6pPr>
            <a:lvl7pPr marL="1993900" indent="-217805"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7pPr>
            <a:lvl8pPr marL="2451100" indent="-217805"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8pPr>
            <a:lvl9pPr marL="2908300" indent="-217805"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9pPr>
          </a:lstStyle>
          <a:p>
            <a:pPr eaLnBrk="1">
              <a:lnSpc>
                <a:spcPct val="120000"/>
              </a:lnSpc>
              <a:spcBef>
                <a:spcPts val="600"/>
              </a:spcBef>
              <a:buSzPct val="100000"/>
              <a:buFont typeface="Wingdings" pitchFamily="2" charset="2"/>
              <a:buChar char="n"/>
              <a:defRPr/>
            </a:pPr>
            <a:r>
              <a:rPr lang="en-GB" altLang="zh-CN" sz="2000" dirty="0">
                <a:latin typeface="Comic Sans MS" pitchFamily="66" charset="0"/>
              </a:rPr>
              <a:t> </a:t>
            </a:r>
            <a:r>
              <a:rPr lang="en-US" altLang="zh-CN" sz="2000" b="1" dirty="0">
                <a:solidFill>
                  <a:srgbClr val="FF0000"/>
                </a:solidFill>
                <a:effectLst>
                  <a:outerShdw blurRad="38100" dist="38100" dir="2700000" algn="tl">
                    <a:srgbClr val="000000">
                      <a:alpha val="43137"/>
                    </a:srgbClr>
                  </a:outerShdw>
                </a:effectLst>
                <a:latin typeface="Comic Sans MS" pitchFamily="66" charset="0"/>
              </a:rPr>
              <a:t>Community structure</a:t>
            </a:r>
            <a:r>
              <a:rPr lang="zh-CN" altLang="en-US" sz="2000" b="1" dirty="0">
                <a:solidFill>
                  <a:srgbClr val="FF0000"/>
                </a:solidFill>
                <a:effectLst>
                  <a:outerShdw blurRad="38100" dist="38100" dir="2700000" algn="tl">
                    <a:srgbClr val="000000">
                      <a:alpha val="43137"/>
                    </a:srgbClr>
                  </a:outerShdw>
                </a:effectLst>
                <a:latin typeface="Comic Sans MS" pitchFamily="66" charset="0"/>
              </a:rPr>
              <a:t> </a:t>
            </a:r>
            <a:r>
              <a:rPr lang="en-US" altLang="zh-CN" sz="2000" dirty="0">
                <a:latin typeface="Comic Sans MS" pitchFamily="66" charset="0"/>
              </a:rPr>
              <a:t>is the groups of network vertices. Within these groups there have dense internal links, but between groups there are </a:t>
            </a:r>
            <a:r>
              <a:rPr lang="en-US" altLang="en-US" sz="2000" dirty="0">
                <a:latin typeface="Comic Sans MS" pitchFamily="66" charset="0"/>
              </a:rPr>
              <a:t>fewer edges</a:t>
            </a:r>
            <a:r>
              <a:rPr lang="en-US" altLang="zh-CN" sz="2000" dirty="0">
                <a:latin typeface="Comic Sans MS" pitchFamily="66" charset="0"/>
              </a:rPr>
              <a:t>. </a:t>
            </a:r>
          </a:p>
          <a:p>
            <a:pPr eaLnBrk="1">
              <a:lnSpc>
                <a:spcPct val="120000"/>
              </a:lnSpc>
              <a:spcBef>
                <a:spcPts val="600"/>
              </a:spcBef>
              <a:buSzPct val="100000"/>
              <a:buFont typeface="Wingdings" pitchFamily="2" charset="2"/>
              <a:buChar char="n"/>
              <a:defRPr/>
            </a:pPr>
            <a:r>
              <a:rPr lang="en-GB" altLang="zh-CN" sz="2000" dirty="0">
                <a:latin typeface="Comic Sans MS" pitchFamily="66" charset="0"/>
              </a:rPr>
              <a:t>Definition of </a:t>
            </a:r>
            <a:r>
              <a:rPr lang="en-GB" altLang="zh-CN" sz="2000" b="1" dirty="0">
                <a:solidFill>
                  <a:srgbClr val="FF0000"/>
                </a:solidFill>
                <a:effectLst>
                  <a:outerShdw blurRad="38100" dist="38100" dir="2700000" algn="tl">
                    <a:srgbClr val="000000">
                      <a:alpha val="43137"/>
                    </a:srgbClr>
                  </a:outerShdw>
                </a:effectLst>
                <a:latin typeface="Comic Sans MS" pitchFamily="66" charset="0"/>
              </a:rPr>
              <a:t>Community</a:t>
            </a:r>
            <a:r>
              <a:rPr lang="en-GB" altLang="zh-CN" sz="2000" dirty="0">
                <a:solidFill>
                  <a:srgbClr val="FF0000"/>
                </a:solidFill>
                <a:latin typeface="Comic Sans MS" pitchFamily="66" charset="0"/>
              </a:rPr>
              <a:t> </a:t>
            </a:r>
            <a:r>
              <a:rPr lang="en-GB" altLang="zh-CN" sz="2000" dirty="0">
                <a:latin typeface="Comic Sans MS" pitchFamily="66" charset="0"/>
              </a:rPr>
              <a:t>in a </a:t>
            </a:r>
            <a:r>
              <a:rPr lang="en-GB" altLang="zh-CN" sz="2000" b="1" dirty="0">
                <a:solidFill>
                  <a:srgbClr val="FF0000"/>
                </a:solidFill>
                <a:effectLst>
                  <a:outerShdw blurRad="38100" dist="38100" dir="2700000" algn="tl">
                    <a:srgbClr val="000000">
                      <a:alpha val="43137"/>
                    </a:srgbClr>
                  </a:outerShdw>
                </a:effectLst>
                <a:latin typeface="Comic Sans MS" pitchFamily="66" charset="0"/>
              </a:rPr>
              <a:t>Strong</a:t>
            </a:r>
            <a:r>
              <a:rPr lang="en-GB" altLang="zh-CN" sz="2000" dirty="0">
                <a:effectLst>
                  <a:outerShdw blurRad="38100" dist="38100" dir="2700000" algn="tl">
                    <a:srgbClr val="000000">
                      <a:alpha val="43137"/>
                    </a:srgbClr>
                  </a:outerShdw>
                </a:effectLst>
                <a:latin typeface="Comic Sans MS" pitchFamily="66" charset="0"/>
              </a:rPr>
              <a:t> </a:t>
            </a:r>
            <a:r>
              <a:rPr lang="en-GB" altLang="zh-CN" sz="2000" dirty="0">
                <a:latin typeface="Comic Sans MS" pitchFamily="66" charset="0"/>
              </a:rPr>
              <a:t>Sense </a:t>
            </a:r>
            <a:br>
              <a:rPr lang="en-GB" altLang="zh-CN" sz="2000" dirty="0">
                <a:latin typeface="Comic Sans MS" pitchFamily="66" charset="0"/>
              </a:rPr>
            </a:br>
            <a:r>
              <a:rPr lang="en-GB" altLang="zh-CN" sz="2000" dirty="0">
                <a:latin typeface="Comic Sans MS" pitchFamily="66" charset="0"/>
              </a:rPr>
              <a:t>The </a:t>
            </a:r>
            <a:r>
              <a:rPr lang="en-GB" altLang="zh-CN" sz="2000" dirty="0" err="1">
                <a:latin typeface="Comic Sans MS" pitchFamily="66" charset="0"/>
              </a:rPr>
              <a:t>subgraph</a:t>
            </a:r>
            <a:r>
              <a:rPr lang="en-GB" altLang="zh-CN" sz="2000" dirty="0">
                <a:latin typeface="Comic Sans MS" pitchFamily="66" charset="0"/>
              </a:rPr>
              <a:t> V is a community in a strong sense if k(i)</a:t>
            </a:r>
            <a:r>
              <a:rPr lang="en-GB" altLang="zh-CN" sz="2000" baseline="-33000" dirty="0">
                <a:latin typeface="Comic Sans MS" pitchFamily="66" charset="0"/>
              </a:rPr>
              <a:t>in</a:t>
            </a:r>
            <a:r>
              <a:rPr lang="en-GB" altLang="zh-CN" sz="2000" dirty="0">
                <a:latin typeface="Comic Sans MS" pitchFamily="66" charset="0"/>
              </a:rPr>
              <a:t>(V) &gt; k(i)</a:t>
            </a:r>
            <a:r>
              <a:rPr lang="en-GB" altLang="zh-CN" sz="2000" baseline="-33000" dirty="0">
                <a:latin typeface="Comic Sans MS" pitchFamily="66" charset="0"/>
              </a:rPr>
              <a:t>out</a:t>
            </a:r>
            <a:r>
              <a:rPr lang="en-GB" altLang="zh-CN" sz="2000" dirty="0">
                <a:latin typeface="Comic Sans MS" pitchFamily="66" charset="0"/>
              </a:rPr>
              <a:t>(V),  for all in V</a:t>
            </a:r>
          </a:p>
          <a:p>
            <a:pPr eaLnBrk="1">
              <a:defRPr/>
            </a:pPr>
            <a:endParaRPr lang="en-GB" altLang="zh-CN" sz="2000" dirty="0">
              <a:latin typeface="Bitstream Vera Sans" pitchFamily="34" charset="0"/>
            </a:endParaRP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5" name="Text Box 3"/>
          <p:cNvSpPr txBox="1">
            <a:spLocks noChangeArrowheads="1"/>
          </p:cNvSpPr>
          <p:nvPr/>
        </p:nvSpPr>
        <p:spPr bwMode="auto">
          <a:xfrm>
            <a:off x="251520" y="4755033"/>
            <a:ext cx="5327650" cy="1937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44996" rIns="89991" bIns="44996">
            <a:spAutoFit/>
          </a:bodyPr>
          <a:lstStyle>
            <a:lvl1pPr marL="342900" indent="-342900" algn="l" defTabSz="-635" rtl="0" eaLnBrk="0" fontAlgn="base" hangingPunct="0">
              <a:lnSpc>
                <a:spcPct val="93000"/>
              </a:lnSpc>
              <a:spcBef>
                <a:spcPct val="20000"/>
              </a:spcBef>
              <a:spcAft>
                <a:spcPct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sz="3200">
                <a:solidFill>
                  <a:srgbClr val="000000"/>
                </a:solidFill>
                <a:latin typeface="Arial" pitchFamily="34" charset="0"/>
                <a:ea typeface="+mn-ea"/>
                <a:cs typeface="Arial" pitchFamily="34" charset="0"/>
              </a:defRPr>
            </a:lvl1pPr>
            <a:lvl2pPr marL="742950" indent="-285750" algn="l" defTabSz="-635" rtl="0" eaLnBrk="0" fontAlgn="base" hangingPunct="0">
              <a:lnSpc>
                <a:spcPct val="93000"/>
              </a:lnSpc>
              <a:spcBef>
                <a:spcPct val="20000"/>
              </a:spcBef>
              <a:spcAft>
                <a:spcPct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sz="2800">
                <a:solidFill>
                  <a:srgbClr val="000000"/>
                </a:solidFill>
                <a:latin typeface="Arial" pitchFamily="34" charset="0"/>
                <a:ea typeface="+mn-ea"/>
                <a:cs typeface="Arial" pitchFamily="34" charset="0"/>
              </a:defRPr>
            </a:lvl2pPr>
            <a:lvl3pPr marL="1143000" indent="-228600" algn="l" defTabSz="-635" rtl="0" eaLnBrk="0" fontAlgn="base" hangingPunct="0">
              <a:lnSpc>
                <a:spcPct val="93000"/>
              </a:lnSpc>
              <a:spcBef>
                <a:spcPct val="20000"/>
              </a:spcBef>
              <a:spcAft>
                <a:spcPct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sz="2400">
                <a:solidFill>
                  <a:srgbClr val="000000"/>
                </a:solidFill>
                <a:latin typeface="Arial" pitchFamily="34" charset="0"/>
                <a:ea typeface="+mn-ea"/>
                <a:cs typeface="Arial" pitchFamily="34" charset="0"/>
              </a:defRPr>
            </a:lvl3pPr>
            <a:lvl4pPr marL="862330" indent="-214630" algn="l" defTabSz="-635" rtl="0" eaLnBrk="0" fontAlgn="base" hangingPunct="0">
              <a:lnSpc>
                <a:spcPct val="93000"/>
              </a:lnSpc>
              <a:spcBef>
                <a:spcPct val="20000"/>
              </a:spcBef>
              <a:spcAft>
                <a:spcPct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sz="2000">
                <a:solidFill>
                  <a:srgbClr val="000000"/>
                </a:solidFill>
                <a:latin typeface="Arial" pitchFamily="34" charset="0"/>
                <a:ea typeface="+mn-ea"/>
                <a:cs typeface="Arial" pitchFamily="34" charset="0"/>
              </a:defRPr>
            </a:lvl4pPr>
            <a:lvl5pPr marL="2057400" indent="-217805" algn="l" defTabSz="-635" rtl="0" eaLnBrk="0" fontAlgn="base" hangingPunct="0">
              <a:lnSpc>
                <a:spcPct val="93000"/>
              </a:lnSpc>
              <a:spcBef>
                <a:spcPct val="20000"/>
              </a:spcBef>
              <a:spcAft>
                <a:spcPct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sz="2000">
                <a:solidFill>
                  <a:srgbClr val="000000"/>
                </a:solidFill>
                <a:latin typeface="Arial" pitchFamily="34" charset="0"/>
                <a:ea typeface="+mn-ea"/>
                <a:cs typeface="Arial" pitchFamily="34" charset="0"/>
              </a:defRPr>
            </a:lvl5pPr>
            <a:lvl6pPr marL="1536700" indent="-217805" algn="l" defTabSz="457200" rtl="0" fontAlgn="base" hangingPunct="0">
              <a:lnSpc>
                <a:spcPct val="93000"/>
              </a:lnSpc>
              <a:spcBef>
                <a:spcPct val="0"/>
              </a:spcBef>
              <a:spcAft>
                <a:spcPct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sz="2000">
                <a:solidFill>
                  <a:srgbClr val="000000"/>
                </a:solidFill>
                <a:latin typeface="Arial" pitchFamily="34" charset="0"/>
                <a:ea typeface="+mn-ea"/>
                <a:cs typeface="Arial" pitchFamily="34" charset="0"/>
              </a:defRPr>
            </a:lvl6pPr>
            <a:lvl7pPr marL="1993900" indent="-217805" algn="l" defTabSz="457200" rtl="0" fontAlgn="base" hangingPunct="0">
              <a:lnSpc>
                <a:spcPct val="93000"/>
              </a:lnSpc>
              <a:spcBef>
                <a:spcPct val="0"/>
              </a:spcBef>
              <a:spcAft>
                <a:spcPct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sz="2000">
                <a:solidFill>
                  <a:srgbClr val="000000"/>
                </a:solidFill>
                <a:latin typeface="Arial" pitchFamily="34" charset="0"/>
                <a:ea typeface="+mn-ea"/>
                <a:cs typeface="Arial" pitchFamily="34" charset="0"/>
              </a:defRPr>
            </a:lvl7pPr>
            <a:lvl8pPr marL="2451100" indent="-217805" algn="l" defTabSz="457200" rtl="0" fontAlgn="base" hangingPunct="0">
              <a:lnSpc>
                <a:spcPct val="93000"/>
              </a:lnSpc>
              <a:spcBef>
                <a:spcPct val="0"/>
              </a:spcBef>
              <a:spcAft>
                <a:spcPct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sz="2000">
                <a:solidFill>
                  <a:srgbClr val="000000"/>
                </a:solidFill>
                <a:latin typeface="Arial" pitchFamily="34" charset="0"/>
                <a:ea typeface="+mn-ea"/>
                <a:cs typeface="Arial" pitchFamily="34" charset="0"/>
              </a:defRPr>
            </a:lvl8pPr>
            <a:lvl9pPr marL="2908300" indent="-217805" algn="l" defTabSz="457200" rtl="0" fontAlgn="base" hangingPunct="0">
              <a:lnSpc>
                <a:spcPct val="93000"/>
              </a:lnSpc>
              <a:spcBef>
                <a:spcPct val="0"/>
              </a:spcBef>
              <a:spcAft>
                <a:spcPct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sz="2000">
                <a:solidFill>
                  <a:srgbClr val="000000"/>
                </a:solidFill>
                <a:latin typeface="Arial" pitchFamily="34" charset="0"/>
                <a:ea typeface="+mn-ea"/>
                <a:cs typeface="Arial" pitchFamily="34" charset="0"/>
              </a:defRPr>
            </a:lvl9pPr>
          </a:lstStyle>
          <a:p>
            <a:pPr eaLnBrk="1">
              <a:lnSpc>
                <a:spcPct val="120000"/>
              </a:lnSpc>
              <a:spcBef>
                <a:spcPts val="600"/>
              </a:spcBef>
              <a:buSzPct val="100000"/>
              <a:buFont typeface="Wingdings" pitchFamily="2" charset="2"/>
              <a:buChar char="n"/>
              <a:defRPr/>
            </a:pPr>
            <a:r>
              <a:rPr lang="en-GB" altLang="zh-CN" sz="2000" dirty="0">
                <a:latin typeface="Comic Sans MS" pitchFamily="66" charset="0"/>
              </a:rPr>
              <a:t>Definition of </a:t>
            </a:r>
            <a:r>
              <a:rPr lang="en-GB" altLang="zh-CN" sz="2000" b="1" dirty="0">
                <a:solidFill>
                  <a:srgbClr val="FF0000"/>
                </a:solidFill>
                <a:effectLst>
                  <a:outerShdw blurRad="38100" dist="38100" dir="2700000" algn="tl">
                    <a:srgbClr val="000000">
                      <a:alpha val="43137"/>
                    </a:srgbClr>
                  </a:outerShdw>
                </a:effectLst>
                <a:latin typeface="Comic Sans MS" pitchFamily="66" charset="0"/>
              </a:rPr>
              <a:t>Community</a:t>
            </a:r>
            <a:r>
              <a:rPr lang="en-GB" altLang="zh-CN" sz="2000" dirty="0">
                <a:solidFill>
                  <a:srgbClr val="FF0000"/>
                </a:solidFill>
                <a:latin typeface="Comic Sans MS" pitchFamily="66" charset="0"/>
              </a:rPr>
              <a:t> </a:t>
            </a:r>
            <a:r>
              <a:rPr lang="en-GB" altLang="zh-CN" sz="2000" dirty="0">
                <a:latin typeface="Comic Sans MS" pitchFamily="66" charset="0"/>
              </a:rPr>
              <a:t>in a </a:t>
            </a:r>
            <a:r>
              <a:rPr lang="en-GB" altLang="zh-CN" sz="2000" b="1" dirty="0">
                <a:solidFill>
                  <a:srgbClr val="FF0000"/>
                </a:solidFill>
                <a:effectLst>
                  <a:outerShdw blurRad="38100" dist="38100" dir="2700000" algn="tl">
                    <a:srgbClr val="000000">
                      <a:alpha val="43137"/>
                    </a:srgbClr>
                  </a:outerShdw>
                </a:effectLst>
                <a:latin typeface="Comic Sans MS" pitchFamily="66" charset="0"/>
              </a:rPr>
              <a:t>Weak</a:t>
            </a:r>
            <a:r>
              <a:rPr lang="en-GB" altLang="zh-CN" sz="2000" dirty="0">
                <a:solidFill>
                  <a:srgbClr val="FF0000"/>
                </a:solidFill>
                <a:effectLst>
                  <a:outerShdw blurRad="38100" dist="38100" dir="2700000" algn="tl">
                    <a:srgbClr val="000000">
                      <a:alpha val="43137"/>
                    </a:srgbClr>
                  </a:outerShdw>
                </a:effectLst>
                <a:latin typeface="Comic Sans MS" pitchFamily="66" charset="0"/>
              </a:rPr>
              <a:t> </a:t>
            </a:r>
            <a:r>
              <a:rPr lang="en-GB" altLang="zh-CN" sz="2000" dirty="0">
                <a:latin typeface="Comic Sans MS" pitchFamily="66" charset="0"/>
              </a:rPr>
              <a:t>Sense </a:t>
            </a:r>
            <a:br>
              <a:rPr lang="en-GB" altLang="zh-CN" sz="2000" dirty="0">
                <a:latin typeface="Comic Sans MS" pitchFamily="66" charset="0"/>
              </a:rPr>
            </a:br>
            <a:r>
              <a:rPr lang="en-GB" altLang="zh-CN" sz="2000" dirty="0">
                <a:latin typeface="Comic Sans MS" pitchFamily="66" charset="0"/>
              </a:rPr>
              <a:t>The </a:t>
            </a:r>
            <a:r>
              <a:rPr lang="en-GB" altLang="zh-CN" sz="2000" dirty="0" err="1">
                <a:latin typeface="Comic Sans MS" pitchFamily="66" charset="0"/>
              </a:rPr>
              <a:t>subgraph</a:t>
            </a:r>
            <a:r>
              <a:rPr lang="en-GB" altLang="zh-CN" sz="2000" dirty="0">
                <a:latin typeface="Comic Sans MS" pitchFamily="66" charset="0"/>
              </a:rPr>
              <a:t> V is a community in a </a:t>
            </a:r>
            <a:r>
              <a:rPr lang="en-US" altLang="zh-CN" sz="2000" dirty="0">
                <a:latin typeface="Comic Sans MS" pitchFamily="66" charset="0"/>
              </a:rPr>
              <a:t>weak </a:t>
            </a:r>
            <a:r>
              <a:rPr lang="en-GB" altLang="zh-CN" sz="2000" dirty="0">
                <a:latin typeface="Comic Sans MS" pitchFamily="66" charset="0"/>
              </a:rPr>
              <a:t>sense if</a:t>
            </a:r>
            <a:r>
              <a:rPr lang="en-GB" altLang="zh-CN" sz="2000" dirty="0">
                <a:latin typeface="Symbol" pitchFamily="18" charset="2"/>
              </a:rPr>
              <a:t> S </a:t>
            </a:r>
            <a:r>
              <a:rPr lang="en-GB" altLang="zh-CN" sz="2000" dirty="0">
                <a:latin typeface="Comic Sans MS" pitchFamily="66" charset="0"/>
              </a:rPr>
              <a:t>k(i)</a:t>
            </a:r>
            <a:r>
              <a:rPr lang="en-GB" altLang="zh-CN" sz="2000" baseline="-33000" dirty="0">
                <a:latin typeface="Comic Sans MS" pitchFamily="66" charset="0"/>
              </a:rPr>
              <a:t>in</a:t>
            </a:r>
            <a:r>
              <a:rPr lang="en-GB" altLang="zh-CN" sz="2000" dirty="0">
                <a:latin typeface="Comic Sans MS" pitchFamily="66" charset="0"/>
              </a:rPr>
              <a:t>(V) &gt; </a:t>
            </a:r>
            <a:r>
              <a:rPr lang="en-GB" altLang="zh-CN" sz="2000" dirty="0">
                <a:latin typeface="Symbol" pitchFamily="18" charset="2"/>
              </a:rPr>
              <a:t>S </a:t>
            </a:r>
            <a:r>
              <a:rPr lang="en-GB" altLang="zh-CN" sz="2000" dirty="0">
                <a:latin typeface="Comic Sans MS" pitchFamily="66" charset="0"/>
              </a:rPr>
              <a:t>k(i)</a:t>
            </a:r>
            <a:r>
              <a:rPr lang="en-GB" altLang="zh-CN" sz="2000" baseline="-33000" dirty="0">
                <a:latin typeface="Comic Sans MS" pitchFamily="66" charset="0"/>
              </a:rPr>
              <a:t>out</a:t>
            </a:r>
            <a:r>
              <a:rPr lang="en-GB" altLang="zh-CN" sz="2000" dirty="0">
                <a:latin typeface="Comic Sans MS" pitchFamily="66" charset="0"/>
              </a:rPr>
              <a:t>(V),  for all </a:t>
            </a:r>
            <a:r>
              <a:rPr lang="en-US" altLang="zh-CN" sz="2000" dirty="0">
                <a:latin typeface="Comic Sans MS" pitchFamily="66" charset="0"/>
              </a:rPr>
              <a:t>i </a:t>
            </a:r>
            <a:r>
              <a:rPr lang="en-GB" altLang="zh-CN" sz="2000" dirty="0">
                <a:latin typeface="Comic Sans MS" pitchFamily="66" charset="0"/>
              </a:rPr>
              <a:t>in V</a:t>
            </a:r>
            <a:endParaRPr lang="en-GB" altLang="zh-CN" sz="2000" dirty="0">
              <a:latin typeface="Bitstream Vera Sans" pitchFamily="34" charset="0"/>
            </a:endParaRPr>
          </a:p>
        </p:txBody>
      </p:sp>
      <p:pic>
        <p:nvPicPr>
          <p:cNvPr id="1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3218" y="4239272"/>
            <a:ext cx="2520280" cy="247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stretch>
            <a:fillRect/>
          </a:stretch>
        </p:blipFill>
        <p:spPr>
          <a:xfrm>
            <a:off x="7194557" y="2048857"/>
            <a:ext cx="1595647" cy="1527084"/>
          </a:xfrm>
          <a:prstGeom prst="rect">
            <a:avLst/>
          </a:prstGeom>
        </p:spPr>
      </p:pic>
      <p:sp>
        <p:nvSpPr>
          <p:cNvPr id="9" name="矩形 8"/>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0"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社团结构</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
          <p:cNvSpPr txBox="1">
            <a:spLocks noChangeArrowheads="1"/>
          </p:cNvSpPr>
          <p:nvPr/>
        </p:nvSpPr>
        <p:spPr bwMode="auto">
          <a:xfrm>
            <a:off x="179512" y="1196752"/>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spcBef>
                <a:spcPts val="600"/>
              </a:spcBef>
              <a:buClr>
                <a:srgbClr val="FF0000"/>
              </a:buClr>
              <a:buFont typeface="Wingdings" panose="05000000000000000000" pitchFamily="2" charset="2"/>
              <a:buChar char="n"/>
              <a:defRPr/>
            </a:pPr>
            <a:r>
              <a:rPr lang="zh-CN"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a:t>
            </a:r>
            <a:endParaRPr lang="en-GB"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Tx/>
              <a:buFont typeface="Wingdings" pitchFamily="2" charset="2"/>
              <a:buChar char="ü"/>
            </a:pP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利用页面之间的超链接为每个页面赋予一个质量排序的数值</a:t>
            </a:r>
            <a:endParaRPr lang="en-US" altLang="zh-CN" sz="2400" dirty="0">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Tx/>
              <a:buFont typeface="Wingdings" pitchFamily="2" charset="2"/>
              <a:buChar char="ü"/>
            </a:pP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每个页面都有唯一的</a:t>
            </a:r>
            <a:r>
              <a:rPr lang="en-US" altLang="zh-CN" sz="24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值，该数值独立于用户检索用的关键字</a:t>
            </a:r>
            <a:endParaRPr lang="en-US" altLang="zh-CN" sz="2400" dirty="0">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Tx/>
              <a:buFont typeface="Wingdings" pitchFamily="2" charset="2"/>
              <a:buChar char="ü"/>
            </a:pPr>
            <a:r>
              <a:rPr lang="en-US" altLang="zh-CN" sz="2400" dirty="0">
                <a:latin typeface="Times New Roman" panose="02020603050405020304" pitchFamily="18" charset="0"/>
                <a:ea typeface="方正兰亭中黑_GBK" panose="02010600030101010101" charset="-122"/>
                <a:cs typeface="Times New Roman" panose="02020603050405020304" pitchFamily="18" charset="0"/>
              </a:rPr>
              <a:t>PageRank </a:t>
            </a:r>
            <a:r>
              <a:rPr lang="zh-CN" altLang="en-US" sz="2400" dirty="0">
                <a:solidFill>
                  <a:srgbClr val="1557AE"/>
                </a:solidFill>
                <a:latin typeface="Times New Roman" panose="02020603050405020304" pitchFamily="18" charset="0"/>
                <a:ea typeface="方正兰亭中黑_GBK" panose="02010600030101010101" charset="-122"/>
                <a:cs typeface="Times New Roman" panose="02020603050405020304" pitchFamily="18" charset="0"/>
              </a:rPr>
              <a:t>并不能</a:t>
            </a:r>
            <a:r>
              <a:rPr lang="zh-CN" altLang="en-US" sz="2400" dirty="0">
                <a:latin typeface="Times New Roman" panose="02020603050405020304" pitchFamily="18" charset="0"/>
                <a:ea typeface="方正兰亭中黑_GBK" panose="02010600030101010101" charset="-122"/>
                <a:cs typeface="Times New Roman" panose="02020603050405020304" pitchFamily="18" charset="0"/>
              </a:rPr>
              <a:t>体现页面与用户查询的相关性</a:t>
            </a:r>
            <a:endParaRPr lang="en-US" altLang="zh-CN" sz="2400" dirty="0">
              <a:latin typeface="Times New Roman" panose="02020603050405020304" pitchFamily="18" charset="0"/>
              <a:ea typeface="方正兰亭中黑_GBK" panose="02010600030101010101" charset="-122"/>
              <a:cs typeface="Times New Roman" panose="02020603050405020304" pitchFamily="18" charset="0"/>
            </a:endParaRPr>
          </a:p>
        </p:txBody>
      </p:sp>
      <p:sp>
        <p:nvSpPr>
          <p:cNvPr id="4" name="矩形 3"/>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Grp="1" noChangeArrowheads="1"/>
          </p:cNvSpPr>
          <p:nvPr>
            <p:ph idx="4294967295"/>
          </p:nvPr>
        </p:nvSpPr>
        <p:spPr bwMode="auto">
          <a:xfrm>
            <a:off x="354012" y="2132856"/>
            <a:ext cx="8435975" cy="281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44996" rIns="89991" bIns="44996">
            <a:spAutoFit/>
          </a:bodyPr>
          <a:lstStyle>
            <a:lvl1pPr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1pPr>
            <a:lvl2pPr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2pPr>
            <a:lvl3pPr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3pPr>
            <a:lvl4pPr marL="862330" indent="-214630"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4pPr>
            <a:lvl5pPr indent="-217805" defTabSz="-635">
              <a:lnSpc>
                <a:spcPct val="93000"/>
              </a:lnSpc>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5pPr>
            <a:lvl6pPr marL="1536700" indent="-217805"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6pPr>
            <a:lvl7pPr marL="1993900" indent="-217805"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7pPr>
            <a:lvl8pPr marL="2451100" indent="-217805"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8pPr>
            <a:lvl9pPr marL="2908300" indent="-217805"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solidFill>
                  <a:srgbClr val="000000"/>
                </a:solidFill>
                <a:latin typeface="Arial" pitchFamily="34" charset="0"/>
                <a:cs typeface="Arial" pitchFamily="34" charset="0"/>
              </a:defRPr>
            </a:lvl9pPr>
          </a:lstStyle>
          <a:p>
            <a:pPr marL="0" marR="0" lvl="0" indent="0" defTabSz="914400" eaLnBrk="1" latinLnBrk="0" hangingPunct="1">
              <a:lnSpc>
                <a:spcPct val="93000"/>
              </a:lnSpc>
              <a:spcBef>
                <a:spcPts val="0"/>
              </a:spcBef>
              <a:spcAft>
                <a:spcPts val="0"/>
              </a:spcAft>
              <a:buClr>
                <a:srgbClr val="000000"/>
              </a:buClr>
              <a:buSzPct val="100000"/>
              <a:buFont typeface="Wingdings" pitchFamily="2" charset="2"/>
              <a:buChar char="n"/>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pPr>
            <a:r>
              <a:rPr kumimoji="0" lang="en-GB" altLang="zh-CN" sz="2400" b="0" i="0" u="none" strike="noStrike" kern="0" cap="none" spc="0" normalizeH="0" baseline="0" noProof="0" dirty="0">
                <a:ln>
                  <a:noFill/>
                </a:ln>
                <a:solidFill>
                  <a:srgbClr val="000000"/>
                </a:solidFill>
                <a:effectLst/>
                <a:uLnTx/>
                <a:uFillTx/>
                <a:latin typeface="Comic Sans MS" pitchFamily="66" charset="0"/>
                <a:cs typeface="Arial" pitchFamily="34" charset="0"/>
              </a:rPr>
              <a:t> </a:t>
            </a:r>
            <a:r>
              <a:rPr kumimoji="0" lang="en-GB" altLang="zh-CN" sz="20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Comic Sans MS" pitchFamily="66" charset="0"/>
                <a:cs typeface="Arial" pitchFamily="34" charset="0"/>
              </a:rPr>
              <a:t>Modularity</a:t>
            </a:r>
            <a:r>
              <a:rPr kumimoji="0" lang="en-GB" altLang="zh-CN" sz="2000" b="0" i="0" u="none" strike="noStrike" kern="0" cap="none" spc="0" normalizeH="0" baseline="0" noProof="0" dirty="0">
                <a:ln>
                  <a:noFill/>
                </a:ln>
                <a:solidFill>
                  <a:srgbClr val="0000FF"/>
                </a:solidFill>
                <a:effectLst/>
                <a:uLnTx/>
                <a:uFillTx/>
                <a:cs typeface="Arial" pitchFamily="34" charset="0"/>
              </a:rPr>
              <a:t> </a:t>
            </a:r>
            <a:r>
              <a:rPr kumimoji="0" lang="zh-CN" altLang="en-US" sz="20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Comic Sans MS" pitchFamily="66" charset="0"/>
                <a:cs typeface="Arial" pitchFamily="34" charset="0"/>
              </a:rPr>
              <a:t>：</a:t>
            </a:r>
            <a:r>
              <a:rPr kumimoji="0" lang="en-US" altLang="zh-CN" sz="2000" b="0" i="0" u="none" strike="noStrike" kern="0" cap="none" spc="0" normalizeH="0" baseline="0" noProof="0" dirty="0">
                <a:ln>
                  <a:noFill/>
                </a:ln>
                <a:solidFill>
                  <a:srgbClr val="000000"/>
                </a:solidFill>
                <a:effectLst/>
                <a:uLnTx/>
                <a:uFillTx/>
                <a:latin typeface="Comic Sans MS" pitchFamily="66" charset="0"/>
                <a:cs typeface="Arial" pitchFamily="34" charset="0"/>
              </a:rPr>
              <a:t>For a network divided in </a:t>
            </a:r>
            <a:r>
              <a:rPr kumimoji="0" lang="en-US" altLang="zh-CN" sz="2000" b="0" i="0" u="none" strike="noStrike" kern="0" cap="none" spc="0" normalizeH="0" baseline="0" noProof="0" dirty="0">
                <a:ln>
                  <a:noFill/>
                </a:ln>
                <a:solidFill>
                  <a:srgbClr val="3333FF"/>
                </a:solidFill>
                <a:effectLst/>
                <a:uLnTx/>
                <a:uFillTx/>
                <a:latin typeface="Comic Sans MS" pitchFamily="66" charset="0"/>
                <a:cs typeface="Arial" pitchFamily="34" charset="0"/>
              </a:rPr>
              <a:t>g</a:t>
            </a:r>
            <a:r>
              <a:rPr kumimoji="0" lang="en-US" altLang="zh-CN" sz="2000" b="0" i="0" u="none" strike="noStrike" kern="0" cap="none" spc="0" normalizeH="0" baseline="0" noProof="0" dirty="0">
                <a:ln>
                  <a:noFill/>
                </a:ln>
                <a:solidFill>
                  <a:srgbClr val="000000"/>
                </a:solidFill>
                <a:effectLst/>
                <a:uLnTx/>
                <a:uFillTx/>
                <a:latin typeface="Comic Sans MS" pitchFamily="66" charset="0"/>
                <a:cs typeface="Arial" pitchFamily="34" charset="0"/>
              </a:rPr>
              <a:t> groups</a:t>
            </a:r>
            <a:br>
              <a:rPr kumimoji="0" lang="en-GB" altLang="zh-CN" sz="2000" b="0" i="0" u="none" strike="noStrike" kern="0" cap="none" spc="0" normalizeH="0" baseline="0" noProof="0" dirty="0">
                <a:ln>
                  <a:noFill/>
                </a:ln>
                <a:solidFill>
                  <a:srgbClr val="000000"/>
                </a:solidFill>
                <a:effectLst/>
                <a:uLnTx/>
                <a:uFillTx/>
                <a:latin typeface="Comic Sans MS" pitchFamily="66" charset="0"/>
                <a:cs typeface="Arial" pitchFamily="34" charset="0"/>
              </a:rPr>
            </a:br>
            <a:endParaRPr kumimoji="0" lang="en-GB" altLang="zh-CN" sz="2000" b="0" i="0" u="none" strike="noStrike" kern="0" cap="none" spc="0" normalizeH="0" baseline="0" noProof="0" dirty="0">
              <a:ln>
                <a:noFill/>
              </a:ln>
              <a:solidFill>
                <a:srgbClr val="000000"/>
              </a:solidFill>
              <a:effectLst/>
              <a:uLnTx/>
              <a:uFillTx/>
              <a:latin typeface="Comic Sans MS" pitchFamily="66" charset="0"/>
              <a:cs typeface="Arial" pitchFamily="34" charset="0"/>
            </a:endParaRPr>
          </a:p>
          <a:p>
            <a:pPr marL="0" marR="0" lvl="2" indent="0" defTabSz="914400" eaLnBrk="1" latinLnBrk="0" hangingPunct="1">
              <a:spcBef>
                <a:spcPts val="1440"/>
              </a:spcBef>
              <a:spcAft>
                <a:spcPts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pPr>
            <a:r>
              <a:rPr kumimoji="0" lang="en-GB" altLang="zh-CN" sz="1800" b="0" i="0" u="none" strike="noStrike" kern="0" cap="none" spc="0" normalizeH="0" baseline="0" noProof="0" dirty="0">
                <a:ln>
                  <a:noFill/>
                </a:ln>
                <a:solidFill>
                  <a:srgbClr val="000000"/>
                </a:solidFill>
                <a:effectLst/>
                <a:uLnTx/>
                <a:uFillTx/>
                <a:latin typeface="Bitstream Vera Sans" pitchFamily="34" charset="0"/>
                <a:cs typeface="Arial" pitchFamily="34" charset="0"/>
              </a:rPr>
              <a:t> </a:t>
            </a:r>
            <a:r>
              <a:rPr kumimoji="0" lang="en-GB" altLang="zh-CN" sz="1800" b="0" i="0" u="none" strike="noStrike" kern="0" cap="none" spc="0" normalizeH="0" baseline="0" noProof="0" dirty="0">
                <a:ln>
                  <a:noFill/>
                </a:ln>
                <a:solidFill>
                  <a:srgbClr val="000000"/>
                </a:solidFill>
                <a:effectLst/>
                <a:uLnTx/>
                <a:uFillTx/>
                <a:latin typeface="Comic Sans MS" pitchFamily="66" charset="0"/>
                <a:cs typeface="Arial" pitchFamily="34" charset="0"/>
              </a:rPr>
              <a:t>Define a matrix </a:t>
            </a:r>
            <a:r>
              <a:rPr kumimoji="0" lang="en-GB" altLang="zh-CN" sz="1800" b="0" i="0" u="none" strike="noStrike" kern="0" cap="none" spc="0" normalizeH="0" baseline="0" noProof="0" dirty="0">
                <a:ln>
                  <a:noFill/>
                </a:ln>
                <a:solidFill>
                  <a:srgbClr val="3333FF"/>
                </a:solidFill>
                <a:effectLst/>
                <a:uLnTx/>
                <a:uFillTx/>
                <a:latin typeface="Verdana"/>
                <a:cs typeface="Arial" pitchFamily="34" charset="0"/>
              </a:rPr>
              <a:t>g X g </a:t>
            </a:r>
          </a:p>
          <a:p>
            <a:pPr marL="0" lvl="2" indent="0" eaLnBrk="1" hangingPunct="1">
              <a:spcBef>
                <a:spcPts val="1440"/>
              </a:spcBef>
              <a:spcAft>
                <a:spcPts val="0"/>
              </a:spcAft>
              <a:buFont typeface="Wingdings" pitchFamily="2" charset="2"/>
              <a:buChar char=""/>
              <a:defRPr/>
            </a:pPr>
            <a:r>
              <a:rPr kumimoji="0" lang="en-GB" altLang="zh-CN" sz="1800" b="0" i="1" u="none" strike="noStrike" kern="0" cap="none" spc="0" normalizeH="0" baseline="0" noProof="0" dirty="0" err="1">
                <a:ln>
                  <a:noFill/>
                </a:ln>
                <a:solidFill>
                  <a:srgbClr val="3333FF"/>
                </a:solidFill>
                <a:effectLst/>
                <a:uLnTx/>
                <a:uFillTx/>
                <a:latin typeface="Verdana"/>
                <a:cs typeface="Arial" pitchFamily="34" charset="0"/>
              </a:rPr>
              <a:t>e</a:t>
            </a:r>
            <a:r>
              <a:rPr kumimoji="0" lang="en-GB" altLang="zh-CN" sz="2000" b="0" i="1" u="none" strike="noStrike" kern="0" cap="none" spc="0" normalizeH="0" baseline="0" noProof="0" dirty="0" err="1">
                <a:ln>
                  <a:noFill/>
                </a:ln>
                <a:solidFill>
                  <a:srgbClr val="3333FF"/>
                </a:solidFill>
                <a:effectLst/>
                <a:uLnTx/>
                <a:uFillTx/>
                <a:latin typeface="Verdana"/>
                <a:cs typeface="Arial" pitchFamily="34" charset="0"/>
              </a:rPr>
              <a:t>ij</a:t>
            </a:r>
            <a:r>
              <a:rPr kumimoji="0" lang="en-GB" altLang="zh-CN" sz="1800" b="0" i="0" u="none" strike="noStrike" kern="0" cap="none" spc="0" normalizeH="0" baseline="0" noProof="0" dirty="0">
                <a:ln>
                  <a:noFill/>
                </a:ln>
                <a:solidFill>
                  <a:srgbClr val="3333FF"/>
                </a:solidFill>
                <a:effectLst/>
                <a:uLnTx/>
                <a:uFillTx/>
                <a:latin typeface="Comic Sans MS" pitchFamily="66" charset="0"/>
                <a:cs typeface="Arial" pitchFamily="34" charset="0"/>
              </a:rPr>
              <a:t> </a:t>
            </a:r>
            <a:r>
              <a:rPr kumimoji="0" lang="en-GB" altLang="zh-CN" sz="1800" b="0" i="0" u="none" strike="noStrike" kern="0" cap="none" spc="0" normalizeH="0" baseline="0" noProof="0" dirty="0">
                <a:ln>
                  <a:noFill/>
                </a:ln>
                <a:solidFill>
                  <a:srgbClr val="000000"/>
                </a:solidFill>
                <a:effectLst/>
                <a:uLnTx/>
                <a:uFillTx/>
                <a:latin typeface="Comic Sans MS" pitchFamily="66" charset="0"/>
                <a:cs typeface="Arial" pitchFamily="34" charset="0"/>
              </a:rPr>
              <a:t>: fraction of </a:t>
            </a:r>
            <a:r>
              <a:rPr lang="en-GB" altLang="zh-CN" sz="1800" b="0" dirty="0">
                <a:latin typeface="Comic Sans MS" pitchFamily="66" charset="0"/>
              </a:rPr>
              <a:t>edges that </a:t>
            </a:r>
            <a:r>
              <a:rPr kumimoji="0" lang="en-GB" altLang="zh-CN" sz="1800" b="0" i="0" u="none" strike="noStrike" kern="0" cap="none" spc="0" normalizeH="0" baseline="0" noProof="0" dirty="0">
                <a:ln>
                  <a:noFill/>
                </a:ln>
                <a:solidFill>
                  <a:srgbClr val="000000"/>
                </a:solidFill>
                <a:effectLst/>
                <a:uLnTx/>
                <a:uFillTx/>
                <a:latin typeface="Comic Sans MS" pitchFamily="66" charset="0"/>
                <a:cs typeface="Arial" pitchFamily="34" charset="0"/>
              </a:rPr>
              <a:t>connects the group i to j</a:t>
            </a:r>
          </a:p>
          <a:p>
            <a:pPr marL="914400" marR="0" lvl="2" indent="0" algn="ctr" defTabSz="914400" eaLnBrk="1" latinLnBrk="0" hangingPunct="1">
              <a:spcBef>
                <a:spcPts val="1440"/>
              </a:spcBef>
              <a:spcAft>
                <a:spcPts val="0"/>
              </a:spcAft>
              <a:buClr>
                <a:srgbClr val="000000"/>
              </a:buClr>
              <a:buSzPct val="45000"/>
              <a:buFont typeface="Wingdings" pitchFamily="2" charset="2"/>
              <a:buNone/>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pPr>
            <a:r>
              <a:rPr kumimoji="0" lang="en-GB" altLang="zh-CN" sz="3000" b="0" i="1" u="none" strike="noStrike" kern="0" cap="none" spc="0" normalizeH="0" baseline="0" noProof="0" dirty="0">
                <a:ln>
                  <a:noFill/>
                </a:ln>
                <a:solidFill>
                  <a:srgbClr val="000000"/>
                </a:solidFill>
                <a:effectLst/>
                <a:uLnTx/>
                <a:uFillTx/>
                <a:latin typeface="Bitstream Vera Sans" pitchFamily="34" charset="0"/>
                <a:cs typeface="Arial" pitchFamily="34" charset="0"/>
              </a:rPr>
              <a:t>Q</a:t>
            </a:r>
            <a:r>
              <a:rPr kumimoji="0" lang="en-GB" altLang="zh-CN" sz="3000" b="0" i="0" u="none" strike="noStrike" kern="0" cap="none" spc="0" normalizeH="0" baseline="0" noProof="0" dirty="0">
                <a:ln>
                  <a:noFill/>
                </a:ln>
                <a:solidFill>
                  <a:srgbClr val="000000"/>
                </a:solidFill>
                <a:effectLst/>
                <a:uLnTx/>
                <a:uFillTx/>
                <a:latin typeface="Bitstream Vera Sans" pitchFamily="34" charset="0"/>
                <a:cs typeface="Arial" pitchFamily="34" charset="0"/>
              </a:rPr>
              <a:t> =</a:t>
            </a:r>
            <a:r>
              <a:rPr kumimoji="0" lang="en-GB" altLang="zh-CN" sz="3000" b="0" i="0" u="none" strike="noStrike" kern="0" cap="none" spc="0" normalizeH="0" baseline="0" noProof="0" dirty="0">
                <a:ln>
                  <a:noFill/>
                </a:ln>
                <a:solidFill>
                  <a:srgbClr val="000000"/>
                </a:solidFill>
                <a:effectLst/>
                <a:uLnTx/>
                <a:uFillTx/>
                <a:latin typeface="Times" panose="02020603050405020304" pitchFamily="18" charset="0"/>
                <a:cs typeface="Arial" pitchFamily="34" charset="0"/>
              </a:rPr>
              <a:t> </a:t>
            </a:r>
            <a:r>
              <a:rPr kumimoji="0" lang="en-GB" altLang="zh-CN" sz="4000" b="0" i="0" u="none" strike="noStrike" kern="0" cap="none" spc="0" normalizeH="0" baseline="0" noProof="0" dirty="0">
                <a:ln>
                  <a:noFill/>
                </a:ln>
                <a:solidFill>
                  <a:srgbClr val="000000"/>
                </a:solidFill>
                <a:effectLst/>
                <a:uLnTx/>
                <a:uFillTx/>
                <a:latin typeface="Symbol" pitchFamily="18" charset="2"/>
                <a:cs typeface="Arial" pitchFamily="34" charset="0"/>
              </a:rPr>
              <a:t>S</a:t>
            </a:r>
            <a:r>
              <a:rPr kumimoji="0" lang="en-GB" altLang="zh-CN" sz="3000" b="0" i="0" u="none" strike="noStrike" kern="0" cap="none" spc="0" normalizeH="0" baseline="0" noProof="0" dirty="0">
                <a:ln>
                  <a:noFill/>
                </a:ln>
                <a:solidFill>
                  <a:srgbClr val="000000"/>
                </a:solidFill>
                <a:effectLst/>
                <a:uLnTx/>
                <a:uFillTx/>
                <a:latin typeface="Times" panose="02020603050405020304" pitchFamily="18" charset="0"/>
                <a:cs typeface="Arial" pitchFamily="34" charset="0"/>
              </a:rPr>
              <a:t> </a:t>
            </a:r>
            <a:r>
              <a:rPr kumimoji="0" lang="en-GB" altLang="zh-CN" sz="4000" b="0" i="0" u="none" strike="noStrike" kern="0" cap="none" spc="0" normalizeH="0" baseline="0" noProof="0" dirty="0">
                <a:ln>
                  <a:noFill/>
                </a:ln>
                <a:solidFill>
                  <a:srgbClr val="000000"/>
                </a:solidFill>
                <a:effectLst/>
                <a:uLnTx/>
                <a:uFillTx/>
                <a:latin typeface="Times" panose="02020603050405020304" pitchFamily="18" charset="0"/>
                <a:cs typeface="Arial" pitchFamily="34" charset="0"/>
              </a:rPr>
              <a:t>[</a:t>
            </a:r>
            <a:r>
              <a:rPr kumimoji="0" lang="en-GB" altLang="zh-CN" sz="3000" b="0" i="1" u="none" strike="noStrike" kern="0" cap="none" spc="0" normalizeH="0" baseline="0" noProof="0" dirty="0" err="1">
                <a:ln>
                  <a:noFill/>
                </a:ln>
                <a:solidFill>
                  <a:srgbClr val="000000"/>
                </a:solidFill>
                <a:effectLst/>
                <a:uLnTx/>
                <a:uFillTx/>
                <a:latin typeface="Bitstream Vera Sans" pitchFamily="34" charset="0"/>
                <a:cs typeface="Arial" pitchFamily="34" charset="0"/>
              </a:rPr>
              <a:t>e</a:t>
            </a:r>
            <a:r>
              <a:rPr kumimoji="0" lang="en-GB" altLang="zh-CN" sz="2000" b="0" i="1" u="none" strike="noStrike" kern="0" cap="none" spc="0" normalizeH="0" baseline="0" noProof="0" dirty="0" err="1">
                <a:ln>
                  <a:noFill/>
                </a:ln>
                <a:solidFill>
                  <a:srgbClr val="000000"/>
                </a:solidFill>
                <a:effectLst/>
                <a:uLnTx/>
                <a:uFillTx/>
                <a:latin typeface="Bitstream Vera Sans" pitchFamily="34" charset="0"/>
                <a:cs typeface="Arial" pitchFamily="34" charset="0"/>
              </a:rPr>
              <a:t>ii</a:t>
            </a:r>
            <a:r>
              <a:rPr kumimoji="0" lang="en-GB" altLang="zh-CN" sz="3000" b="0" i="0" u="none" strike="noStrike" kern="0" cap="none" spc="0" normalizeH="0" baseline="0" noProof="0" dirty="0">
                <a:ln>
                  <a:noFill/>
                </a:ln>
                <a:solidFill>
                  <a:srgbClr val="000000"/>
                </a:solidFill>
                <a:effectLst/>
                <a:uLnTx/>
                <a:uFillTx/>
                <a:latin typeface="Bitstream Vera Sans" pitchFamily="34" charset="0"/>
                <a:cs typeface="Arial" pitchFamily="34" charset="0"/>
              </a:rPr>
              <a:t> –</a:t>
            </a:r>
            <a:r>
              <a:rPr kumimoji="0" lang="en-GB" altLang="zh-CN" sz="3000" b="0" i="0" u="none" strike="noStrike" kern="0" cap="none" spc="0" normalizeH="0" baseline="0" noProof="0" dirty="0">
                <a:ln>
                  <a:noFill/>
                </a:ln>
                <a:solidFill>
                  <a:srgbClr val="000000"/>
                </a:solidFill>
                <a:effectLst/>
                <a:uLnTx/>
                <a:uFillTx/>
                <a:latin typeface="Times" panose="02020603050405020304" pitchFamily="18" charset="0"/>
                <a:cs typeface="Arial" pitchFamily="34" charset="0"/>
              </a:rPr>
              <a:t> (</a:t>
            </a:r>
            <a:r>
              <a:rPr kumimoji="0" lang="en-GB" altLang="zh-CN" sz="4000" b="0" i="0" u="none" strike="noStrike" kern="0" cap="none" spc="0" normalizeH="0" baseline="0" noProof="0" dirty="0">
                <a:ln>
                  <a:noFill/>
                </a:ln>
                <a:solidFill>
                  <a:srgbClr val="000000"/>
                </a:solidFill>
                <a:effectLst/>
                <a:uLnTx/>
                <a:uFillTx/>
                <a:latin typeface="Symbol" pitchFamily="18" charset="2"/>
                <a:cs typeface="Arial" pitchFamily="34" charset="0"/>
              </a:rPr>
              <a:t>S</a:t>
            </a:r>
            <a:r>
              <a:rPr kumimoji="0" lang="en-GB" altLang="zh-CN" sz="3200" b="0" i="0" u="none" strike="noStrike" kern="0" cap="none" spc="0" normalizeH="0" baseline="0" noProof="0" dirty="0">
                <a:ln>
                  <a:noFill/>
                </a:ln>
                <a:solidFill>
                  <a:srgbClr val="006699"/>
                </a:solidFill>
                <a:effectLst/>
                <a:uLnTx/>
                <a:uFillTx/>
                <a:latin typeface="Symbol" pitchFamily="18" charset="2"/>
                <a:cs typeface="Arial" pitchFamily="34" charset="0"/>
              </a:rPr>
              <a:t> </a:t>
            </a:r>
            <a:r>
              <a:rPr kumimoji="0" lang="en-GB" altLang="zh-CN" sz="3000" b="0" i="1" u="none" strike="noStrike" kern="0" cap="none" spc="0" normalizeH="0" baseline="0" noProof="0" dirty="0" err="1">
                <a:ln>
                  <a:noFill/>
                </a:ln>
                <a:solidFill>
                  <a:srgbClr val="000000"/>
                </a:solidFill>
                <a:effectLst/>
                <a:uLnTx/>
                <a:uFillTx/>
                <a:latin typeface="Bitstream Vera Sans" pitchFamily="34" charset="0"/>
                <a:cs typeface="Arial" pitchFamily="34" charset="0"/>
              </a:rPr>
              <a:t>e</a:t>
            </a:r>
            <a:r>
              <a:rPr kumimoji="0" lang="en-GB" altLang="zh-CN" sz="2000" b="0" i="1" u="none" strike="noStrike" kern="0" cap="none" spc="0" normalizeH="0" baseline="0" noProof="0" dirty="0" err="1">
                <a:ln>
                  <a:noFill/>
                </a:ln>
                <a:solidFill>
                  <a:srgbClr val="000000"/>
                </a:solidFill>
                <a:effectLst/>
                <a:uLnTx/>
                <a:uFillTx/>
                <a:latin typeface="Bitstream Vera Sans" pitchFamily="34" charset="0"/>
                <a:cs typeface="Arial" pitchFamily="34" charset="0"/>
              </a:rPr>
              <a:t>ij</a:t>
            </a:r>
            <a:r>
              <a:rPr kumimoji="0" lang="en-GB" altLang="zh-CN" sz="2000" b="0" i="0" u="none" strike="noStrike" kern="0" cap="none" spc="0" normalizeH="0" baseline="0" noProof="0" dirty="0">
                <a:ln>
                  <a:noFill/>
                </a:ln>
                <a:solidFill>
                  <a:srgbClr val="000000"/>
                </a:solidFill>
                <a:effectLst/>
                <a:uLnTx/>
                <a:uFillTx/>
                <a:latin typeface="Bitstream Vera Sans" pitchFamily="34" charset="0"/>
                <a:cs typeface="Arial" pitchFamily="34" charset="0"/>
              </a:rPr>
              <a:t> )</a:t>
            </a:r>
            <a:r>
              <a:rPr kumimoji="0" lang="en-GB" altLang="zh-CN" sz="2000" b="0" i="0" u="none" strike="noStrike" kern="0" cap="none" spc="0" normalizeH="0" baseline="30000" noProof="0" dirty="0">
                <a:ln>
                  <a:noFill/>
                </a:ln>
                <a:solidFill>
                  <a:srgbClr val="000000"/>
                </a:solidFill>
                <a:effectLst/>
                <a:uLnTx/>
                <a:uFillTx/>
                <a:latin typeface="Bitstream Vera Sans" pitchFamily="34" charset="0"/>
                <a:cs typeface="Arial" pitchFamily="34" charset="0"/>
              </a:rPr>
              <a:t>2 </a:t>
            </a:r>
            <a:r>
              <a:rPr kumimoji="0" lang="en-GB" altLang="zh-CN" sz="4000" b="0" i="0" u="none" strike="noStrike" kern="0" cap="none" spc="0" normalizeH="0" baseline="0" noProof="0" dirty="0">
                <a:ln>
                  <a:noFill/>
                </a:ln>
                <a:solidFill>
                  <a:srgbClr val="000000"/>
                </a:solidFill>
                <a:effectLst/>
                <a:uLnTx/>
                <a:uFillTx/>
                <a:latin typeface="Times" panose="02020603050405020304" pitchFamily="18" charset="0"/>
                <a:cs typeface="Arial" pitchFamily="34" charset="0"/>
              </a:rPr>
              <a:t>]</a:t>
            </a:r>
          </a:p>
          <a:p>
            <a:pPr marL="0" marR="0" lvl="2" indent="0" defTabSz="914400" eaLnBrk="1" latinLnBrk="0" hangingPunct="1">
              <a:spcBef>
                <a:spcPts val="1440"/>
              </a:spcBef>
              <a:spcAft>
                <a:spcPts val="0"/>
              </a:spcAft>
              <a:buClr>
                <a:srgbClr val="000000"/>
              </a:buClr>
              <a:buSzPct val="45000"/>
              <a:buFont typeface="Wingdings" pitchFamily="2" charset="2"/>
              <a:buChar char=""/>
              <a:tabLst>
                <a:tab pos="723900" algn="l"/>
                <a:tab pos="1447800" algn="l"/>
                <a:tab pos="2171700" algn="l"/>
                <a:tab pos="2895600" algn="l"/>
                <a:tab pos="3619500" algn="l"/>
                <a:tab pos="4343400" algn="l"/>
                <a:tab pos="5065395" algn="l"/>
                <a:tab pos="5791200" algn="l"/>
                <a:tab pos="6515100" algn="l"/>
                <a:tab pos="7237095" algn="l"/>
                <a:tab pos="7960995" algn="l"/>
                <a:tab pos="8686800" algn="l"/>
              </a:tabLst>
              <a:defRPr/>
            </a:pPr>
            <a:r>
              <a:rPr kumimoji="0" lang="en-GB" altLang="zh-CN" sz="1800" b="0" i="0" u="none" strike="noStrike" kern="0" cap="none" spc="0" normalizeH="0" baseline="0" noProof="0" dirty="0">
                <a:ln>
                  <a:noFill/>
                </a:ln>
                <a:solidFill>
                  <a:srgbClr val="000000"/>
                </a:solidFill>
                <a:effectLst/>
                <a:uLnTx/>
                <a:uFillTx/>
                <a:latin typeface="Comic Sans MS" pitchFamily="66" charset="0"/>
                <a:cs typeface="Arial" pitchFamily="34" charset="0"/>
              </a:rPr>
              <a:t>Q &gt; 0.3    network with community structure</a:t>
            </a:r>
          </a:p>
        </p:txBody>
      </p:sp>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8"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社团结构</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2" name="Rectangle 6"/>
          <p:cNvSpPr>
            <a:spLocks noChangeArrowheads="1"/>
          </p:cNvSpPr>
          <p:nvPr/>
        </p:nvSpPr>
        <p:spPr bwMode="auto">
          <a:xfrm>
            <a:off x="556260" y="2780928"/>
            <a:ext cx="7991475" cy="938212"/>
          </a:xfrm>
          <a:prstGeom prst="rect">
            <a:avLst/>
          </a:prstGeom>
          <a:solidFill>
            <a:srgbClr val="EDFAD2"/>
          </a:solidFill>
          <a:ln w="9525" algn="ctr">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latinLnBrk="0" hangingPunct="1">
              <a:spcBef>
                <a:spcPts val="0"/>
              </a:spcBef>
              <a:spcAft>
                <a:spcPts val="0"/>
              </a:spcAft>
              <a:buClrTx/>
              <a:buSzTx/>
              <a:buFontTx/>
              <a:buNone/>
              <a:defRPr/>
            </a:pPr>
            <a:r>
              <a:rPr kumimoji="0" lang="en-US" sz="2000" b="1" i="0" u="none" strike="noStrike" kern="0" cap="none" spc="0" normalizeH="0" baseline="0" noProof="0" dirty="0">
                <a:ln>
                  <a:noFill/>
                </a:ln>
                <a:solidFill>
                  <a:srgbClr val="D60093"/>
                </a:solidFill>
                <a:effectLst>
                  <a:outerShdw blurRad="38100" dist="38100" dir="2700000" algn="tl">
                    <a:srgbClr val="FFFFFF"/>
                  </a:outerShdw>
                </a:effectLst>
                <a:uLnTx/>
                <a:uFillTx/>
                <a:latin typeface="Comic Sans MS" pitchFamily="66" charset="0"/>
              </a:rPr>
              <a:t>1.  </a:t>
            </a:r>
            <a:r>
              <a:rPr kumimoji="0" lang="en-US" sz="2000" b="0" i="0" u="none" strike="noStrike" kern="0" cap="none" spc="0" normalizeH="0" baseline="0" noProof="0" dirty="0">
                <a:ln>
                  <a:noFill/>
                </a:ln>
                <a:solidFill>
                  <a:sysClr val="windowText" lastClr="000000"/>
                </a:solidFill>
                <a:effectLst>
                  <a:outerShdw blurRad="38100" dist="38100" dir="2700000" algn="tl">
                    <a:srgbClr val="FFFFFF"/>
                  </a:outerShdw>
                </a:effectLst>
                <a:uLnTx/>
                <a:uFillTx/>
                <a:latin typeface="Comic Sans MS" pitchFamily="66" charset="0"/>
              </a:rPr>
              <a:t>Calculate the </a:t>
            </a:r>
            <a:r>
              <a:rPr kumimoji="0" lang="en-US" sz="2000" b="0" i="0" u="none" strike="noStrike" kern="0" cap="none" spc="0" normalizeH="0" baseline="0" noProof="0" dirty="0" err="1">
                <a:ln>
                  <a:noFill/>
                </a:ln>
                <a:solidFill>
                  <a:sysClr val="windowText" lastClr="000000"/>
                </a:solidFill>
                <a:effectLst>
                  <a:outerShdw blurRad="38100" dist="38100" dir="2700000" algn="tl">
                    <a:srgbClr val="FFFFFF"/>
                  </a:outerShdw>
                </a:effectLst>
                <a:uLnTx/>
                <a:uFillTx/>
                <a:latin typeface="Comic Sans MS" pitchFamily="66" charset="0"/>
              </a:rPr>
              <a:t>betweenness</a:t>
            </a:r>
            <a:r>
              <a:rPr kumimoji="0" lang="en-US" sz="2000" b="0" i="0" u="none" strike="noStrike" kern="0" cap="none" spc="0" normalizeH="0" baseline="0" noProof="0" dirty="0">
                <a:ln>
                  <a:noFill/>
                </a:ln>
                <a:solidFill>
                  <a:sysClr val="windowText" lastClr="000000"/>
                </a:solidFill>
                <a:effectLst>
                  <a:outerShdw blurRad="38100" dist="38100" dir="2700000" algn="tl">
                    <a:srgbClr val="FFFFFF"/>
                  </a:outerShdw>
                </a:effectLst>
                <a:uLnTx/>
                <a:uFillTx/>
                <a:latin typeface="Comic Sans MS" pitchFamily="66" charset="0"/>
              </a:rPr>
              <a:t> for all edges </a:t>
            </a:r>
          </a:p>
          <a:p>
            <a:pPr marL="0" marR="0" lvl="0" indent="0" algn="l" defTabSz="914400" eaLnBrk="1" latinLnBrk="0" hangingPunct="1">
              <a:spcBef>
                <a:spcPts val="0"/>
              </a:spcBef>
              <a:spcAft>
                <a:spcPts val="0"/>
              </a:spcAft>
              <a:buClrTx/>
              <a:buSzTx/>
              <a:buFontTx/>
              <a:buNone/>
              <a:defRPr/>
            </a:pPr>
            <a:r>
              <a:rPr kumimoji="0" lang="en-US" sz="2000" b="0" i="0" u="none" strike="noStrike" kern="0" cap="none" spc="0" normalizeH="0" baseline="0" noProof="0" dirty="0">
                <a:ln>
                  <a:noFill/>
                </a:ln>
                <a:solidFill>
                  <a:sysClr val="windowText" lastClr="000000"/>
                </a:solidFill>
                <a:effectLst>
                  <a:outerShdw blurRad="38100" dist="38100" dir="2700000" algn="tl">
                    <a:srgbClr val="FFFFFF"/>
                  </a:outerShdw>
                </a:effectLst>
                <a:uLnTx/>
                <a:uFillTx/>
                <a:latin typeface="Comic Sans MS" pitchFamily="66" charset="0"/>
              </a:rPr>
              <a:t>    in the network</a:t>
            </a:r>
          </a:p>
        </p:txBody>
      </p:sp>
      <p:sp>
        <p:nvSpPr>
          <p:cNvPr id="13" name="Rectangle 7"/>
          <p:cNvSpPr>
            <a:spLocks noChangeArrowheads="1"/>
          </p:cNvSpPr>
          <p:nvPr/>
        </p:nvSpPr>
        <p:spPr bwMode="auto">
          <a:xfrm>
            <a:off x="531813" y="3861047"/>
            <a:ext cx="7991475" cy="614337"/>
          </a:xfrm>
          <a:prstGeom prst="rect">
            <a:avLst/>
          </a:prstGeom>
          <a:solidFill>
            <a:srgbClr val="EDFAD2"/>
          </a:solidFill>
          <a:ln w="9525" algn="ctr">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latinLnBrk="0" hangingPunct="1">
              <a:spcBef>
                <a:spcPct val="20000"/>
              </a:spcBef>
              <a:spcAft>
                <a:spcPts val="0"/>
              </a:spcAft>
              <a:buClrTx/>
              <a:buSzTx/>
              <a:buFontTx/>
              <a:buNone/>
              <a:defRPr/>
            </a:pPr>
            <a:r>
              <a:rPr kumimoji="0" lang="en-US" sz="2000" b="1" i="0" u="none" strike="noStrike" kern="0" cap="none" spc="0" normalizeH="0" baseline="0" noProof="0" dirty="0">
                <a:ln>
                  <a:noFill/>
                </a:ln>
                <a:solidFill>
                  <a:srgbClr val="D60093"/>
                </a:solidFill>
                <a:effectLst>
                  <a:outerShdw blurRad="38100" dist="38100" dir="2700000" algn="tl">
                    <a:srgbClr val="000000">
                      <a:alpha val="43137"/>
                    </a:srgbClr>
                  </a:outerShdw>
                </a:effectLst>
                <a:uLnTx/>
                <a:uFillTx/>
                <a:latin typeface="Comic Sans MS" pitchFamily="66" charset="0"/>
              </a:rPr>
              <a:t>2</a:t>
            </a:r>
            <a:r>
              <a:rPr kumimoji="0" lang="en-US" sz="2000" b="0" i="0" u="none" strike="noStrike" kern="0" cap="none" spc="0" normalizeH="0" baseline="0" noProof="0" dirty="0">
                <a:ln>
                  <a:noFill/>
                </a:ln>
                <a:solidFill>
                  <a:srgbClr val="D60093"/>
                </a:solidFill>
                <a:effectLst>
                  <a:outerShdw blurRad="38100" dist="38100" dir="2700000" algn="tl">
                    <a:srgbClr val="000000">
                      <a:alpha val="43137"/>
                    </a:srgbClr>
                  </a:outerShdw>
                </a:effectLst>
                <a:uLnTx/>
                <a:uFillTx/>
                <a:latin typeface="Comic Sans MS" pitchFamily="66" charset="0"/>
              </a:rPr>
              <a:t>.  </a:t>
            </a:r>
            <a:r>
              <a:rPr kumimoji="0" lang="en-US" sz="2000" b="0" i="0" u="none" strike="noStrike" kern="0" cap="none" spc="0" normalizeH="0" baseline="0" noProof="0" dirty="0">
                <a:ln>
                  <a:noFill/>
                </a:ln>
                <a:solidFill>
                  <a:sysClr val="windowText" lastClr="000000"/>
                </a:solidFill>
                <a:effectLst/>
                <a:uLnTx/>
                <a:uFillTx/>
                <a:latin typeface="Comic Sans MS" pitchFamily="66" charset="0"/>
              </a:rPr>
              <a:t>Remove the edge with the highest </a:t>
            </a:r>
            <a:r>
              <a:rPr kumimoji="0" lang="en-US" sz="2000" b="0" i="0" u="none" strike="noStrike" kern="0" cap="none" spc="0" normalizeH="0" baseline="0" noProof="0" dirty="0" err="1">
                <a:ln>
                  <a:noFill/>
                </a:ln>
                <a:solidFill>
                  <a:sysClr val="windowText" lastClr="000000"/>
                </a:solidFill>
                <a:effectLst/>
                <a:uLnTx/>
                <a:uFillTx/>
                <a:latin typeface="Comic Sans MS" pitchFamily="66" charset="0"/>
              </a:rPr>
              <a:t>betweenness</a:t>
            </a:r>
            <a:r>
              <a:rPr kumimoji="0" lang="en-US" sz="2000" b="0" i="0" u="none" strike="noStrike" kern="0" cap="none" spc="0" normalizeH="0" baseline="0" noProof="0" dirty="0">
                <a:ln>
                  <a:noFill/>
                </a:ln>
                <a:solidFill>
                  <a:sysClr val="windowText" lastClr="000000"/>
                </a:solidFill>
                <a:effectLst/>
                <a:uLnTx/>
                <a:uFillTx/>
                <a:latin typeface="Comic Sans MS" pitchFamily="66" charset="0"/>
              </a:rPr>
              <a:t>.</a:t>
            </a:r>
          </a:p>
        </p:txBody>
      </p:sp>
      <p:sp>
        <p:nvSpPr>
          <p:cNvPr id="14" name="Rectangle 8"/>
          <p:cNvSpPr>
            <a:spLocks noChangeArrowheads="1"/>
          </p:cNvSpPr>
          <p:nvPr/>
        </p:nvSpPr>
        <p:spPr bwMode="auto">
          <a:xfrm>
            <a:off x="539750" y="4580160"/>
            <a:ext cx="7991475" cy="938213"/>
          </a:xfrm>
          <a:prstGeom prst="rect">
            <a:avLst/>
          </a:prstGeom>
          <a:solidFill>
            <a:srgbClr val="EDFAD2"/>
          </a:solidFill>
          <a:ln w="9525" algn="ctr">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latinLnBrk="0" hangingPunct="1">
              <a:spcBef>
                <a:spcPct val="20000"/>
              </a:spcBef>
              <a:spcAft>
                <a:spcPts val="0"/>
              </a:spcAft>
              <a:buClrTx/>
              <a:buSzTx/>
              <a:buFontTx/>
              <a:buNone/>
              <a:defRPr/>
            </a:pPr>
            <a:r>
              <a:rPr kumimoji="0" lang="en-US" sz="2000" b="1" i="0" u="none" strike="noStrike" kern="0" cap="none" spc="0" normalizeH="0" baseline="0" noProof="0" dirty="0">
                <a:ln>
                  <a:noFill/>
                </a:ln>
                <a:solidFill>
                  <a:srgbClr val="D60093"/>
                </a:solidFill>
                <a:effectLst>
                  <a:outerShdw blurRad="38100" dist="38100" dir="2700000" algn="tl">
                    <a:srgbClr val="000000">
                      <a:alpha val="43137"/>
                    </a:srgbClr>
                  </a:outerShdw>
                </a:effectLst>
                <a:uLnTx/>
                <a:uFillTx/>
                <a:latin typeface="Comic Sans MS" pitchFamily="66" charset="0"/>
              </a:rPr>
              <a:t>3.  </a:t>
            </a:r>
            <a:r>
              <a:rPr kumimoji="0" lang="en-US" sz="2000" b="0" i="0" u="none" strike="noStrike" kern="0" cap="none" spc="0" normalizeH="0" baseline="0" noProof="0" dirty="0">
                <a:ln>
                  <a:noFill/>
                </a:ln>
                <a:solidFill>
                  <a:sysClr val="windowText" lastClr="000000"/>
                </a:solidFill>
                <a:effectLst/>
                <a:uLnTx/>
                <a:uFillTx/>
                <a:latin typeface="Comic Sans MS" pitchFamily="66" charset="0"/>
              </a:rPr>
              <a:t>Recalculate </a:t>
            </a:r>
            <a:r>
              <a:rPr kumimoji="0" lang="en-US" sz="2000" b="0" i="0" u="none" strike="noStrike" kern="0" cap="none" spc="0" normalizeH="0" baseline="0" noProof="0" dirty="0" err="1">
                <a:ln>
                  <a:noFill/>
                </a:ln>
                <a:solidFill>
                  <a:sysClr val="windowText" lastClr="000000"/>
                </a:solidFill>
                <a:effectLst/>
                <a:uLnTx/>
                <a:uFillTx/>
                <a:latin typeface="Comic Sans MS" pitchFamily="66" charset="0"/>
              </a:rPr>
              <a:t>betweennesses</a:t>
            </a:r>
            <a:r>
              <a:rPr kumimoji="0" lang="en-US" sz="2000" b="0" i="0" u="none" strike="noStrike" kern="0" cap="none" spc="0" normalizeH="0" baseline="0" noProof="0" dirty="0">
                <a:ln>
                  <a:noFill/>
                </a:ln>
                <a:solidFill>
                  <a:sysClr val="windowText" lastClr="000000"/>
                </a:solidFill>
                <a:effectLst/>
                <a:uLnTx/>
                <a:uFillTx/>
                <a:latin typeface="Comic Sans MS" pitchFamily="66" charset="0"/>
              </a:rPr>
              <a:t> for all edges  affected </a:t>
            </a:r>
          </a:p>
          <a:p>
            <a:pPr marL="0" marR="0" lvl="0" indent="0" algn="l" defTabSz="914400" eaLnBrk="1" latinLnBrk="0" hangingPunct="1">
              <a:spcBef>
                <a:spcPct val="20000"/>
              </a:spcBef>
              <a:spcAft>
                <a:spcPts val="0"/>
              </a:spcAft>
              <a:buClrTx/>
              <a:buSzTx/>
              <a:buFontTx/>
              <a:buNone/>
              <a:defRPr/>
            </a:pPr>
            <a:r>
              <a:rPr kumimoji="0" lang="en-US" sz="2000" b="0" i="0" u="none" strike="noStrike" kern="0" cap="none" spc="0" normalizeH="0" baseline="0" noProof="0" dirty="0">
                <a:ln>
                  <a:noFill/>
                </a:ln>
                <a:solidFill>
                  <a:sysClr val="windowText" lastClr="000000"/>
                </a:solidFill>
                <a:effectLst/>
                <a:uLnTx/>
                <a:uFillTx/>
                <a:latin typeface="Comic Sans MS" pitchFamily="66" charset="0"/>
              </a:rPr>
              <a:t>     by the removal.</a:t>
            </a:r>
          </a:p>
        </p:txBody>
      </p:sp>
      <p:sp>
        <p:nvSpPr>
          <p:cNvPr id="15" name="Rectangle 9"/>
          <p:cNvSpPr>
            <a:spLocks noChangeArrowheads="1"/>
          </p:cNvSpPr>
          <p:nvPr/>
        </p:nvSpPr>
        <p:spPr bwMode="auto">
          <a:xfrm>
            <a:off x="539750" y="5661248"/>
            <a:ext cx="8064500" cy="722188"/>
          </a:xfrm>
          <a:prstGeom prst="rect">
            <a:avLst/>
          </a:prstGeom>
          <a:solidFill>
            <a:srgbClr val="EDFAD2"/>
          </a:solidFill>
          <a:ln w="9525" algn="ctr">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latinLnBrk="0" hangingPunct="1">
              <a:spcBef>
                <a:spcPts val="0"/>
              </a:spcBef>
              <a:spcAft>
                <a:spcPts val="0"/>
              </a:spcAft>
              <a:buClrTx/>
              <a:buSzTx/>
              <a:buFontTx/>
              <a:buNone/>
              <a:defRPr/>
            </a:pPr>
            <a:r>
              <a:rPr kumimoji="0" lang="en-US" sz="2000" b="1" i="0" u="none" strike="noStrike" kern="0" cap="none" spc="0" normalizeH="0" baseline="0" noProof="0" dirty="0">
                <a:ln>
                  <a:noFill/>
                </a:ln>
                <a:solidFill>
                  <a:srgbClr val="D60093"/>
                </a:solidFill>
                <a:effectLst>
                  <a:outerShdw blurRad="38100" dist="38100" dir="2700000" algn="tl">
                    <a:srgbClr val="000000"/>
                  </a:outerShdw>
                </a:effectLst>
                <a:uLnTx/>
                <a:uFillTx/>
                <a:latin typeface="Comic Sans MS" pitchFamily="66" charset="0"/>
              </a:rPr>
              <a:t>4.</a:t>
            </a:r>
            <a:r>
              <a:rPr kumimoji="0" lang="en-US" sz="2000" b="1" i="0" u="none" strike="noStrike" kern="0" cap="none" spc="0" normalizeH="0" baseline="0" noProof="0" dirty="0">
                <a:ln>
                  <a:noFill/>
                </a:ln>
                <a:solidFill>
                  <a:srgbClr val="D60093"/>
                </a:solidFill>
                <a:effectLst>
                  <a:outerShdw blurRad="38100" dist="38100" dir="2700000" algn="tl">
                    <a:srgbClr val="FFFFFF"/>
                  </a:outerShdw>
                </a:effectLst>
                <a:uLnTx/>
                <a:uFillTx/>
                <a:latin typeface="Comic Sans MS" pitchFamily="66" charset="0"/>
              </a:rPr>
              <a:t> </a:t>
            </a:r>
            <a:r>
              <a:rPr kumimoji="0" lang="en-US" sz="2000" b="0" i="0" u="none" strike="noStrike" kern="0" cap="none" spc="0" normalizeH="0" baseline="0" noProof="0" dirty="0">
                <a:ln>
                  <a:noFill/>
                </a:ln>
                <a:solidFill>
                  <a:sysClr val="windowText" lastClr="000000"/>
                </a:solidFill>
                <a:effectLst/>
                <a:uLnTx/>
                <a:uFillTx/>
                <a:latin typeface="Comic Sans MS" pitchFamily="66" charset="0"/>
              </a:rPr>
              <a:t>Repeat from step 2 until no edges remain.</a:t>
            </a:r>
          </a:p>
        </p:txBody>
      </p:sp>
      <p:sp>
        <p:nvSpPr>
          <p:cNvPr id="16" name="Rectangle 2"/>
          <p:cNvSpPr txBox="1">
            <a:spLocks noChangeArrowheads="1"/>
          </p:cNvSpPr>
          <p:nvPr/>
        </p:nvSpPr>
        <p:spPr bwMode="auto">
          <a:xfrm>
            <a:off x="457200" y="1628800"/>
            <a:ext cx="8229600" cy="1143000"/>
          </a:xfrm>
          <a:prstGeom prst="rect">
            <a:avLst/>
          </a:prstGeom>
          <a:noFill/>
          <a:ln w="9525">
            <a:noFill/>
            <a:miter lim="800000"/>
          </a:ln>
        </p:spPr>
        <p:txBody>
          <a:bodyPr anchor="b"/>
          <a:lst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defRPr/>
            </a:pPr>
            <a:r>
              <a:rPr lang="en-US" sz="3600" b="1" dirty="0">
                <a:solidFill>
                  <a:srgbClr val="FF0000"/>
                </a:solidFill>
                <a:effectLst>
                  <a:outerShdw blurRad="38100" dist="38100" dir="2700000" algn="tl">
                    <a:srgbClr val="000000"/>
                  </a:outerShdw>
                </a:effectLst>
              </a:rPr>
              <a:t>GN Algorithm</a:t>
            </a:r>
          </a:p>
        </p:txBody>
      </p:sp>
      <p:sp>
        <p:nvSpPr>
          <p:cNvPr id="10" name="矩形 9"/>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17"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社团结构</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 name="Rectangle 3"/>
          <p:cNvSpPr txBox="1">
            <a:spLocks noChangeArrowheads="1"/>
          </p:cNvSpPr>
          <p:nvPr/>
        </p:nvSpPr>
        <p:spPr bwMode="auto">
          <a:xfrm>
            <a:off x="457200" y="2110300"/>
            <a:ext cx="82296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10000"/>
              </a:lnSpc>
              <a:buFont typeface="Wingdings" pitchFamily="2" charset="2"/>
              <a:buChar char="n"/>
              <a:defRPr/>
            </a:pPr>
            <a:r>
              <a:rPr lang="en-US" sz="2800" b="1" dirty="0">
                <a:solidFill>
                  <a:srgbClr val="FF0000"/>
                </a:solidFill>
                <a:effectLst>
                  <a:outerShdw blurRad="38100" dist="38100" dir="2700000" algn="tl">
                    <a:srgbClr val="000000"/>
                  </a:outerShdw>
                </a:effectLst>
                <a:latin typeface="Comic Sans MS" pitchFamily="66" charset="0"/>
              </a:rPr>
              <a:t>Edge </a:t>
            </a:r>
            <a:r>
              <a:rPr lang="en-US" sz="2800" b="1" dirty="0" err="1">
                <a:solidFill>
                  <a:srgbClr val="FF0000"/>
                </a:solidFill>
                <a:effectLst>
                  <a:outerShdw blurRad="38100" dist="38100" dir="2700000" algn="tl">
                    <a:srgbClr val="000000"/>
                  </a:outerShdw>
                </a:effectLst>
                <a:latin typeface="Comic Sans MS" pitchFamily="66" charset="0"/>
              </a:rPr>
              <a:t>Betweenness</a:t>
            </a:r>
            <a:r>
              <a:rPr lang="en-US" sz="2800" b="1" dirty="0">
                <a:latin typeface="Comic Sans MS" pitchFamily="66" charset="0"/>
              </a:rPr>
              <a:t> </a:t>
            </a:r>
            <a:r>
              <a:rPr lang="en-US" sz="2800" dirty="0">
                <a:latin typeface="Comic Sans MS" pitchFamily="66" charset="0"/>
              </a:rPr>
              <a:t>is an alternative approach to the detection of the communities.</a:t>
            </a:r>
          </a:p>
          <a:p>
            <a:pPr>
              <a:lnSpc>
                <a:spcPct val="110000"/>
              </a:lnSpc>
              <a:buFont typeface="Wingdings" pitchFamily="2" charset="2"/>
              <a:buChar char="n"/>
              <a:defRPr/>
            </a:pPr>
            <a:r>
              <a:rPr lang="tr-TR" altLang="zh-CN" sz="2800" dirty="0">
                <a:latin typeface="Comic Sans MS" pitchFamily="66" charset="0"/>
              </a:rPr>
              <a:t>D</a:t>
            </a:r>
            <a:r>
              <a:rPr lang="en-US" altLang="zh-CN" sz="2800" dirty="0" err="1">
                <a:latin typeface="Comic Sans MS" pitchFamily="66" charset="0"/>
              </a:rPr>
              <a:t>efine</a:t>
            </a:r>
            <a:r>
              <a:rPr lang="en-US" altLang="zh-CN" sz="2800" dirty="0">
                <a:latin typeface="Comic Sans MS" pitchFamily="66" charset="0"/>
              </a:rPr>
              <a:t> the </a:t>
            </a:r>
            <a:r>
              <a:rPr lang="en-US" altLang="zh-CN" sz="2800" b="1" dirty="0">
                <a:solidFill>
                  <a:srgbClr val="FF0000"/>
                </a:solidFill>
                <a:effectLst>
                  <a:outerShdw blurRad="38100" dist="38100" dir="2700000" algn="tl">
                    <a:srgbClr val="000000">
                      <a:alpha val="43137"/>
                    </a:srgbClr>
                  </a:outerShdw>
                </a:effectLst>
                <a:latin typeface="Comic Sans MS" pitchFamily="66" charset="0"/>
              </a:rPr>
              <a:t>edge </a:t>
            </a:r>
            <a:r>
              <a:rPr lang="en-US" altLang="zh-CN" sz="2800" b="1" dirty="0" err="1">
                <a:solidFill>
                  <a:srgbClr val="FF0000"/>
                </a:solidFill>
                <a:effectLst>
                  <a:outerShdw blurRad="38100" dist="38100" dir="2700000" algn="tl">
                    <a:srgbClr val="000000">
                      <a:alpha val="43137"/>
                    </a:srgbClr>
                  </a:outerShdw>
                </a:effectLst>
                <a:latin typeface="Comic Sans MS" pitchFamily="66" charset="0"/>
              </a:rPr>
              <a:t>betweenness</a:t>
            </a:r>
            <a:r>
              <a:rPr lang="en-US" altLang="zh-CN" sz="2800" b="1" dirty="0">
                <a:solidFill>
                  <a:srgbClr val="FF0000"/>
                </a:solidFill>
                <a:effectLst>
                  <a:outerShdw blurRad="38100" dist="38100" dir="2700000" algn="tl">
                    <a:srgbClr val="000000">
                      <a:alpha val="43137"/>
                    </a:srgbClr>
                  </a:outerShdw>
                </a:effectLst>
                <a:latin typeface="Comic Sans MS" pitchFamily="66" charset="0"/>
              </a:rPr>
              <a:t> </a:t>
            </a:r>
            <a:r>
              <a:rPr lang="en-US" altLang="zh-CN" sz="2800" dirty="0">
                <a:latin typeface="Comic Sans MS" pitchFamily="66" charset="0"/>
              </a:rPr>
              <a:t>of an edge as the number of shortest paths between pairs of vertices that run along it.</a:t>
            </a:r>
          </a:p>
          <a:p>
            <a:pPr marL="0" indent="0">
              <a:lnSpc>
                <a:spcPct val="110000"/>
              </a:lnSpc>
              <a:buFontTx/>
              <a:buNone/>
              <a:defRPr/>
            </a:pPr>
            <a:endParaRPr lang="en-US" altLang="zh-CN" sz="2800" dirty="0">
              <a:latin typeface="Comic Sans MS" pitchFamily="66" charset="0"/>
            </a:endParaRPr>
          </a:p>
        </p:txBody>
      </p:sp>
      <p:sp>
        <p:nvSpPr>
          <p:cNvPr id="3" name="文本框 2"/>
          <p:cNvSpPr txBox="1"/>
          <p:nvPr/>
        </p:nvSpPr>
        <p:spPr>
          <a:xfrm>
            <a:off x="7092280" y="5436526"/>
            <a:ext cx="611065" cy="923330"/>
          </a:xfrm>
          <a:prstGeom prst="rect">
            <a:avLst/>
          </a:prstGeom>
          <a:noFill/>
        </p:spPr>
        <p:txBody>
          <a:bodyPr wrap="none" rtlCol="0">
            <a:spAutoFit/>
          </a:bodyPr>
          <a:lstStyle/>
          <a:p>
            <a:r>
              <a:rPr lang="en-US" altLang="zh-CN" sz="5400" dirty="0">
                <a:solidFill>
                  <a:srgbClr val="FF0000"/>
                </a:solidFill>
              </a:rPr>
              <a:t>?</a:t>
            </a:r>
            <a:endParaRPr lang="zh-CN" altLang="en-US" sz="5400" dirty="0">
              <a:solidFill>
                <a:srgbClr val="FF0000"/>
              </a:solidFill>
            </a:endParaRPr>
          </a:p>
        </p:txBody>
      </p:sp>
      <p:pic>
        <p:nvPicPr>
          <p:cNvPr id="7" name="图片 6"/>
          <p:cNvPicPr>
            <a:picLocks noChangeAspect="1"/>
          </p:cNvPicPr>
          <p:nvPr/>
        </p:nvPicPr>
        <p:blipFill>
          <a:blip r:embed="rId3"/>
          <a:stretch>
            <a:fillRect/>
          </a:stretch>
        </p:blipFill>
        <p:spPr>
          <a:xfrm>
            <a:off x="1628537" y="5185703"/>
            <a:ext cx="4156467" cy="987359"/>
          </a:xfrm>
          <a:prstGeom prst="rect">
            <a:avLst/>
          </a:prstGeom>
        </p:spPr>
      </p:pic>
      <p:sp>
        <p:nvSpPr>
          <p:cNvPr id="8" name="矩形 7"/>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9"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社团结构</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79222801"/>
              </p:ext>
            </p:extLst>
          </p:nvPr>
        </p:nvGraphicFramePr>
        <p:xfrm>
          <a:off x="5447875" y="2098006"/>
          <a:ext cx="3500363" cy="3122933"/>
        </p:xfrm>
        <a:graphic>
          <a:graphicData uri="http://schemas.openxmlformats.org/presentationml/2006/ole">
            <mc:AlternateContent xmlns:mc="http://schemas.openxmlformats.org/markup-compatibility/2006">
              <mc:Choice xmlns:v="urn:schemas-microsoft-com:vml" Requires="v">
                <p:oleObj spid="_x0000_s37010" name="SmartDraw" r:id="rId4" imgW="6213475" imgH="5546090" progId="SmartDraw.2">
                  <p:embed/>
                </p:oleObj>
              </mc:Choice>
              <mc:Fallback>
                <p:oleObj name="SmartDraw" r:id="rId4" imgW="6213475" imgH="5546090" progId="SmartDraw.2">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7875" y="2098006"/>
                        <a:ext cx="3500363" cy="3122933"/>
                      </a:xfrm>
                      <a:prstGeom prst="rect">
                        <a:avLst/>
                      </a:prstGeom>
                      <a:noFill/>
                      <a:ln>
                        <a:noFill/>
                      </a:ln>
                    </p:spPr>
                  </p:pic>
                </p:oleObj>
              </mc:Fallback>
            </mc:AlternateContent>
          </a:graphicData>
        </a:graphic>
      </p:graphicFrame>
      <p:sp>
        <p:nvSpPr>
          <p:cNvPr id="7" name="矩形 6"/>
          <p:cNvSpPr/>
          <p:nvPr/>
        </p:nvSpPr>
        <p:spPr>
          <a:xfrm>
            <a:off x="332264" y="2352505"/>
            <a:ext cx="5112568" cy="2846933"/>
          </a:xfrm>
          <a:prstGeom prst="rect">
            <a:avLst/>
          </a:prstGeom>
        </p:spPr>
        <p:txBody>
          <a:bodyPr wrap="square">
            <a:spAutoFit/>
          </a:bodyPr>
          <a:lstStyle/>
          <a:p>
            <a:pPr lvl="0" algn="l">
              <a:lnSpc>
                <a:spcPct val="150000"/>
              </a:lnSpc>
              <a:spcBef>
                <a:spcPts val="600"/>
              </a:spcBef>
              <a:buClr>
                <a:srgbClr val="7200E4"/>
              </a:buClr>
              <a:defRPr/>
            </a:pPr>
            <a:r>
              <a:rPr lang="en-US" altLang="zh-CN" sz="2000" kern="0" dirty="0">
                <a:latin typeface="Palatino Linotype" pitchFamily="18" charset="0"/>
              </a:rPr>
              <a:t>Because this calculation has to be repeated once for the removal of each-edge, the entire algorithm runs </a:t>
            </a:r>
            <a:r>
              <a:rPr lang="en-US" altLang="zh-CN" sz="2000" i="1" kern="0" dirty="0">
                <a:latin typeface="Palatino Linotype" pitchFamily="18" charset="0"/>
              </a:rPr>
              <a:t>in worst-case time</a:t>
            </a:r>
            <a:r>
              <a:rPr lang="en-US" altLang="zh-CN" sz="2000" kern="0" dirty="0">
                <a:latin typeface="Palatino Linotype" pitchFamily="18" charset="0"/>
              </a:rPr>
              <a:t> </a:t>
            </a:r>
          </a:p>
          <a:p>
            <a:pPr lvl="0" algn="l">
              <a:lnSpc>
                <a:spcPct val="150000"/>
              </a:lnSpc>
              <a:spcBef>
                <a:spcPts val="600"/>
              </a:spcBef>
              <a:buClr>
                <a:srgbClr val="7200E4"/>
              </a:buClr>
              <a:defRPr/>
            </a:pPr>
            <a:r>
              <a:rPr lang="en-US" altLang="zh-CN" sz="2000" b="0" i="1" kern="0" dirty="0">
                <a:solidFill>
                  <a:srgbClr val="FF0000"/>
                </a:solidFill>
                <a:latin typeface="Palatino Linotype" pitchFamily="18" charset="0"/>
              </a:rPr>
              <a:t>O</a:t>
            </a:r>
            <a:r>
              <a:rPr lang="tr-TR" altLang="zh-CN" sz="2000" b="0" i="1" kern="0" dirty="0">
                <a:solidFill>
                  <a:srgbClr val="FF0000"/>
                </a:solidFill>
                <a:latin typeface="Palatino Linotype" pitchFamily="18" charset="0"/>
              </a:rPr>
              <a:t> </a:t>
            </a:r>
            <a:r>
              <a:rPr lang="en-US" altLang="zh-CN" sz="2000" b="0" kern="0" dirty="0">
                <a:solidFill>
                  <a:srgbClr val="FF0000"/>
                </a:solidFill>
                <a:latin typeface="Palatino Linotype" pitchFamily="18" charset="0"/>
              </a:rPr>
              <a:t>(</a:t>
            </a:r>
            <a:r>
              <a:rPr lang="en-US" altLang="zh-CN" sz="2000" b="0" i="1" kern="0" dirty="0">
                <a:solidFill>
                  <a:srgbClr val="FF0000"/>
                </a:solidFill>
                <a:latin typeface="Palatino Linotype" pitchFamily="18" charset="0"/>
              </a:rPr>
              <a:t>m</a:t>
            </a:r>
            <a:r>
              <a:rPr lang="tr-TR" altLang="zh-CN" sz="2000" b="0" i="1" kern="0" dirty="0">
                <a:solidFill>
                  <a:srgbClr val="FF0000"/>
                </a:solidFill>
                <a:latin typeface="Palatino Linotype" pitchFamily="18" charset="0"/>
              </a:rPr>
              <a:t>^2 n</a:t>
            </a:r>
            <a:r>
              <a:rPr lang="en-US" altLang="zh-CN" sz="2000" b="0" kern="0" dirty="0">
                <a:solidFill>
                  <a:srgbClr val="FF0000"/>
                </a:solidFill>
                <a:latin typeface="Palatino Linotype" pitchFamily="18" charset="0"/>
              </a:rPr>
              <a:t>)</a:t>
            </a:r>
            <a:r>
              <a:rPr lang="en-US" altLang="zh-CN" sz="2000" b="0" kern="0" dirty="0">
                <a:solidFill>
                  <a:srgbClr val="000000"/>
                </a:solidFill>
                <a:latin typeface="Palatino Linotype" pitchFamily="18" charset="0"/>
              </a:rPr>
              <a:t>.</a:t>
            </a:r>
          </a:p>
          <a:p>
            <a:pPr lvl="1" algn="l">
              <a:lnSpc>
                <a:spcPct val="150000"/>
              </a:lnSpc>
              <a:buFont typeface="Wingdings" pitchFamily="2" charset="2"/>
              <a:buChar char="ü"/>
            </a:pPr>
            <a:r>
              <a:rPr kumimoji="1" lang="en-US" altLang="zh-CN" b="0" dirty="0">
                <a:solidFill>
                  <a:srgbClr val="006666"/>
                </a:solidFill>
                <a:latin typeface="Arial Unicode MS" pitchFamily="34" charset="-122"/>
                <a:ea typeface="Arial Unicode MS" pitchFamily="34" charset="-122"/>
                <a:cs typeface="Arial Unicode MS" pitchFamily="34" charset="-122"/>
              </a:rPr>
              <a:t> </a:t>
            </a:r>
            <a:r>
              <a:rPr kumimoji="1" lang="en-US" altLang="zh-CN" b="0" dirty="0">
                <a:solidFill>
                  <a:srgbClr val="FF0000"/>
                </a:solidFill>
                <a:latin typeface="Arial Unicode MS" pitchFamily="34" charset="-122"/>
                <a:ea typeface="Arial Unicode MS" pitchFamily="34" charset="-122"/>
                <a:cs typeface="Arial Unicode MS" pitchFamily="34" charset="-122"/>
              </a:rPr>
              <a:t>O(</a:t>
            </a:r>
            <a:r>
              <a:rPr kumimoji="1" lang="en-US" altLang="zh-CN" b="0" i="1" dirty="0" err="1">
                <a:solidFill>
                  <a:srgbClr val="FF0000"/>
                </a:solidFill>
                <a:latin typeface="Arial Unicode MS" pitchFamily="34" charset="-122"/>
                <a:ea typeface="Arial Unicode MS" pitchFamily="34" charset="-122"/>
                <a:cs typeface="Arial Unicode MS" pitchFamily="34" charset="-122"/>
              </a:rPr>
              <a:t>mn</a:t>
            </a:r>
            <a:r>
              <a:rPr kumimoji="1" lang="en-US" altLang="zh-CN" b="0" dirty="0">
                <a:solidFill>
                  <a:srgbClr val="FF0000"/>
                </a:solidFill>
                <a:latin typeface="Arial Unicode MS" pitchFamily="34" charset="-122"/>
                <a:ea typeface="Arial Unicode MS" pitchFamily="34" charset="-122"/>
                <a:cs typeface="Arial Unicode MS" pitchFamily="34" charset="-122"/>
              </a:rPr>
              <a:t>)  </a:t>
            </a:r>
            <a:r>
              <a:rPr kumimoji="1" lang="en-US" altLang="zh-CN" b="0" dirty="0">
                <a:solidFill>
                  <a:srgbClr val="006666"/>
                </a:solidFill>
                <a:latin typeface="Arial Unicode MS" pitchFamily="34" charset="-122"/>
                <a:ea typeface="Arial Unicode MS" pitchFamily="34" charset="-122"/>
                <a:cs typeface="Arial Unicode MS" pitchFamily="34" charset="-122"/>
              </a:rPr>
              <a:t>for calculating edge </a:t>
            </a:r>
            <a:r>
              <a:rPr kumimoji="1" lang="en-US" altLang="zh-CN" b="0" dirty="0" err="1">
                <a:solidFill>
                  <a:srgbClr val="006666"/>
                </a:solidFill>
                <a:latin typeface="Arial Unicode MS" pitchFamily="34" charset="-122"/>
                <a:ea typeface="Arial Unicode MS" pitchFamily="34" charset="-122"/>
                <a:cs typeface="Arial Unicode MS" pitchFamily="34" charset="-122"/>
              </a:rPr>
              <a:t>betweeness</a:t>
            </a:r>
            <a:r>
              <a:rPr kumimoji="1" lang="en-US" altLang="zh-CN" b="0" dirty="0">
                <a:solidFill>
                  <a:srgbClr val="006666"/>
                </a:solidFill>
                <a:latin typeface="Arial Unicode MS" pitchFamily="34" charset="-122"/>
                <a:ea typeface="Arial Unicode MS" pitchFamily="34" charset="-122"/>
                <a:cs typeface="Arial Unicode MS" pitchFamily="34" charset="-122"/>
              </a:rPr>
              <a:t>.</a:t>
            </a:r>
          </a:p>
          <a:p>
            <a:pPr lvl="1" algn="l">
              <a:lnSpc>
                <a:spcPct val="150000"/>
              </a:lnSpc>
              <a:buFont typeface="Wingdings" pitchFamily="2" charset="2"/>
              <a:buChar char="ü"/>
            </a:pPr>
            <a:r>
              <a:rPr kumimoji="1" lang="en-US" altLang="zh-CN" b="0" dirty="0">
                <a:solidFill>
                  <a:srgbClr val="006666"/>
                </a:solidFill>
                <a:latin typeface="Arial Unicode MS" pitchFamily="34" charset="-122"/>
                <a:ea typeface="Arial Unicode MS" pitchFamily="34" charset="-122"/>
                <a:cs typeface="Arial Unicode MS" pitchFamily="34" charset="-122"/>
              </a:rPr>
              <a:t> </a:t>
            </a:r>
            <a:r>
              <a:rPr kumimoji="1" lang="en-US" altLang="zh-CN" b="0" dirty="0">
                <a:solidFill>
                  <a:srgbClr val="FF0000"/>
                </a:solidFill>
                <a:latin typeface="Arial Unicode MS" pitchFamily="34" charset="-122"/>
                <a:ea typeface="Arial Unicode MS" pitchFamily="34" charset="-122"/>
                <a:cs typeface="Arial Unicode MS" pitchFamily="34" charset="-122"/>
              </a:rPr>
              <a:t>O(</a:t>
            </a:r>
            <a:r>
              <a:rPr kumimoji="1" lang="en-US" altLang="zh-CN" b="0" i="1" dirty="0">
                <a:solidFill>
                  <a:srgbClr val="FF0000"/>
                </a:solidFill>
                <a:latin typeface="Arial Unicode MS" pitchFamily="34" charset="-122"/>
                <a:ea typeface="Arial Unicode MS" pitchFamily="34" charset="-122"/>
                <a:cs typeface="Arial Unicode MS" pitchFamily="34" charset="-122"/>
              </a:rPr>
              <a:t>m</a:t>
            </a:r>
            <a:r>
              <a:rPr kumimoji="1" lang="en-US" altLang="zh-CN" b="0" dirty="0">
                <a:solidFill>
                  <a:srgbClr val="FF0000"/>
                </a:solidFill>
                <a:latin typeface="Arial Unicode MS" pitchFamily="34" charset="-122"/>
                <a:ea typeface="Arial Unicode MS" pitchFamily="34" charset="-122"/>
                <a:cs typeface="Arial Unicode MS" pitchFamily="34" charset="-122"/>
              </a:rPr>
              <a:t>) </a:t>
            </a:r>
            <a:r>
              <a:rPr kumimoji="1" lang="en-US" altLang="zh-CN" b="0" dirty="0">
                <a:solidFill>
                  <a:srgbClr val="006666"/>
                </a:solidFill>
                <a:latin typeface="Arial Unicode MS" pitchFamily="34" charset="-122"/>
                <a:ea typeface="Arial Unicode MS" pitchFamily="34" charset="-122"/>
                <a:cs typeface="Arial Unicode MS" pitchFamily="34" charset="-122"/>
              </a:rPr>
              <a:t>m iterations. </a:t>
            </a:r>
            <a:endParaRPr kumimoji="1" lang="en-US" altLang="ko-KR" b="0" dirty="0">
              <a:solidFill>
                <a:srgbClr val="006699"/>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9"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社团结构</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9" name="Rectangle 5"/>
          <p:cNvSpPr>
            <a:spLocks noChangeArrowheads="1"/>
          </p:cNvSpPr>
          <p:nvPr/>
        </p:nvSpPr>
        <p:spPr bwMode="auto">
          <a:xfrm>
            <a:off x="263872" y="2074024"/>
            <a:ext cx="8616255" cy="468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gn="l">
              <a:lnSpc>
                <a:spcPct val="120000"/>
              </a:lnSpc>
              <a:spcBef>
                <a:spcPct val="20000"/>
              </a:spcBef>
              <a:buFont typeface="Wingdings" pitchFamily="2" charset="2"/>
              <a:buChar char="n"/>
              <a:defRPr/>
            </a:pPr>
            <a:r>
              <a:rPr lang="en-US" sz="2000" b="1" dirty="0">
                <a:solidFill>
                  <a:srgbClr val="FF0000"/>
                </a:solidFill>
                <a:effectLst>
                  <a:outerShdw blurRad="38100" dist="38100" dir="2700000" algn="tl">
                    <a:srgbClr val="000000">
                      <a:alpha val="43137"/>
                    </a:srgbClr>
                  </a:outerShdw>
                </a:effectLst>
                <a:latin typeface="Comic Sans MS" pitchFamily="66" charset="0"/>
              </a:rPr>
              <a:t>Centrality: </a:t>
            </a:r>
            <a:r>
              <a:rPr lang="en-US" sz="2000" b="1" dirty="0">
                <a:latin typeface="Comic Sans MS" pitchFamily="66" charset="0"/>
              </a:rPr>
              <a:t>relative importance of a vertex within the graph</a:t>
            </a:r>
          </a:p>
          <a:p>
            <a:pPr marL="800100" lvl="1" indent="-342900" algn="l">
              <a:lnSpc>
                <a:spcPct val="120000"/>
              </a:lnSpc>
              <a:spcBef>
                <a:spcPts val="600"/>
              </a:spcBef>
              <a:spcAft>
                <a:spcPts val="600"/>
              </a:spcAft>
              <a:buFont typeface="Wingdings" pitchFamily="2" charset="2"/>
              <a:buChar char="ü"/>
              <a:defRPr/>
            </a:pPr>
            <a:r>
              <a:rPr lang="en-US" altLang="zh-CN" sz="2000" b="1" dirty="0">
                <a:effectLst>
                  <a:outerShdw blurRad="38100" dist="38100" dir="2700000" algn="tl">
                    <a:srgbClr val="000000">
                      <a:alpha val="43137"/>
                    </a:srgbClr>
                  </a:outerShdw>
                </a:effectLst>
                <a:latin typeface="Comic Sans MS" pitchFamily="66" charset="0"/>
              </a:rPr>
              <a:t>Degree</a:t>
            </a:r>
            <a:r>
              <a:rPr lang="en-US" altLang="zh-CN" sz="2000" dirty="0">
                <a:latin typeface="Comic Sans MS" pitchFamily="66" charset="0"/>
              </a:rPr>
              <a:t>: how well connected; direct influence</a:t>
            </a:r>
          </a:p>
          <a:p>
            <a:pPr marL="800100" lvl="1" indent="-342900" algn="l">
              <a:lnSpc>
                <a:spcPct val="120000"/>
              </a:lnSpc>
              <a:spcBef>
                <a:spcPts val="600"/>
              </a:spcBef>
              <a:spcAft>
                <a:spcPts val="600"/>
              </a:spcAft>
              <a:buFont typeface="Wingdings" pitchFamily="2" charset="2"/>
              <a:buChar char="ü"/>
              <a:defRPr/>
            </a:pPr>
            <a:r>
              <a:rPr lang="en-US" altLang="zh-CN" sz="2000" b="1" dirty="0">
                <a:effectLst>
                  <a:outerShdw blurRad="38100" dist="38100" dir="2700000" algn="tl">
                    <a:srgbClr val="000000">
                      <a:alpha val="43137"/>
                    </a:srgbClr>
                  </a:outerShdw>
                </a:effectLst>
                <a:latin typeface="Comic Sans MS" pitchFamily="66" charset="0"/>
              </a:rPr>
              <a:t>Closeness</a:t>
            </a:r>
            <a:r>
              <a:rPr lang="en-US" altLang="zh-CN" sz="2000" dirty="0">
                <a:latin typeface="Comic Sans MS" pitchFamily="66" charset="0"/>
              </a:rPr>
              <a:t>: how far from all others/how long information takes to arrive</a:t>
            </a:r>
          </a:p>
          <a:p>
            <a:pPr marL="800100" lvl="1" indent="-342900" algn="l">
              <a:lnSpc>
                <a:spcPct val="120000"/>
              </a:lnSpc>
              <a:spcBef>
                <a:spcPts val="600"/>
              </a:spcBef>
              <a:spcAft>
                <a:spcPts val="600"/>
              </a:spcAft>
              <a:buFont typeface="Wingdings" pitchFamily="2" charset="2"/>
              <a:buChar char="ü"/>
              <a:defRPr/>
            </a:pPr>
            <a:r>
              <a:rPr lang="en-US" altLang="zh-CN" sz="2000" b="1" dirty="0" err="1">
                <a:effectLst>
                  <a:outerShdw blurRad="38100" dist="38100" dir="2700000" algn="tl">
                    <a:srgbClr val="000000">
                      <a:alpha val="43137"/>
                    </a:srgbClr>
                  </a:outerShdw>
                </a:effectLst>
                <a:latin typeface="Comic Sans MS" pitchFamily="66" charset="0"/>
              </a:rPr>
              <a:t>Betweenness</a:t>
            </a:r>
            <a:r>
              <a:rPr lang="en-US" altLang="zh-CN" sz="2000" dirty="0">
                <a:latin typeface="Comic Sans MS" pitchFamily="66" charset="0"/>
              </a:rPr>
              <a:t>: brokerage, gatekeeping, control of info</a:t>
            </a:r>
          </a:p>
          <a:p>
            <a:pPr marL="800100" lvl="1" indent="-342900" algn="l">
              <a:lnSpc>
                <a:spcPct val="120000"/>
              </a:lnSpc>
              <a:spcBef>
                <a:spcPts val="600"/>
              </a:spcBef>
              <a:spcAft>
                <a:spcPts val="600"/>
              </a:spcAft>
              <a:buFont typeface="Wingdings" pitchFamily="2" charset="2"/>
              <a:buChar char="ü"/>
              <a:defRPr/>
            </a:pPr>
            <a:r>
              <a:rPr lang="en-US" altLang="zh-CN" sz="2000" b="1" dirty="0">
                <a:effectLst>
                  <a:outerShdw blurRad="38100" dist="38100" dir="2700000" algn="tl">
                    <a:srgbClr val="000000">
                      <a:alpha val="43137"/>
                    </a:srgbClr>
                  </a:outerShdw>
                </a:effectLst>
                <a:latin typeface="Comic Sans MS" pitchFamily="66" charset="0"/>
              </a:rPr>
              <a:t>Eigenvector</a:t>
            </a:r>
            <a:r>
              <a:rPr lang="en-US" altLang="zh-CN" sz="2000" dirty="0">
                <a:latin typeface="Comic Sans MS" pitchFamily="66" charset="0"/>
              </a:rPr>
              <a:t> (popularity):</a:t>
            </a:r>
          </a:p>
          <a:p>
            <a:pPr marL="457200" indent="-457200" algn="l">
              <a:lnSpc>
                <a:spcPct val="120000"/>
              </a:lnSpc>
              <a:spcBef>
                <a:spcPct val="20000"/>
              </a:spcBef>
              <a:buFont typeface="Wingdings" pitchFamily="2" charset="2"/>
              <a:buChar char="n"/>
              <a:defRPr/>
            </a:pPr>
            <a:r>
              <a:rPr lang="en-US" altLang="zh-CN" sz="2000" b="1" dirty="0">
                <a:solidFill>
                  <a:srgbClr val="FF0000"/>
                </a:solidFill>
                <a:effectLst>
                  <a:outerShdw blurRad="38100" dist="38100" dir="2700000" algn="tl">
                    <a:srgbClr val="000000">
                      <a:alpha val="43137"/>
                    </a:srgbClr>
                  </a:outerShdw>
                </a:effectLst>
                <a:latin typeface="Comic Sans MS" pitchFamily="66" charset="0"/>
              </a:rPr>
              <a:t>Application: </a:t>
            </a:r>
            <a:r>
              <a:rPr lang="en-US" altLang="zh-CN" sz="2000" b="1" dirty="0">
                <a:latin typeface="Comic Sans MS" pitchFamily="66" charset="0"/>
              </a:rPr>
              <a:t>Web page, Criminal organization </a:t>
            </a:r>
            <a:endParaRPr lang="en-US" sz="2000" b="1" dirty="0">
              <a:latin typeface="Comic Sans MS" pitchFamily="66" charset="0"/>
            </a:endParaRPr>
          </a:p>
        </p:txBody>
      </p:sp>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8"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中心度</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996" y="1772816"/>
            <a:ext cx="6444456" cy="4826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8"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中心度</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12" name="Picture 2" descr="borg4cent"/>
          <p:cNvPicPr>
            <a:picLocks noChangeAspect="1" noChangeArrowheads="1"/>
          </p:cNvPicPr>
          <p:nvPr/>
        </p:nvPicPr>
        <p:blipFill>
          <a:blip r:embed="rId4">
            <a:extLst>
              <a:ext uri="{28A0092B-C50C-407E-A947-70E740481C1C}">
                <a14:useLocalDpi xmlns:a14="http://schemas.microsoft.com/office/drawing/2010/main" val="0"/>
              </a:ext>
            </a:extLst>
          </a:blip>
          <a:srcRect l="6818" t="7664" r="5682" b="7103"/>
          <a:stretch>
            <a:fillRect/>
          </a:stretch>
        </p:blipFill>
        <p:spPr bwMode="auto">
          <a:xfrm>
            <a:off x="1331640" y="2148090"/>
            <a:ext cx="6459537"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Rectangle 4"/>
          <p:cNvSpPr txBox="1">
            <a:spLocks noChangeArrowheads="1"/>
          </p:cNvSpPr>
          <p:nvPr/>
        </p:nvSpPr>
        <p:spPr bwMode="auto">
          <a:xfrm>
            <a:off x="179114" y="1142920"/>
            <a:ext cx="80391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buFont typeface="Wingdings" pitchFamily="2" charset="2"/>
              <a:buChar char="n"/>
              <a:defRPr/>
            </a:pPr>
            <a:r>
              <a:rPr lang="en-US" altLang="zh-CN" b="1" kern="1200">
                <a:solidFill>
                  <a:srgbClr val="FF0000"/>
                </a:solidFill>
                <a:effectLst>
                  <a:outerShdw blurRad="38100" dist="38100" dir="2700000" algn="tl">
                    <a:srgbClr val="000000">
                      <a:alpha val="43137"/>
                    </a:srgbClr>
                  </a:outerShdw>
                </a:effectLst>
                <a:latin typeface="Comic Sans MS" pitchFamily="66" charset="0"/>
              </a:rPr>
              <a:t>Degree Centrality: </a:t>
            </a:r>
            <a:r>
              <a:rPr lang="en-US" sz="2800" b="0" kern="0">
                <a:latin typeface="Comic Sans MS" pitchFamily="66" charset="0"/>
              </a:rPr>
              <a:t>The number of nodes adjacent to given node</a:t>
            </a:r>
            <a:endParaRPr lang="en-US" sz="2800" b="0" kern="0" dirty="0">
              <a:latin typeface="Comic Sans MS" pitchFamily="66" charset="0"/>
            </a:endParaRPr>
          </a:p>
        </p:txBody>
      </p:sp>
      <p:sp>
        <p:nvSpPr>
          <p:cNvPr id="14" name="Freeform 5"/>
          <p:cNvSpPr/>
          <p:nvPr/>
        </p:nvSpPr>
        <p:spPr bwMode="auto">
          <a:xfrm>
            <a:off x="5549627" y="5338965"/>
            <a:ext cx="1981200" cy="685800"/>
          </a:xfrm>
          <a:custGeom>
            <a:avLst/>
            <a:gdLst>
              <a:gd name="T0" fmla="*/ 2147483647 w 1536"/>
              <a:gd name="T1" fmla="*/ 2147483647 h 480"/>
              <a:gd name="T2" fmla="*/ 2147483647 w 1536"/>
              <a:gd name="T3" fmla="*/ 2147483647 h 480"/>
              <a:gd name="T4" fmla="*/ 2147483647 w 1536"/>
              <a:gd name="T5" fmla="*/ 2147483647 h 480"/>
              <a:gd name="T6" fmla="*/ 0 w 1536"/>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6" h="480">
                <a:moveTo>
                  <a:pt x="1536" y="384"/>
                </a:moveTo>
                <a:cubicBezTo>
                  <a:pt x="1368" y="432"/>
                  <a:pt x="1200" y="480"/>
                  <a:pt x="1008" y="480"/>
                </a:cubicBezTo>
                <a:cubicBezTo>
                  <a:pt x="816" y="480"/>
                  <a:pt x="552" y="464"/>
                  <a:pt x="384" y="384"/>
                </a:cubicBezTo>
                <a:cubicBezTo>
                  <a:pt x="216" y="304"/>
                  <a:pt x="64" y="64"/>
                  <a:pt x="0" y="0"/>
                </a:cubicBezTo>
              </a:path>
            </a:pathLst>
          </a:custGeom>
          <a:noFill/>
          <a:ln w="9525">
            <a:solidFill>
              <a:srgbClr val="006699"/>
            </a:solidFill>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rgbClr val="006699"/>
              </a:solidFill>
              <a:effectLst/>
              <a:uLnTx/>
              <a:uFillTx/>
            </a:endParaRPr>
          </a:p>
        </p:txBody>
      </p:sp>
      <p:sp>
        <p:nvSpPr>
          <p:cNvPr id="15" name="Text Box 6"/>
          <p:cNvSpPr txBox="1">
            <a:spLocks noChangeArrowheads="1"/>
          </p:cNvSpPr>
          <p:nvPr/>
        </p:nvSpPr>
        <p:spPr bwMode="auto">
          <a:xfrm>
            <a:off x="7591152" y="5380240"/>
            <a:ext cx="12541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l" eaLnBrk="1" hangingPunct="1"/>
            <a:r>
              <a:rPr lang="en-US" altLang="zh-CN" b="0">
                <a:solidFill>
                  <a:srgbClr val="006699"/>
                </a:solidFill>
                <a:latin typeface="Comic Sans MS" pitchFamily="66" charset="0"/>
              </a:rPr>
              <a:t>Highest</a:t>
            </a:r>
          </a:p>
          <a:p>
            <a:pPr algn="l" eaLnBrk="1" hangingPunct="1"/>
            <a:r>
              <a:rPr lang="en-US" altLang="zh-CN" b="0">
                <a:solidFill>
                  <a:srgbClr val="006699"/>
                </a:solidFill>
                <a:latin typeface="Comic Sans MS" pitchFamily="66" charset="0"/>
              </a:rPr>
              <a:t>Degree</a:t>
            </a:r>
          </a:p>
          <a:p>
            <a:pPr algn="l" eaLnBrk="1" hangingPunct="1"/>
            <a:r>
              <a:rPr lang="en-US" altLang="zh-CN" b="0">
                <a:solidFill>
                  <a:srgbClr val="006699"/>
                </a:solidFill>
                <a:latin typeface="Comic Sans MS" pitchFamily="66" charset="0"/>
              </a:rPr>
              <a:t>Centrality</a:t>
            </a:r>
          </a:p>
        </p:txBody>
      </p:sp>
      <p:graphicFrame>
        <p:nvGraphicFramePr>
          <p:cNvPr id="16" name="Object 7"/>
          <p:cNvGraphicFramePr>
            <a:graphicFrameLocks noChangeAspect="1"/>
          </p:cNvGraphicFramePr>
          <p:nvPr/>
        </p:nvGraphicFramePr>
        <p:xfrm>
          <a:off x="3946252" y="3035503"/>
          <a:ext cx="1417638" cy="827087"/>
        </p:xfrm>
        <a:graphic>
          <a:graphicData uri="http://schemas.openxmlformats.org/presentationml/2006/ole">
            <mc:AlternateContent xmlns:mc="http://schemas.openxmlformats.org/markup-compatibility/2006">
              <mc:Choice xmlns:v="urn:schemas-microsoft-com:vml" Requires="v">
                <p:oleObj spid="_x0000_s45187" name="Equation" r:id="rId5" imgW="635000" imgH="355600" progId="Equation.3">
                  <p:embed/>
                </p:oleObj>
              </mc:Choice>
              <mc:Fallback>
                <p:oleObj name="Equation" r:id="rId5" imgW="635000" imgH="355600" progId="Equation.3">
                  <p:embed/>
                  <p:pic>
                    <p:nvPicPr>
                      <p:cNvPr id="0" name="图片 450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6252" y="3035503"/>
                        <a:ext cx="141763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矩形 8"/>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20" name="Picture 2" descr="borg4cent"/>
          <p:cNvPicPr>
            <a:picLocks noChangeAspect="1" noChangeArrowheads="1"/>
          </p:cNvPicPr>
          <p:nvPr/>
        </p:nvPicPr>
        <p:blipFill>
          <a:blip r:embed="rId4">
            <a:extLst>
              <a:ext uri="{28A0092B-C50C-407E-A947-70E740481C1C}">
                <a14:useLocalDpi xmlns:a14="http://schemas.microsoft.com/office/drawing/2010/main" val="0"/>
              </a:ext>
            </a:extLst>
          </a:blip>
          <a:srcRect l="6818" t="7664" r="5682" b="8458"/>
          <a:stretch>
            <a:fillRect/>
          </a:stretch>
        </p:blipFill>
        <p:spPr bwMode="auto">
          <a:xfrm>
            <a:off x="1587500" y="2565400"/>
            <a:ext cx="5019556" cy="35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4"/>
          <p:cNvSpPr txBox="1">
            <a:spLocks noChangeArrowheads="1"/>
          </p:cNvSpPr>
          <p:nvPr/>
        </p:nvSpPr>
        <p:spPr bwMode="auto">
          <a:xfrm>
            <a:off x="179512" y="1153319"/>
            <a:ext cx="82677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buFont typeface="Wingdings" pitchFamily="2" charset="2"/>
              <a:buChar char="n"/>
              <a:defRPr/>
            </a:pPr>
            <a:r>
              <a:rPr lang="en-US" altLang="zh-CN" b="1" kern="1200" dirty="0">
                <a:solidFill>
                  <a:srgbClr val="FF0000"/>
                </a:solidFill>
                <a:effectLst>
                  <a:outerShdw blurRad="38100" dist="38100" dir="2700000" algn="tl">
                    <a:srgbClr val="000000">
                      <a:alpha val="43137"/>
                    </a:srgbClr>
                  </a:outerShdw>
                </a:effectLst>
                <a:latin typeface="Comic Sans MS" pitchFamily="66" charset="0"/>
              </a:rPr>
              <a:t>Closeness Centrality: </a:t>
            </a:r>
            <a:r>
              <a:rPr lang="en-US" altLang="zh-CN" sz="2800" b="0" kern="0" dirty="0">
                <a:latin typeface="Comic Sans MS" pitchFamily="66" charset="0"/>
              </a:rPr>
              <a:t>Sum of geodesic distances to all other nodes (Inverse measure of centrality)</a:t>
            </a:r>
          </a:p>
        </p:txBody>
      </p:sp>
      <p:sp>
        <p:nvSpPr>
          <p:cNvPr id="23" name="Freeform 5"/>
          <p:cNvSpPr/>
          <p:nvPr/>
        </p:nvSpPr>
        <p:spPr bwMode="auto">
          <a:xfrm>
            <a:off x="4572000" y="5132388"/>
            <a:ext cx="2819400" cy="762000"/>
          </a:xfrm>
          <a:custGeom>
            <a:avLst/>
            <a:gdLst>
              <a:gd name="T0" fmla="*/ 2147483647 w 1536"/>
              <a:gd name="T1" fmla="*/ 2147483647 h 480"/>
              <a:gd name="T2" fmla="*/ 2147483647 w 1536"/>
              <a:gd name="T3" fmla="*/ 2147483647 h 480"/>
              <a:gd name="T4" fmla="*/ 2147483647 w 1536"/>
              <a:gd name="T5" fmla="*/ 2147483647 h 480"/>
              <a:gd name="T6" fmla="*/ 0 w 1536"/>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6" h="480">
                <a:moveTo>
                  <a:pt x="1536" y="384"/>
                </a:moveTo>
                <a:cubicBezTo>
                  <a:pt x="1368" y="432"/>
                  <a:pt x="1200" y="480"/>
                  <a:pt x="1008" y="480"/>
                </a:cubicBezTo>
                <a:cubicBezTo>
                  <a:pt x="816" y="480"/>
                  <a:pt x="552" y="464"/>
                  <a:pt x="384" y="384"/>
                </a:cubicBezTo>
                <a:cubicBezTo>
                  <a:pt x="216" y="304"/>
                  <a:pt x="64" y="64"/>
                  <a:pt x="0" y="0"/>
                </a:cubicBezTo>
              </a:path>
            </a:pathLst>
          </a:custGeom>
          <a:noFill/>
          <a:ln w="9525">
            <a:solidFill>
              <a:srgbClr val="006699"/>
            </a:solidFill>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rgbClr val="006699"/>
              </a:solidFill>
              <a:effectLst/>
              <a:uLnTx/>
              <a:uFillTx/>
            </a:endParaRPr>
          </a:p>
        </p:txBody>
      </p:sp>
      <p:sp>
        <p:nvSpPr>
          <p:cNvPr id="24" name="Text Box 6"/>
          <p:cNvSpPr txBox="1">
            <a:spLocks noChangeArrowheads="1"/>
          </p:cNvSpPr>
          <p:nvPr/>
        </p:nvSpPr>
        <p:spPr bwMode="auto">
          <a:xfrm>
            <a:off x="7451725" y="4868863"/>
            <a:ext cx="12541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l" eaLnBrk="1" hangingPunct="1"/>
            <a:r>
              <a:rPr lang="en-US" altLang="zh-CN" b="0" dirty="0">
                <a:solidFill>
                  <a:srgbClr val="006699"/>
                </a:solidFill>
                <a:latin typeface="Comic Sans MS" pitchFamily="66" charset="0"/>
              </a:rPr>
              <a:t>“Highest”</a:t>
            </a:r>
          </a:p>
          <a:p>
            <a:pPr algn="l" eaLnBrk="1" hangingPunct="1"/>
            <a:r>
              <a:rPr lang="en-US" altLang="zh-CN" b="0" dirty="0">
                <a:solidFill>
                  <a:srgbClr val="006699"/>
                </a:solidFill>
                <a:latin typeface="Comic Sans MS" pitchFamily="66" charset="0"/>
              </a:rPr>
              <a:t>Closeness</a:t>
            </a:r>
          </a:p>
          <a:p>
            <a:pPr algn="l" eaLnBrk="1" hangingPunct="1"/>
            <a:r>
              <a:rPr lang="en-US" altLang="zh-CN" b="0" dirty="0">
                <a:solidFill>
                  <a:srgbClr val="006699"/>
                </a:solidFill>
                <a:latin typeface="Comic Sans MS" pitchFamily="66" charset="0"/>
              </a:rPr>
              <a:t>Centrality</a:t>
            </a:r>
          </a:p>
        </p:txBody>
      </p:sp>
      <p:graphicFrame>
        <p:nvGraphicFramePr>
          <p:cNvPr id="25" name="对象 4"/>
          <p:cNvGraphicFramePr>
            <a:graphicFrameLocks noChangeAspect="1"/>
          </p:cNvGraphicFramePr>
          <p:nvPr>
            <p:extLst>
              <p:ext uri="{D42A27DB-BD31-4B8C-83A1-F6EECF244321}">
                <p14:modId xmlns:p14="http://schemas.microsoft.com/office/powerpoint/2010/main" val="1456356722"/>
              </p:ext>
            </p:extLst>
          </p:nvPr>
        </p:nvGraphicFramePr>
        <p:xfrm>
          <a:off x="6443663" y="3416300"/>
          <a:ext cx="2528887" cy="1160463"/>
        </p:xfrm>
        <a:graphic>
          <a:graphicData uri="http://schemas.openxmlformats.org/presentationml/2006/ole">
            <mc:AlternateContent xmlns:mc="http://schemas.openxmlformats.org/markup-compatibility/2006">
              <mc:Choice xmlns:v="urn:schemas-microsoft-com:vml" Requires="v">
                <p:oleObj spid="_x0000_s46308" name="Microsoft Equation 3.0" r:id="rId5" imgW="1168400" imgH="533400" progId="Equation.3">
                  <p:embed/>
                </p:oleObj>
              </mc:Choice>
              <mc:Fallback>
                <p:oleObj name="Microsoft Equation 3.0" r:id="rId5" imgW="1168400" imgH="533400" progId="Equation.3">
                  <p:embed/>
                  <p:pic>
                    <p:nvPicPr>
                      <p:cNvPr id="0" name="图片 460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3416300"/>
                        <a:ext cx="2528887" cy="1160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1331640" y="6385396"/>
            <a:ext cx="6894572" cy="369332"/>
          </a:xfrm>
          <a:prstGeom prst="rect">
            <a:avLst/>
          </a:prstGeom>
        </p:spPr>
        <p:txBody>
          <a:bodyPr wrap="square">
            <a:spAutoFit/>
          </a:bodyPr>
          <a:lstStyle/>
          <a:p>
            <a:r>
              <a:rPr lang="en-US" altLang="zh-CN" b="0" dirty="0">
                <a:solidFill>
                  <a:srgbClr val="222222"/>
                </a:solidFill>
                <a:latin typeface="Arial" panose="020B0604020202020204" pitchFamily="34" charset="0"/>
              </a:rPr>
              <a:t> </a:t>
            </a:r>
            <a:r>
              <a:rPr lang="en-US" altLang="zh-CN" b="0" dirty="0">
                <a:solidFill>
                  <a:srgbClr val="FF0000"/>
                </a:solidFill>
                <a:latin typeface="Arial" panose="020B0604020202020204" pitchFamily="34" charset="0"/>
              </a:rPr>
              <a:t>how to compare between nodes of graphs of different sizes?</a:t>
            </a:r>
            <a:endParaRPr lang="zh-CN" altLang="en-US" dirty="0">
              <a:solidFill>
                <a:srgbClr val="FF0000"/>
              </a:solidFill>
            </a:endParaRPr>
          </a:p>
        </p:txBody>
      </p:sp>
      <p:sp>
        <p:nvSpPr>
          <p:cNvPr id="11" name="矩形 10"/>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
        <p:nvSpPr>
          <p:cNvPr id="2" name="文本框 1"/>
          <p:cNvSpPr txBox="1"/>
          <p:nvPr/>
        </p:nvSpPr>
        <p:spPr>
          <a:xfrm>
            <a:off x="6759496" y="2962529"/>
            <a:ext cx="609461" cy="369332"/>
          </a:xfrm>
          <a:prstGeom prst="rect">
            <a:avLst/>
          </a:prstGeom>
          <a:noFill/>
        </p:spPr>
        <p:txBody>
          <a:bodyPr wrap="none" rtlCol="0">
            <a:spAutoFit/>
          </a:bodyPr>
          <a:lstStyle/>
          <a:p>
            <a:r>
              <a:rPr lang="en-US" altLang="zh-CN" b="0" i="1" dirty="0"/>
              <a:t>N-1</a:t>
            </a:r>
            <a:endParaRPr lang="zh-CN" altLang="en-US" b="0" i="1" dirty="0"/>
          </a:p>
        </p:txBody>
      </p:sp>
      <p:cxnSp>
        <p:nvCxnSpPr>
          <p:cNvPr id="4" name="直接箭头连接符 3"/>
          <p:cNvCxnSpPr/>
          <p:nvPr/>
        </p:nvCxnSpPr>
        <p:spPr bwMode="auto">
          <a:xfrm>
            <a:off x="7092280" y="3391694"/>
            <a:ext cx="276677" cy="397346"/>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961872"/>
            <a:ext cx="7065227" cy="466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2" name="Picture 2" desc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394" y="4036411"/>
            <a:ext cx="2495550" cy="11430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
        <p:nvSpPr>
          <p:cNvPr id="8" name="Rectangle 3"/>
          <p:cNvSpPr txBox="1">
            <a:spLocks noChangeArrowheads="1"/>
          </p:cNvSpPr>
          <p:nvPr/>
        </p:nvSpPr>
        <p:spPr bwMode="auto">
          <a:xfrm>
            <a:off x="179512" y="1269832"/>
            <a:ext cx="8555424" cy="264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Web</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宏观特性 </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中心度</a:t>
            </a:r>
            <a:endPar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pSp>
        <p:nvGrpSpPr>
          <p:cNvPr id="7" name="Group 17"/>
          <p:cNvGrpSpPr/>
          <p:nvPr/>
        </p:nvGrpSpPr>
        <p:grpSpPr bwMode="auto">
          <a:xfrm>
            <a:off x="685800" y="2564904"/>
            <a:ext cx="1943100" cy="2951163"/>
            <a:chOff x="3833" y="1344"/>
            <a:chExt cx="1224" cy="1859"/>
          </a:xfrm>
        </p:grpSpPr>
        <p:sp>
          <p:nvSpPr>
            <p:cNvPr id="8" name="Oval 5"/>
            <p:cNvSpPr>
              <a:spLocks noChangeArrowheads="1"/>
            </p:cNvSpPr>
            <p:nvPr/>
          </p:nvSpPr>
          <p:spPr bwMode="auto">
            <a:xfrm>
              <a:off x="3833" y="1979"/>
              <a:ext cx="408" cy="408"/>
            </a:xfrm>
            <a:prstGeom prst="ellipse">
              <a:avLst/>
            </a:prstGeom>
            <a:solidFill>
              <a:srgbClr val="FFCC00"/>
            </a:solidFill>
            <a:ln w="9525" algn="ctr">
              <a:solidFill>
                <a:schemeClr val="tx1"/>
              </a:solidFill>
              <a:round/>
            </a:ln>
          </p:spPr>
          <p:txBody>
            <a:bodyPr wrap="none" lIns="90000" tIns="46800" rIns="90000" bIns="46800" anchor="ctr"/>
            <a:lstStyle/>
            <a:p>
              <a:pPr algn="ctr" defTabSz="448945">
                <a:spcBef>
                  <a:spcPct val="20000"/>
                </a:spcBef>
                <a:buClr>
                  <a:srgbClr val="000000"/>
                </a:buClr>
                <a:buSzPct val="100000"/>
                <a:buFont typeface="Times New Roman" pitchFamily="18" charset="0"/>
                <a:buNone/>
              </a:pPr>
              <a:endParaRPr lang="en-AU" sz="1800">
                <a:solidFill>
                  <a:srgbClr val="000000"/>
                </a:solidFill>
                <a:latin typeface="Arial" pitchFamily="34" charset="0"/>
                <a:ea typeface="Arial Unicode MS" pitchFamily="34" charset="-122"/>
                <a:cs typeface="Arial Unicode MS" pitchFamily="34" charset="-122"/>
              </a:endParaRPr>
            </a:p>
          </p:txBody>
        </p:sp>
        <p:sp>
          <p:nvSpPr>
            <p:cNvPr id="9" name="Oval 6"/>
            <p:cNvSpPr>
              <a:spLocks noChangeArrowheads="1"/>
            </p:cNvSpPr>
            <p:nvPr/>
          </p:nvSpPr>
          <p:spPr bwMode="auto">
            <a:xfrm>
              <a:off x="4649" y="2795"/>
              <a:ext cx="408" cy="408"/>
            </a:xfrm>
            <a:prstGeom prst="ellipse">
              <a:avLst/>
            </a:prstGeom>
            <a:solidFill>
              <a:srgbClr val="00B8FF"/>
            </a:solidFill>
            <a:ln w="9525" algn="ctr">
              <a:solidFill>
                <a:schemeClr val="tx1"/>
              </a:solidFill>
              <a:round/>
            </a:ln>
          </p:spPr>
          <p:txBody>
            <a:bodyPr wrap="none" lIns="90000" tIns="46800" rIns="90000" bIns="46800" anchor="ctr"/>
            <a:lstStyle/>
            <a:p>
              <a:pPr algn="ctr" defTabSz="448945">
                <a:spcBef>
                  <a:spcPct val="20000"/>
                </a:spcBef>
                <a:buClr>
                  <a:srgbClr val="000000"/>
                </a:buClr>
                <a:buSzPct val="100000"/>
                <a:buFont typeface="Times New Roman" pitchFamily="18" charset="0"/>
                <a:buNone/>
              </a:pPr>
              <a:endParaRPr lang="en-AU" sz="1800">
                <a:solidFill>
                  <a:srgbClr val="000000"/>
                </a:solidFill>
                <a:latin typeface="Arial" pitchFamily="34" charset="0"/>
                <a:ea typeface="Arial Unicode MS" pitchFamily="34" charset="-122"/>
                <a:cs typeface="Arial Unicode MS" pitchFamily="34" charset="-122"/>
              </a:endParaRPr>
            </a:p>
          </p:txBody>
        </p:sp>
        <p:sp>
          <p:nvSpPr>
            <p:cNvPr id="10" name="Oval 7"/>
            <p:cNvSpPr>
              <a:spLocks noChangeArrowheads="1"/>
            </p:cNvSpPr>
            <p:nvPr/>
          </p:nvSpPr>
          <p:spPr bwMode="auto">
            <a:xfrm>
              <a:off x="3833" y="2795"/>
              <a:ext cx="408" cy="408"/>
            </a:xfrm>
            <a:prstGeom prst="ellipse">
              <a:avLst/>
            </a:prstGeom>
            <a:solidFill>
              <a:srgbClr val="00B8FF"/>
            </a:solidFill>
            <a:ln w="9525" algn="ctr">
              <a:solidFill>
                <a:schemeClr val="tx1"/>
              </a:solidFill>
              <a:round/>
            </a:ln>
          </p:spPr>
          <p:txBody>
            <a:bodyPr wrap="none" lIns="90000" tIns="46800" rIns="90000" bIns="46800" anchor="ctr"/>
            <a:lstStyle/>
            <a:p>
              <a:pPr algn="ctr" defTabSz="448945">
                <a:spcBef>
                  <a:spcPct val="20000"/>
                </a:spcBef>
                <a:buClr>
                  <a:srgbClr val="000000"/>
                </a:buClr>
                <a:buSzPct val="100000"/>
                <a:buFont typeface="Times New Roman" pitchFamily="18" charset="0"/>
                <a:buNone/>
              </a:pPr>
              <a:endParaRPr lang="en-AU" sz="1800">
                <a:solidFill>
                  <a:srgbClr val="000000"/>
                </a:solidFill>
                <a:latin typeface="Arial" pitchFamily="34" charset="0"/>
                <a:ea typeface="Arial Unicode MS" pitchFamily="34" charset="-122"/>
                <a:cs typeface="Arial Unicode MS" pitchFamily="34" charset="-122"/>
              </a:endParaRPr>
            </a:p>
          </p:txBody>
        </p:sp>
        <p:sp>
          <p:nvSpPr>
            <p:cNvPr id="11" name="Oval 8"/>
            <p:cNvSpPr>
              <a:spLocks noChangeArrowheads="1"/>
            </p:cNvSpPr>
            <p:nvPr/>
          </p:nvSpPr>
          <p:spPr bwMode="auto">
            <a:xfrm>
              <a:off x="4649" y="1979"/>
              <a:ext cx="408" cy="408"/>
            </a:xfrm>
            <a:prstGeom prst="ellipse">
              <a:avLst/>
            </a:prstGeom>
            <a:solidFill>
              <a:srgbClr val="00B8FF"/>
            </a:solidFill>
            <a:ln w="9525" algn="ctr">
              <a:solidFill>
                <a:schemeClr val="tx1"/>
              </a:solidFill>
              <a:round/>
            </a:ln>
          </p:spPr>
          <p:txBody>
            <a:bodyPr wrap="none" lIns="90000" tIns="46800" rIns="90000" bIns="46800" anchor="ctr"/>
            <a:lstStyle/>
            <a:p>
              <a:pPr algn="ctr" defTabSz="448945">
                <a:spcBef>
                  <a:spcPct val="20000"/>
                </a:spcBef>
                <a:buClr>
                  <a:srgbClr val="000000"/>
                </a:buClr>
                <a:buSzPct val="100000"/>
                <a:buFont typeface="Times New Roman" pitchFamily="18" charset="0"/>
                <a:buNone/>
              </a:pPr>
              <a:endParaRPr lang="en-AU" sz="1800">
                <a:solidFill>
                  <a:srgbClr val="000000"/>
                </a:solidFill>
                <a:latin typeface="Arial" pitchFamily="34" charset="0"/>
                <a:ea typeface="Arial Unicode MS" pitchFamily="34" charset="-122"/>
                <a:cs typeface="Arial Unicode MS" pitchFamily="34" charset="-122"/>
              </a:endParaRPr>
            </a:p>
          </p:txBody>
        </p:sp>
        <p:cxnSp>
          <p:nvCxnSpPr>
            <p:cNvPr id="12" name="AutoShape 9"/>
            <p:cNvCxnSpPr>
              <a:cxnSpLocks noChangeShapeType="1"/>
              <a:stCxn id="8" idx="4"/>
              <a:endCxn id="10" idx="0"/>
            </p:cNvCxnSpPr>
            <p:nvPr/>
          </p:nvCxnSpPr>
          <p:spPr bwMode="auto">
            <a:xfrm>
              <a:off x="4037" y="2387"/>
              <a:ext cx="0" cy="408"/>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cxnSp>
          <p:nvCxnSpPr>
            <p:cNvPr id="13" name="AutoShape 11"/>
            <p:cNvCxnSpPr>
              <a:cxnSpLocks noChangeShapeType="1"/>
              <a:stCxn id="11" idx="2"/>
              <a:endCxn id="8" idx="6"/>
            </p:cNvCxnSpPr>
            <p:nvPr/>
          </p:nvCxnSpPr>
          <p:spPr bwMode="auto">
            <a:xfrm flipH="1">
              <a:off x="4241" y="2183"/>
              <a:ext cx="408" cy="0"/>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cxnSp>
          <p:nvCxnSpPr>
            <p:cNvPr id="14" name="AutoShape 13"/>
            <p:cNvCxnSpPr>
              <a:cxnSpLocks noChangeShapeType="1"/>
              <a:stCxn id="16" idx="3"/>
              <a:endCxn id="8" idx="0"/>
            </p:cNvCxnSpPr>
            <p:nvPr/>
          </p:nvCxnSpPr>
          <p:spPr bwMode="auto">
            <a:xfrm flipH="1">
              <a:off x="4037" y="1692"/>
              <a:ext cx="264" cy="287"/>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cxnSp>
          <p:nvCxnSpPr>
            <p:cNvPr id="15" name="AutoShape 14"/>
            <p:cNvCxnSpPr>
              <a:cxnSpLocks noChangeShapeType="1"/>
              <a:stCxn id="8" idx="5"/>
              <a:endCxn id="9" idx="1"/>
            </p:cNvCxnSpPr>
            <p:nvPr/>
          </p:nvCxnSpPr>
          <p:spPr bwMode="auto">
            <a:xfrm>
              <a:off x="4181" y="2327"/>
              <a:ext cx="528" cy="528"/>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sp>
          <p:nvSpPr>
            <p:cNvPr id="16" name="Oval 15"/>
            <p:cNvSpPr>
              <a:spLocks noChangeArrowheads="1"/>
            </p:cNvSpPr>
            <p:nvPr/>
          </p:nvSpPr>
          <p:spPr bwMode="auto">
            <a:xfrm>
              <a:off x="4241" y="1344"/>
              <a:ext cx="408" cy="408"/>
            </a:xfrm>
            <a:prstGeom prst="ellipse">
              <a:avLst/>
            </a:prstGeom>
            <a:solidFill>
              <a:srgbClr val="00B8FF"/>
            </a:solidFill>
            <a:ln w="9525" algn="ctr">
              <a:solidFill>
                <a:schemeClr val="tx1"/>
              </a:solidFill>
              <a:round/>
            </a:ln>
          </p:spPr>
          <p:txBody>
            <a:bodyPr wrap="none" lIns="90000" tIns="46800" rIns="90000" bIns="46800" anchor="ctr"/>
            <a:lstStyle/>
            <a:p>
              <a:pPr algn="ctr" defTabSz="448945">
                <a:spcBef>
                  <a:spcPct val="20000"/>
                </a:spcBef>
                <a:buClr>
                  <a:srgbClr val="000000"/>
                </a:buClr>
                <a:buSzPct val="100000"/>
                <a:buFont typeface="Times New Roman" pitchFamily="18" charset="0"/>
                <a:buNone/>
              </a:pPr>
              <a:endParaRPr lang="en-AU" sz="1800">
                <a:solidFill>
                  <a:srgbClr val="000000"/>
                </a:solidFill>
                <a:latin typeface="Arial" pitchFamily="34" charset="0"/>
                <a:ea typeface="Arial Unicode MS" pitchFamily="34" charset="-122"/>
                <a:cs typeface="Arial Unicode MS" pitchFamily="34" charset="-122"/>
              </a:endParaRPr>
            </a:p>
          </p:txBody>
        </p:sp>
        <p:cxnSp>
          <p:nvCxnSpPr>
            <p:cNvPr id="17" name="AutoShape 16"/>
            <p:cNvCxnSpPr>
              <a:cxnSpLocks noChangeShapeType="1"/>
              <a:stCxn id="16" idx="5"/>
              <a:endCxn id="11" idx="0"/>
            </p:cNvCxnSpPr>
            <p:nvPr/>
          </p:nvCxnSpPr>
          <p:spPr bwMode="auto">
            <a:xfrm>
              <a:off x="4589" y="1692"/>
              <a:ext cx="264" cy="287"/>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grpSp>
      <p:sp>
        <p:nvSpPr>
          <p:cNvPr id="18" name="Text Box 15"/>
          <p:cNvSpPr txBox="1">
            <a:spLocks noChangeArrowheads="1"/>
          </p:cNvSpPr>
          <p:nvPr/>
        </p:nvSpPr>
        <p:spPr bwMode="auto">
          <a:xfrm>
            <a:off x="838200" y="3707904"/>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B</a:t>
            </a:r>
            <a:endParaRPr lang="es-ES"/>
          </a:p>
        </p:txBody>
      </p:sp>
      <p:sp>
        <p:nvSpPr>
          <p:cNvPr id="19" name="Rectangle 3"/>
          <p:cNvSpPr>
            <a:spLocks noChangeArrowheads="1"/>
          </p:cNvSpPr>
          <p:nvPr/>
        </p:nvSpPr>
        <p:spPr bwMode="auto">
          <a:xfrm>
            <a:off x="3247559" y="1486693"/>
            <a:ext cx="5194300"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342900" indent="-342900">
              <a:spcBef>
                <a:spcPct val="20000"/>
              </a:spcBef>
              <a:buClr>
                <a:schemeClr val="folHlink"/>
              </a:buClr>
              <a:buSzPct val="60000"/>
              <a:buFont typeface="Wingdings" pitchFamily="2" charset="2"/>
              <a:buChar char="n"/>
            </a:pPr>
            <a:r>
              <a:rPr lang="en-AU" sz="3200" dirty="0">
                <a:latin typeface="Arial Unicode MS" pitchFamily="34" charset="-122"/>
                <a:ea typeface="Arial Unicode MS" pitchFamily="34" charset="-122"/>
                <a:cs typeface="Arial Unicode MS" pitchFamily="34" charset="-122"/>
              </a:rPr>
              <a:t>Shortest paths are:</a:t>
            </a:r>
          </a:p>
          <a:p>
            <a:pPr marL="742950" lvl="1" indent="-285750">
              <a:spcBef>
                <a:spcPct val="20000"/>
              </a:spcBef>
              <a:buClr>
                <a:schemeClr val="hlink"/>
              </a:buClr>
              <a:buSzPct val="55000"/>
              <a:buFont typeface="Wingdings" pitchFamily="2" charset="2"/>
              <a:buChar char="n"/>
            </a:pPr>
            <a:r>
              <a:rPr lang="en-AU" sz="2800" dirty="0">
                <a:latin typeface="Arial Unicode MS" pitchFamily="34" charset="-122"/>
                <a:ea typeface="Arial Unicode MS" pitchFamily="34" charset="-122"/>
                <a:cs typeface="Arial Unicode MS" pitchFamily="34" charset="-122"/>
              </a:rPr>
              <a:t>AB, AC, </a:t>
            </a:r>
            <a:r>
              <a:rPr lang="en-AU" sz="2800" u="sng" dirty="0">
                <a:latin typeface="Arial Unicode MS" pitchFamily="34" charset="-122"/>
                <a:ea typeface="Arial Unicode MS" pitchFamily="34" charset="-122"/>
                <a:cs typeface="Arial Unicode MS" pitchFamily="34" charset="-122"/>
              </a:rPr>
              <a:t>ABD</a:t>
            </a:r>
            <a:r>
              <a:rPr lang="en-AU" sz="2800" dirty="0">
                <a:latin typeface="Arial Unicode MS" pitchFamily="34" charset="-122"/>
                <a:ea typeface="Arial Unicode MS" pitchFamily="34" charset="-122"/>
                <a:cs typeface="Arial Unicode MS" pitchFamily="34" charset="-122"/>
              </a:rPr>
              <a:t>, </a:t>
            </a:r>
            <a:r>
              <a:rPr lang="en-AU" sz="2800" u="sng" dirty="0">
                <a:latin typeface="Arial Unicode MS" pitchFamily="34" charset="-122"/>
                <a:ea typeface="Arial Unicode MS" pitchFamily="34" charset="-122"/>
                <a:cs typeface="Arial Unicode MS" pitchFamily="34" charset="-122"/>
              </a:rPr>
              <a:t>ABE</a:t>
            </a:r>
            <a:r>
              <a:rPr lang="en-AU" sz="2800" dirty="0">
                <a:latin typeface="Arial Unicode MS" pitchFamily="34" charset="-122"/>
                <a:ea typeface="Arial Unicode MS" pitchFamily="34" charset="-122"/>
                <a:cs typeface="Arial Unicode MS" pitchFamily="34" charset="-122"/>
              </a:rPr>
              <a:t>, BC, BD, BE, </a:t>
            </a:r>
            <a:r>
              <a:rPr lang="en-AU" sz="2800" u="sng" dirty="0" err="1">
                <a:latin typeface="Arial Unicode MS" pitchFamily="34" charset="-122"/>
                <a:ea typeface="Arial Unicode MS" pitchFamily="34" charset="-122"/>
                <a:cs typeface="Arial Unicode MS" pitchFamily="34" charset="-122"/>
              </a:rPr>
              <a:t>CBD</a:t>
            </a:r>
            <a:r>
              <a:rPr lang="en-AU" sz="2800" dirty="0">
                <a:latin typeface="Arial Unicode MS" pitchFamily="34" charset="-122"/>
                <a:ea typeface="Arial Unicode MS" pitchFamily="34" charset="-122"/>
                <a:cs typeface="Arial Unicode MS" pitchFamily="34" charset="-122"/>
              </a:rPr>
              <a:t>, </a:t>
            </a:r>
            <a:r>
              <a:rPr lang="en-AU" sz="2800" u="sng" dirty="0">
                <a:latin typeface="Arial Unicode MS" pitchFamily="34" charset="-122"/>
                <a:ea typeface="Arial Unicode MS" pitchFamily="34" charset="-122"/>
                <a:cs typeface="Arial Unicode MS" pitchFamily="34" charset="-122"/>
              </a:rPr>
              <a:t>CBE</a:t>
            </a:r>
            <a:r>
              <a:rPr lang="en-AU" sz="2800" dirty="0">
                <a:latin typeface="Arial Unicode MS" pitchFamily="34" charset="-122"/>
                <a:ea typeface="Arial Unicode MS" pitchFamily="34" charset="-122"/>
                <a:cs typeface="Arial Unicode MS" pitchFamily="34" charset="-122"/>
              </a:rPr>
              <a:t>, </a:t>
            </a:r>
            <a:r>
              <a:rPr lang="en-AU" sz="2800" u="sng" dirty="0">
                <a:latin typeface="Arial Unicode MS" pitchFamily="34" charset="-122"/>
                <a:ea typeface="Arial Unicode MS" pitchFamily="34" charset="-122"/>
                <a:cs typeface="Arial Unicode MS" pitchFamily="34" charset="-122"/>
              </a:rPr>
              <a:t>DBE</a:t>
            </a:r>
          </a:p>
          <a:p>
            <a:pPr marL="742950" lvl="1" indent="-285750">
              <a:spcBef>
                <a:spcPct val="20000"/>
              </a:spcBef>
              <a:buClr>
                <a:schemeClr val="hlink"/>
              </a:buClr>
              <a:buSzPct val="55000"/>
              <a:buFont typeface="Wingdings" pitchFamily="2" charset="2"/>
              <a:buChar char="n"/>
            </a:pPr>
            <a:endParaRPr lang="en-AU" sz="2800" u="sng" dirty="0">
              <a:latin typeface="Arial Unicode MS" pitchFamily="34" charset="-122"/>
              <a:ea typeface="Arial Unicode MS" pitchFamily="34" charset="-122"/>
              <a:cs typeface="Arial Unicode MS" pitchFamily="34" charset="-122"/>
            </a:endParaRPr>
          </a:p>
          <a:p>
            <a:pPr marL="342900" indent="-342900">
              <a:spcBef>
                <a:spcPct val="20000"/>
              </a:spcBef>
              <a:buClr>
                <a:schemeClr val="folHlink"/>
              </a:buClr>
              <a:buSzPct val="60000"/>
              <a:buFont typeface="Wingdings" pitchFamily="2" charset="2"/>
              <a:buChar char="n"/>
            </a:pPr>
            <a:endParaRPr lang="en-AU" sz="2800" dirty="0">
              <a:latin typeface="Arial Unicode MS" pitchFamily="34" charset="-122"/>
              <a:ea typeface="Arial Unicode MS" pitchFamily="34" charset="-122"/>
              <a:cs typeface="Arial Unicode MS" pitchFamily="34" charset="-122"/>
            </a:endParaRPr>
          </a:p>
          <a:p>
            <a:pPr marL="742950" lvl="1" indent="-285750">
              <a:spcBef>
                <a:spcPct val="20000"/>
              </a:spcBef>
              <a:buClr>
                <a:schemeClr val="hlink"/>
              </a:buClr>
              <a:buSzPct val="55000"/>
              <a:buFont typeface="Wingdings" pitchFamily="2" charset="2"/>
              <a:buChar char="n"/>
            </a:pPr>
            <a:endParaRPr lang="en-AU" sz="2800" dirty="0">
              <a:latin typeface="Arial Unicode MS" pitchFamily="34" charset="-122"/>
              <a:ea typeface="Arial Unicode MS" pitchFamily="34" charset="-122"/>
              <a:cs typeface="Arial Unicode MS" pitchFamily="34" charset="-122"/>
            </a:endParaRPr>
          </a:p>
          <a:p>
            <a:pPr marL="742950" lvl="1" indent="-285750">
              <a:spcBef>
                <a:spcPct val="20000"/>
              </a:spcBef>
              <a:buClr>
                <a:schemeClr val="hlink"/>
              </a:buClr>
              <a:buSzPct val="55000"/>
              <a:buFont typeface="Wingdings" pitchFamily="2" charset="2"/>
              <a:buChar char="n"/>
            </a:pPr>
            <a:endParaRPr lang="en-AU" sz="2800" dirty="0">
              <a:latin typeface="Arial Unicode MS" pitchFamily="34" charset="-122"/>
              <a:ea typeface="Arial Unicode MS" pitchFamily="34" charset="-122"/>
              <a:cs typeface="Arial Unicode MS" pitchFamily="34" charset="-122"/>
            </a:endParaRPr>
          </a:p>
          <a:p>
            <a:pPr marL="742950" lvl="1" indent="-285750">
              <a:spcBef>
                <a:spcPct val="20000"/>
              </a:spcBef>
              <a:buClr>
                <a:schemeClr val="hlink"/>
              </a:buClr>
              <a:buSzPct val="55000"/>
              <a:buFont typeface="Wingdings" pitchFamily="2" charset="2"/>
              <a:buChar char="n"/>
            </a:pPr>
            <a:endParaRPr lang="en-AU" sz="2800" dirty="0">
              <a:latin typeface="Arial Unicode MS" pitchFamily="34" charset="-122"/>
              <a:ea typeface="Arial Unicode MS" pitchFamily="34" charset="-122"/>
              <a:cs typeface="Arial Unicode MS" pitchFamily="34" charset="-122"/>
            </a:endParaRPr>
          </a:p>
          <a:p>
            <a:pPr marL="742950" lvl="1" indent="-285750">
              <a:spcBef>
                <a:spcPct val="20000"/>
              </a:spcBef>
              <a:buClr>
                <a:schemeClr val="hlink"/>
              </a:buClr>
              <a:buSzPct val="55000"/>
              <a:buFont typeface="Wingdings" pitchFamily="2" charset="2"/>
              <a:buChar char="n"/>
            </a:pPr>
            <a:endParaRPr lang="en-AU" sz="2800" dirty="0">
              <a:latin typeface="Arial Unicode MS" pitchFamily="34" charset="-122"/>
              <a:ea typeface="Arial Unicode MS" pitchFamily="34" charset="-122"/>
              <a:cs typeface="Arial Unicode MS" pitchFamily="34" charset="-122"/>
            </a:endParaRPr>
          </a:p>
          <a:p>
            <a:pPr marL="742950" lvl="1" indent="-285750">
              <a:spcBef>
                <a:spcPct val="20000"/>
              </a:spcBef>
              <a:buClr>
                <a:schemeClr val="hlink"/>
              </a:buClr>
              <a:buSzPct val="55000"/>
              <a:buFont typeface="Wingdings" pitchFamily="2" charset="2"/>
              <a:buChar char="n"/>
            </a:pPr>
            <a:r>
              <a:rPr lang="en-AU" sz="2800" dirty="0">
                <a:latin typeface="Arial Unicode MS" pitchFamily="34" charset="-122"/>
                <a:ea typeface="Arial Unicode MS" pitchFamily="34" charset="-122"/>
                <a:cs typeface="Arial Unicode MS" pitchFamily="34" charset="-122"/>
              </a:rPr>
              <a:t>B has a BC of 5</a:t>
            </a:r>
          </a:p>
        </p:txBody>
      </p:sp>
      <p:sp>
        <p:nvSpPr>
          <p:cNvPr id="20" name="Text Box 19"/>
          <p:cNvSpPr txBox="1">
            <a:spLocks noChangeArrowheads="1"/>
          </p:cNvSpPr>
          <p:nvPr/>
        </p:nvSpPr>
        <p:spPr bwMode="auto">
          <a:xfrm>
            <a:off x="1447800" y="2717304"/>
            <a:ext cx="36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A</a:t>
            </a:r>
            <a:endParaRPr lang="es-ES"/>
          </a:p>
        </p:txBody>
      </p:sp>
      <p:sp>
        <p:nvSpPr>
          <p:cNvPr id="21" name="Text Box 20"/>
          <p:cNvSpPr txBox="1">
            <a:spLocks noChangeArrowheads="1"/>
          </p:cNvSpPr>
          <p:nvPr/>
        </p:nvSpPr>
        <p:spPr bwMode="auto">
          <a:xfrm>
            <a:off x="2133600" y="3707904"/>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ea typeface="宋体" pitchFamily="2" charset="-122"/>
              </a:rPr>
              <a:t>C</a:t>
            </a:r>
            <a:endParaRPr lang="es-ES"/>
          </a:p>
        </p:txBody>
      </p:sp>
      <p:sp>
        <p:nvSpPr>
          <p:cNvPr id="22" name="Text Box 21"/>
          <p:cNvSpPr txBox="1">
            <a:spLocks noChangeArrowheads="1"/>
          </p:cNvSpPr>
          <p:nvPr/>
        </p:nvSpPr>
        <p:spPr bwMode="auto">
          <a:xfrm>
            <a:off x="762000" y="5003304"/>
            <a:ext cx="390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D</a:t>
            </a:r>
            <a:endParaRPr lang="es-ES"/>
          </a:p>
        </p:txBody>
      </p:sp>
      <p:sp>
        <p:nvSpPr>
          <p:cNvPr id="23" name="Text Box 22"/>
          <p:cNvSpPr txBox="1">
            <a:spLocks noChangeArrowheads="1"/>
          </p:cNvSpPr>
          <p:nvPr/>
        </p:nvSpPr>
        <p:spPr bwMode="auto">
          <a:xfrm>
            <a:off x="2133600" y="4927104"/>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E</a:t>
            </a:r>
            <a:endParaRPr lang="es-ES"/>
          </a:p>
        </p:txBody>
      </p:sp>
      <p:graphicFrame>
        <p:nvGraphicFramePr>
          <p:cNvPr id="24" name="Object 33"/>
          <p:cNvGraphicFramePr>
            <a:graphicFrameLocks noChangeAspect="1"/>
          </p:cNvGraphicFramePr>
          <p:nvPr/>
        </p:nvGraphicFramePr>
        <p:xfrm>
          <a:off x="3939709" y="3305175"/>
          <a:ext cx="3810000" cy="2465388"/>
        </p:xfrm>
        <a:graphic>
          <a:graphicData uri="http://schemas.openxmlformats.org/presentationml/2006/ole">
            <mc:AlternateContent xmlns:mc="http://schemas.openxmlformats.org/markup-compatibility/2006">
              <mc:Choice xmlns:v="urn:schemas-microsoft-com:vml" Requires="v">
                <p:oleObj spid="_x0000_s47235" r:id="rId4" imgW="1752600" imgH="1130300" progId="Equation.3">
                  <p:embed/>
                </p:oleObj>
              </mc:Choice>
              <mc:Fallback>
                <p:oleObj r:id="rId4" imgW="1752600" imgH="1130300" progId="Equation.3">
                  <p:embed/>
                  <p:pic>
                    <p:nvPicPr>
                      <p:cNvPr id="0" name="图片 471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9709" y="3305175"/>
                        <a:ext cx="3810000" cy="246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矩形 24"/>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a:prstGeom prst="rect">
            <a:avLst/>
          </a:prstGeom>
        </p:spPr>
      </p:pic>
      <p:sp>
        <p:nvSpPr>
          <p:cNvPr id="27" name="Rectangle 3"/>
          <p:cNvSpPr txBox="1">
            <a:spLocks noChangeArrowheads="1"/>
          </p:cNvSpPr>
          <p:nvPr/>
        </p:nvSpPr>
        <p:spPr bwMode="auto">
          <a:xfrm>
            <a:off x="179512" y="1205135"/>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spcBef>
                <a:spcPts val="600"/>
              </a:spcBef>
              <a:buClr>
                <a:srgbClr val="FF0000"/>
              </a:buClr>
              <a:buFont typeface="Wingdings" pitchFamily="2" charset="2"/>
              <a:buChar char="n"/>
              <a:defRPr/>
            </a:pPr>
            <a:r>
              <a:rPr lang="zh-CN"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算法</a:t>
            </a: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  -  </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随机冲浪模型</a:t>
            </a:r>
            <a:endParaRPr lang="en-GB"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endParaRPr>
          </a:p>
          <a:p>
            <a:pPr lvl="1" eaLnBrk="1" hangingPunct="1">
              <a:lnSpc>
                <a:spcPct val="120000"/>
              </a:lnSpc>
              <a:spcBef>
                <a:spcPts val="600"/>
              </a:spcBef>
              <a:buClrTx/>
              <a:buFont typeface="Wingdings" pitchFamily="2" charset="2"/>
              <a:buChar char="ü"/>
            </a:pPr>
            <a:r>
              <a:rPr lang="zh-CN" altLang="en-US" sz="2400" dirty="0">
                <a:latin typeface="Calibri" pitchFamily="34" charset="0"/>
                <a:cs typeface="Calibri" pitchFamily="34" charset="0"/>
              </a:rPr>
              <a:t>超链接网络上</a:t>
            </a:r>
            <a:r>
              <a:rPr lang="zh-CN" altLang="en-US" sz="2400" dirty="0">
                <a:solidFill>
                  <a:srgbClr val="1557AE"/>
                </a:solidFill>
                <a:latin typeface="Calibri" pitchFamily="34" charset="0"/>
                <a:cs typeface="Calibri" pitchFamily="34" charset="0"/>
              </a:rPr>
              <a:t>随机游走</a:t>
            </a:r>
            <a:endParaRPr lang="en-US" altLang="zh-CN" sz="2400" dirty="0">
              <a:solidFill>
                <a:srgbClr val="1557AE"/>
              </a:solidFill>
              <a:latin typeface="Calibri" pitchFamily="34" charset="0"/>
              <a:cs typeface="Calibri" pitchFamily="34" charset="0"/>
            </a:endParaRPr>
          </a:p>
          <a:p>
            <a:pPr marL="471170" lvl="1" indent="0" eaLnBrk="1" hangingPunct="1">
              <a:lnSpc>
                <a:spcPct val="120000"/>
              </a:lnSpc>
              <a:spcBef>
                <a:spcPts val="600"/>
              </a:spcBef>
              <a:buClrTx/>
              <a:buNone/>
            </a:pPr>
            <a:r>
              <a:rPr lang="en-US" altLang="zh-CN" sz="2400" dirty="0">
                <a:latin typeface="Calibri" pitchFamily="34" charset="0"/>
                <a:cs typeface="Calibri" pitchFamily="34" charset="0"/>
              </a:rPr>
              <a:t>1: </a:t>
            </a:r>
            <a:r>
              <a:rPr lang="zh-CN" altLang="en-US" sz="2400" dirty="0">
                <a:latin typeface="Calibri" pitchFamily="34" charset="0"/>
                <a:cs typeface="Calibri" pitchFamily="34" charset="0"/>
              </a:rPr>
              <a:t>给定一个随机</a:t>
            </a:r>
            <a:r>
              <a:rPr lang="en-US" altLang="zh-CN" sz="2400" dirty="0">
                <a:latin typeface="Calibri" pitchFamily="34" charset="0"/>
                <a:cs typeface="Calibri" pitchFamily="34" charset="0"/>
              </a:rPr>
              <a:t>URL; </a:t>
            </a:r>
          </a:p>
          <a:p>
            <a:pPr marL="471170" lvl="1" indent="0" eaLnBrk="1" hangingPunct="1">
              <a:lnSpc>
                <a:spcPct val="120000"/>
              </a:lnSpc>
              <a:spcBef>
                <a:spcPts val="600"/>
              </a:spcBef>
              <a:buClrTx/>
              <a:buNone/>
            </a:pPr>
            <a:r>
              <a:rPr lang="en-US" altLang="zh-CN" sz="2400" dirty="0">
                <a:latin typeface="Calibri" pitchFamily="34" charset="0"/>
                <a:cs typeface="Calibri" pitchFamily="34" charset="0"/>
              </a:rPr>
              <a:t>2: </a:t>
            </a:r>
            <a:r>
              <a:rPr lang="zh-CN" altLang="en-US" sz="2400" dirty="0">
                <a:latin typeface="Calibri" pitchFamily="34" charset="0"/>
                <a:cs typeface="Calibri" pitchFamily="34" charset="0"/>
              </a:rPr>
              <a:t>随机点击一个页面上的链接；</a:t>
            </a:r>
            <a:endParaRPr lang="en-US" altLang="zh-CN" sz="2400" dirty="0">
              <a:latin typeface="Calibri" pitchFamily="34" charset="0"/>
              <a:cs typeface="Calibri" pitchFamily="34" charset="0"/>
            </a:endParaRPr>
          </a:p>
          <a:p>
            <a:pPr marL="471170" lvl="1" indent="0" eaLnBrk="1" hangingPunct="1">
              <a:lnSpc>
                <a:spcPct val="120000"/>
              </a:lnSpc>
              <a:spcBef>
                <a:spcPts val="600"/>
              </a:spcBef>
              <a:buClrTx/>
              <a:buNone/>
            </a:pPr>
            <a:r>
              <a:rPr lang="en-US" altLang="zh-CN" sz="2400" dirty="0">
                <a:latin typeface="Calibri" pitchFamily="34" charset="0"/>
                <a:cs typeface="Calibri" pitchFamily="34" charset="0"/>
              </a:rPr>
              <a:t>3: </a:t>
            </a:r>
            <a:r>
              <a:rPr lang="zh-CN" altLang="en-US" sz="2400" dirty="0">
                <a:latin typeface="Calibri" pitchFamily="34" charset="0"/>
                <a:cs typeface="Calibri" pitchFamily="34" charset="0"/>
              </a:rPr>
              <a:t>直到因“厌烦”，点击一个新的随机</a:t>
            </a:r>
            <a:r>
              <a:rPr lang="en-US" altLang="zh-CN" sz="2400" dirty="0">
                <a:latin typeface="Calibri" pitchFamily="34" charset="0"/>
                <a:cs typeface="Calibri" pitchFamily="34" charset="0"/>
              </a:rPr>
              <a:t>URL</a:t>
            </a:r>
            <a:endParaRPr lang="en-US" altLang="zh-CN" sz="2400" dirty="0">
              <a:solidFill>
                <a:srgbClr val="0000FF"/>
              </a:solidFill>
              <a:latin typeface="Calibri" pitchFamily="34" charset="0"/>
              <a:cs typeface="Calibri" pitchFamily="34" charset="0"/>
            </a:endParaRPr>
          </a:p>
        </p:txBody>
      </p:sp>
      <p:sp>
        <p:nvSpPr>
          <p:cNvPr id="3" name="矩形 2"/>
          <p:cNvSpPr/>
          <p:nvPr/>
        </p:nvSpPr>
        <p:spPr>
          <a:xfrm>
            <a:off x="5292080" y="4149080"/>
            <a:ext cx="3294112" cy="1762904"/>
          </a:xfrm>
          <a:prstGeom prst="rect">
            <a:avLst/>
          </a:prstGeom>
          <a:solidFill>
            <a:srgbClr val="FFFFE7"/>
          </a:solidFill>
          <a:ln w="25400" cap="flat" cmpd="sng" algn="ctr">
            <a:solidFill>
              <a:srgbClr val="FF9933"/>
            </a:solidFill>
            <a:prstDash val="solid"/>
            <a:round/>
            <a:headEnd type="none" w="med" len="med"/>
            <a:tailEnd type="triangle" w="lg" len="lg"/>
          </a:ln>
          <a:effectLst>
            <a:outerShdw blurRad="50800" dist="38100" dir="2700000" algn="tl" rotWithShape="0">
              <a:prstClr val="black">
                <a:alpha val="40000"/>
              </a:prstClr>
            </a:outerShdw>
          </a:effectLst>
        </p:spPr>
        <p:txBody>
          <a:bodyPr tIns="72000" bIns="108000"/>
          <a:lstStyle/>
          <a:p>
            <a:pPr algn="l" eaLnBrk="0" hangingPunct="0">
              <a:lnSpc>
                <a:spcPct val="130000"/>
              </a:lnSpc>
              <a:spcBef>
                <a:spcPts val="300"/>
              </a:spcBef>
              <a:spcAft>
                <a:spcPts val="300"/>
              </a:spcAft>
              <a:buClr>
                <a:srgbClr val="CC0000"/>
              </a:buClr>
            </a:pPr>
            <a:r>
              <a:rPr lang="zh-CN" altLang="en-US" sz="2000" dirty="0">
                <a:solidFill>
                  <a:srgbClr val="1557AE"/>
                </a:solidFill>
                <a:latin typeface="Times New Roman" pitchFamily="18" charset="0"/>
                <a:ea typeface="黑体" pitchFamily="49" charset="-122"/>
              </a:rPr>
              <a:t>等价于：</a:t>
            </a:r>
            <a:r>
              <a:rPr lang="zh-CN" altLang="en-US" sz="2000" b="0" dirty="0">
                <a:latin typeface="Times New Roman" pitchFamily="18" charset="0"/>
                <a:ea typeface="黑体" pitchFamily="49" charset="-122"/>
              </a:rPr>
              <a:t>稳态情况下（足够长时间后），每个网页 </a:t>
            </a:r>
            <a:r>
              <a:rPr lang="en-US" altLang="zh-CN" sz="2000" i="1" dirty="0">
                <a:solidFill>
                  <a:srgbClr val="1557AE"/>
                </a:solidFill>
                <a:latin typeface="Times New Roman" pitchFamily="18" charset="0"/>
                <a:ea typeface="黑体" pitchFamily="49" charset="-122"/>
              </a:rPr>
              <a:t>v</a:t>
            </a:r>
            <a:r>
              <a:rPr lang="en-US" altLang="zh-CN" sz="2000" b="0" dirty="0">
                <a:solidFill>
                  <a:srgbClr val="1557AE"/>
                </a:solidFill>
                <a:latin typeface="Times New Roman" pitchFamily="18" charset="0"/>
                <a:ea typeface="黑体" pitchFamily="49" charset="-122"/>
              </a:rPr>
              <a:t> </a:t>
            </a:r>
            <a:r>
              <a:rPr lang="zh-CN" altLang="en-US" sz="2000" b="0" dirty="0">
                <a:latin typeface="Times New Roman" pitchFamily="18" charset="0"/>
                <a:ea typeface="黑体" pitchFamily="49" charset="-122"/>
              </a:rPr>
              <a:t>会有一个访问概率，</a:t>
            </a:r>
            <a:r>
              <a:rPr lang="en-US" altLang="zh-CN" sz="2000" i="1" dirty="0">
                <a:solidFill>
                  <a:srgbClr val="1557AE"/>
                </a:solidFill>
                <a:latin typeface="Times New Roman" pitchFamily="18" charset="0"/>
                <a:ea typeface="黑体" pitchFamily="49" charset="-122"/>
              </a:rPr>
              <a:t>p</a:t>
            </a:r>
            <a:r>
              <a:rPr lang="en-US" altLang="zh-CN" sz="2000" dirty="0">
                <a:solidFill>
                  <a:srgbClr val="1557AE"/>
                </a:solidFill>
                <a:latin typeface="Times New Roman" pitchFamily="18" charset="0"/>
                <a:ea typeface="黑体" pitchFamily="49" charset="-122"/>
              </a:rPr>
              <a:t>(</a:t>
            </a:r>
            <a:r>
              <a:rPr lang="en-US" altLang="zh-CN" sz="2000" i="1" dirty="0">
                <a:solidFill>
                  <a:srgbClr val="1557AE"/>
                </a:solidFill>
                <a:latin typeface="Times New Roman" pitchFamily="18" charset="0"/>
                <a:ea typeface="黑体" pitchFamily="49" charset="-122"/>
              </a:rPr>
              <a:t>v</a:t>
            </a:r>
            <a:r>
              <a:rPr lang="en-US" altLang="zh-CN" sz="2000" dirty="0">
                <a:solidFill>
                  <a:srgbClr val="1557AE"/>
                </a:solidFill>
                <a:latin typeface="Times New Roman" pitchFamily="18" charset="0"/>
                <a:ea typeface="黑体" pitchFamily="49" charset="-122"/>
              </a:rPr>
              <a:t>)</a:t>
            </a:r>
            <a:r>
              <a:rPr lang="zh-CN" altLang="en-US" sz="2000" b="0" dirty="0">
                <a:latin typeface="Times New Roman" pitchFamily="18" charset="0"/>
                <a:ea typeface="黑体" pitchFamily="49" charset="-122"/>
              </a:rPr>
              <a:t>，可作为网页的重要程度的度量</a:t>
            </a:r>
          </a:p>
        </p:txBody>
      </p:sp>
      <p:sp>
        <p:nvSpPr>
          <p:cNvPr id="6" name="矩形 5"/>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7" name="Rectangle 3"/>
          <p:cNvSpPr txBox="1">
            <a:spLocks noChangeArrowheads="1"/>
          </p:cNvSpPr>
          <p:nvPr/>
        </p:nvSpPr>
        <p:spPr bwMode="auto">
          <a:xfrm>
            <a:off x="179512" y="1268760"/>
            <a:ext cx="84788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buFont typeface="Wingdings" pitchFamily="2" charset="2"/>
              <a:buChar char="n"/>
              <a:defRPr/>
            </a:pPr>
            <a:r>
              <a:rPr lang="en-US" altLang="zh-CN" sz="2800" b="1" dirty="0">
                <a:solidFill>
                  <a:srgbClr val="FF0000"/>
                </a:solidFill>
                <a:effectLst>
                  <a:outerShdw blurRad="38100" dist="38100" dir="2700000" algn="tl">
                    <a:srgbClr val="000000">
                      <a:alpha val="43137"/>
                    </a:srgbClr>
                  </a:outerShdw>
                </a:effectLst>
                <a:latin typeface="Comic Sans MS" pitchFamily="66" charset="0"/>
              </a:rPr>
              <a:t>Network Motifs </a:t>
            </a:r>
            <a:r>
              <a:rPr lang="en-US" altLang="zh-CN" sz="2800" dirty="0">
                <a:latin typeface="Comic Sans MS" pitchFamily="66" charset="0"/>
              </a:rPr>
              <a:t>are defined as patterns of interconnections that recur in many different parts of a network at frequencies much higher than those found in </a:t>
            </a:r>
            <a:r>
              <a:rPr lang="en-US" altLang="zh-CN" sz="2800" b="1" dirty="0">
                <a:solidFill>
                  <a:srgbClr val="FF0000"/>
                </a:solidFill>
                <a:effectLst>
                  <a:outerShdw blurRad="38100" dist="38100" dir="2700000" algn="tl">
                    <a:srgbClr val="000000">
                      <a:alpha val="43137"/>
                    </a:srgbClr>
                  </a:outerShdw>
                </a:effectLst>
                <a:latin typeface="Comic Sans MS" pitchFamily="66" charset="0"/>
              </a:rPr>
              <a:t>randomized networks</a:t>
            </a:r>
            <a:r>
              <a:rPr lang="en-US" altLang="zh-CN" sz="2800" dirty="0">
                <a:latin typeface="Comic Sans MS" pitchFamily="66" charset="0"/>
              </a:rPr>
              <a:t>.</a:t>
            </a:r>
          </a:p>
          <a:p>
            <a:pPr>
              <a:lnSpc>
                <a:spcPct val="120000"/>
              </a:lnSpc>
              <a:buFont typeface="Wingdings" pitchFamily="2" charset="2"/>
              <a:buChar char="n"/>
              <a:defRPr/>
            </a:pPr>
            <a:r>
              <a:rPr lang="en-US" altLang="zh-CN" sz="2800" dirty="0">
                <a:latin typeface="Comic Sans MS" pitchFamily="66" charset="0"/>
              </a:rPr>
              <a:t>Different motifs were found in different classes of network.</a:t>
            </a:r>
          </a:p>
          <a:p>
            <a:pPr>
              <a:lnSpc>
                <a:spcPct val="120000"/>
              </a:lnSpc>
              <a:buFont typeface="Wingdings" pitchFamily="2" charset="2"/>
              <a:buChar char="n"/>
              <a:defRPr/>
            </a:pPr>
            <a:r>
              <a:rPr lang="en-US" altLang="zh-CN" sz="2800" dirty="0">
                <a:latin typeface="Comic Sans MS" pitchFamily="66" charset="0"/>
              </a:rPr>
              <a:t>The motif reflect the underlying processes that generate each type of network.</a:t>
            </a:r>
          </a:p>
          <a:p>
            <a:pPr>
              <a:buFont typeface="Wingdings" pitchFamily="2" charset="2"/>
              <a:buChar char="n"/>
              <a:defRPr/>
            </a:pPr>
            <a:endParaRPr lang="en-US" altLang="zh-CN" sz="2800" dirty="0">
              <a:latin typeface="Comic Sans MS" pitchFamily="66" charset="0"/>
            </a:endParaRPr>
          </a:p>
          <a:p>
            <a:pPr lvl="1">
              <a:defRPr/>
            </a:pPr>
            <a:endParaRPr lang="en-US" altLang="zh-CN" dirty="0"/>
          </a:p>
          <a:p>
            <a:pPr>
              <a:buFontTx/>
              <a:buNone/>
              <a:defRPr/>
            </a:pPr>
            <a:endParaRPr lang="en-US" altLang="zh-CN" dirty="0"/>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284984"/>
            <a:ext cx="5867400" cy="332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a:spLocks noChangeArrowheads="1"/>
          </p:cNvSpPr>
          <p:nvPr/>
        </p:nvSpPr>
        <p:spPr bwMode="auto">
          <a:xfrm>
            <a:off x="450528" y="6299101"/>
            <a:ext cx="8351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Alon U. </a:t>
            </a:r>
            <a:r>
              <a:rPr lang="en-US" altLang="zh-CN" i="1"/>
              <a:t>et al</a:t>
            </a:r>
            <a:r>
              <a:rPr lang="en-US" altLang="zh-CN"/>
              <a:t>: “</a:t>
            </a:r>
            <a:r>
              <a:rPr lang="en-US" altLang="zh-CN" i="1"/>
              <a:t>Network Motifs: Simple building Blocks of Complex Networks</a:t>
            </a:r>
            <a:r>
              <a:rPr lang="en-US" altLang="zh-CN"/>
              <a:t>”; Science, 2002.</a:t>
            </a:r>
          </a:p>
        </p:txBody>
      </p:sp>
      <p:sp>
        <p:nvSpPr>
          <p:cNvPr id="10" name="矩形 9"/>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 name="Rectangle 3"/>
          <p:cNvSpPr txBox="1">
            <a:spLocks noChangeArrowheads="1"/>
          </p:cNvSpPr>
          <p:nvPr/>
        </p:nvSpPr>
        <p:spPr bwMode="auto">
          <a:xfrm>
            <a:off x="196850" y="1268760"/>
            <a:ext cx="8947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buFont typeface="Wingdings" pitchFamily="2" charset="2"/>
              <a:buChar char="n"/>
              <a:defRPr/>
            </a:pPr>
            <a:r>
              <a:rPr lang="en-US" altLang="zh-CN" sz="2800" b="1" dirty="0">
                <a:solidFill>
                  <a:srgbClr val="FF0000"/>
                </a:solidFill>
                <a:effectLst>
                  <a:outerShdw blurRad="38100" dist="38100" dir="2700000" algn="tl">
                    <a:srgbClr val="000000">
                      <a:alpha val="43137"/>
                    </a:srgbClr>
                  </a:outerShdw>
                </a:effectLst>
                <a:latin typeface="Comic Sans MS" pitchFamily="66" charset="0"/>
              </a:rPr>
              <a:t>Main tasks for detecting network motifs</a:t>
            </a:r>
          </a:p>
          <a:p>
            <a:pPr marL="857250" lvl="1" indent="-457200">
              <a:lnSpc>
                <a:spcPct val="120000"/>
              </a:lnSpc>
              <a:buFont typeface="+mj-lt"/>
              <a:buAutoNum type="arabicPeriod"/>
              <a:defRPr/>
            </a:pPr>
            <a:r>
              <a:rPr lang="en-US" altLang="zh-CN" sz="2400" dirty="0">
                <a:latin typeface="Comic Sans MS" pitchFamily="66" charset="0"/>
              </a:rPr>
              <a:t>generating an ensemble of proper random networks</a:t>
            </a:r>
          </a:p>
          <a:p>
            <a:pPr marL="857250" lvl="1" indent="-457200">
              <a:lnSpc>
                <a:spcPct val="120000"/>
              </a:lnSpc>
              <a:buFont typeface="+mj-lt"/>
              <a:buAutoNum type="arabicPeriod"/>
              <a:defRPr/>
            </a:pPr>
            <a:r>
              <a:rPr lang="en-US" altLang="zh-CN" sz="2400" dirty="0">
                <a:latin typeface="Comic Sans MS" pitchFamily="66" charset="0"/>
              </a:rPr>
              <a:t>counting the </a:t>
            </a:r>
            <a:r>
              <a:rPr lang="en-US" altLang="zh-CN" sz="2400" dirty="0" err="1">
                <a:latin typeface="Comic Sans MS" pitchFamily="66" charset="0"/>
              </a:rPr>
              <a:t>subgraphs</a:t>
            </a:r>
            <a:r>
              <a:rPr lang="en-US" altLang="zh-CN" sz="2400" dirty="0">
                <a:latin typeface="Comic Sans MS" pitchFamily="66" charset="0"/>
              </a:rPr>
              <a:t> in the real network and in random networks.</a:t>
            </a:r>
          </a:p>
          <a:p>
            <a:pPr marL="342900" lvl="1" indent="-342900">
              <a:lnSpc>
                <a:spcPct val="120000"/>
              </a:lnSpc>
              <a:spcBef>
                <a:spcPts val="0"/>
              </a:spcBef>
              <a:buFont typeface="Wingdings" pitchFamily="2" charset="2"/>
              <a:buChar char="n"/>
              <a:defRPr/>
            </a:pPr>
            <a:r>
              <a:rPr lang="en-US" altLang="zh-CN" b="1" dirty="0">
                <a:solidFill>
                  <a:srgbClr val="FF0000"/>
                </a:solidFill>
                <a:effectLst>
                  <a:outerShdw blurRad="38100" dist="38100" dir="2700000" algn="tl">
                    <a:srgbClr val="000000">
                      <a:alpha val="43137"/>
                    </a:srgbClr>
                  </a:outerShdw>
                </a:effectLst>
                <a:latin typeface="Comic Sans MS" pitchFamily="66" charset="0"/>
              </a:rPr>
              <a:t>Counting method </a:t>
            </a:r>
          </a:p>
          <a:p>
            <a:pPr marL="857250" lvl="1" indent="-457200">
              <a:lnSpc>
                <a:spcPct val="120000"/>
              </a:lnSpc>
              <a:spcBef>
                <a:spcPts val="0"/>
              </a:spcBef>
              <a:buFont typeface="+mj-lt"/>
              <a:buAutoNum type="arabicPeriod"/>
              <a:defRPr/>
            </a:pPr>
            <a:r>
              <a:rPr lang="en-US" altLang="zh-CN" sz="2400" dirty="0">
                <a:latin typeface="Comic Sans MS" pitchFamily="66" charset="0"/>
              </a:rPr>
              <a:t>Starting point: graph with directed edges</a:t>
            </a:r>
          </a:p>
          <a:p>
            <a:pPr marL="857250" lvl="1" indent="-457200">
              <a:lnSpc>
                <a:spcPct val="120000"/>
              </a:lnSpc>
              <a:spcBef>
                <a:spcPts val="0"/>
              </a:spcBef>
              <a:buFont typeface="+mj-lt"/>
              <a:buAutoNum type="arabicPeriod"/>
              <a:defRPr/>
            </a:pPr>
            <a:r>
              <a:rPr lang="en-US" altLang="zh-CN" sz="2400" dirty="0">
                <a:latin typeface="Comic Sans MS" pitchFamily="66" charset="0"/>
              </a:rPr>
              <a:t>Scan for n-node </a:t>
            </a:r>
            <a:r>
              <a:rPr lang="en-US" altLang="zh-CN" sz="2400" dirty="0" err="1">
                <a:latin typeface="Comic Sans MS" pitchFamily="66" charset="0"/>
              </a:rPr>
              <a:t>subgraphs</a:t>
            </a:r>
            <a:r>
              <a:rPr lang="en-US" altLang="zh-CN" sz="2400" dirty="0">
                <a:latin typeface="Comic Sans MS" pitchFamily="66" charset="0"/>
              </a:rPr>
              <a:t> (n=3,4) and count number of occurrences</a:t>
            </a:r>
          </a:p>
          <a:p>
            <a:pPr marL="857250" lvl="1" indent="-457200">
              <a:lnSpc>
                <a:spcPct val="120000"/>
              </a:lnSpc>
              <a:spcBef>
                <a:spcPts val="0"/>
              </a:spcBef>
              <a:buFont typeface="+mj-lt"/>
              <a:buAutoNum type="arabicPeriod"/>
              <a:defRPr/>
            </a:pPr>
            <a:r>
              <a:rPr lang="en-US" altLang="zh-CN" sz="2400" dirty="0">
                <a:latin typeface="Comic Sans MS" pitchFamily="66" charset="0"/>
              </a:rPr>
              <a:t>Compare to </a:t>
            </a:r>
            <a:r>
              <a:rPr lang="en-US" altLang="zh-CN" sz="2400" dirty="0" err="1">
                <a:latin typeface="Comic Sans MS" pitchFamily="66" charset="0"/>
              </a:rPr>
              <a:t>Erdos-Renyi</a:t>
            </a:r>
            <a:r>
              <a:rPr lang="en-US" altLang="zh-CN" sz="2400" dirty="0">
                <a:latin typeface="Comic Sans MS" pitchFamily="66" charset="0"/>
              </a:rPr>
              <a:t> randomized graph</a:t>
            </a:r>
            <a:endParaRPr lang="en-US" altLang="zh-CN" dirty="0"/>
          </a:p>
        </p:txBody>
      </p:sp>
      <p:sp>
        <p:nvSpPr>
          <p:cNvPr id="6" name="矩形 5"/>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3"/>
          <p:cNvSpPr txBox="1">
            <a:spLocks noChangeArrowheads="1"/>
          </p:cNvSpPr>
          <p:nvPr/>
        </p:nvSpPr>
        <p:spPr bwMode="auto">
          <a:xfrm>
            <a:off x="208438" y="1159050"/>
            <a:ext cx="8623300" cy="4175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buFont typeface="Wingdings" pitchFamily="2" charset="2"/>
              <a:buChar char="n"/>
              <a:defRPr/>
            </a:pPr>
            <a:r>
              <a:rPr lang="en-US" altLang="zh-CN" sz="2800" dirty="0" err="1">
                <a:latin typeface="Comic Sans MS" pitchFamily="66" charset="0"/>
              </a:rPr>
              <a:t>Subgraphs</a:t>
            </a:r>
            <a:r>
              <a:rPr lang="en-US" altLang="zh-CN" sz="2800" dirty="0">
                <a:latin typeface="Comic Sans MS" pitchFamily="66" charset="0"/>
              </a:rPr>
              <a:t> with a high Z-score are denoted as </a:t>
            </a:r>
            <a:r>
              <a:rPr lang="en-US" altLang="zh-CN" sz="2800" b="1" dirty="0">
                <a:solidFill>
                  <a:srgbClr val="FF0000"/>
                </a:solidFill>
                <a:effectLst>
                  <a:outerShdw blurRad="38100" dist="38100" dir="2700000" algn="tl">
                    <a:srgbClr val="000000">
                      <a:alpha val="43137"/>
                    </a:srgbClr>
                  </a:outerShdw>
                </a:effectLst>
                <a:latin typeface="Comic Sans MS" pitchFamily="66" charset="0"/>
              </a:rPr>
              <a:t>network motifs</a:t>
            </a:r>
          </a:p>
        </p:txBody>
      </p:sp>
      <p:graphicFrame>
        <p:nvGraphicFramePr>
          <p:cNvPr id="7" name="对象 6"/>
          <p:cNvGraphicFramePr>
            <a:graphicFrameLocks noChangeAspect="1"/>
          </p:cNvGraphicFramePr>
          <p:nvPr>
            <p:extLst>
              <p:ext uri="{D42A27DB-BD31-4B8C-83A1-F6EECF244321}">
                <p14:modId xmlns:p14="http://schemas.microsoft.com/office/powerpoint/2010/main" val="767461805"/>
              </p:ext>
            </p:extLst>
          </p:nvPr>
        </p:nvGraphicFramePr>
        <p:xfrm>
          <a:off x="899592" y="2420968"/>
          <a:ext cx="2706688" cy="1096963"/>
        </p:xfrm>
        <a:graphic>
          <a:graphicData uri="http://schemas.openxmlformats.org/presentationml/2006/ole">
            <mc:AlternateContent xmlns:mc="http://schemas.openxmlformats.org/markup-compatibility/2006">
              <mc:Choice xmlns:v="urn:schemas-microsoft-com:vml" Requires="v">
                <p:oleObj spid="_x0000_s48388" name="משוואה" r:id="rId4" imgW="1066800" imgH="431800" progId="Equation.3">
                  <p:embed/>
                </p:oleObj>
              </mc:Choice>
              <mc:Fallback>
                <p:oleObj name="משוואה" r:id="rId4" imgW="1066800" imgH="431800" progId="Equation.3">
                  <p:embed/>
                  <p:pic>
                    <p:nvPicPr>
                      <p:cNvPr id="0" name="图片 481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420968"/>
                        <a:ext cx="2706688"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矩形 7"/>
          <p:cNvSpPr/>
          <p:nvPr/>
        </p:nvSpPr>
        <p:spPr>
          <a:xfrm>
            <a:off x="558483" y="3517931"/>
            <a:ext cx="8136904" cy="1569660"/>
          </a:xfrm>
          <a:prstGeom prst="rect">
            <a:avLst/>
          </a:prstGeom>
        </p:spPr>
        <p:txBody>
          <a:bodyPr wrap="square">
            <a:spAutoFit/>
          </a:bodyPr>
          <a:lstStyle/>
          <a:p>
            <a:r>
              <a:rPr lang="en-US" altLang="zh-CN" sz="2400" dirty="0" err="1">
                <a:solidFill>
                  <a:srgbClr val="FF0000"/>
                </a:solidFill>
                <a:latin typeface="Arial Unicode MS" pitchFamily="34" charset="-122"/>
                <a:ea typeface="Arial Unicode MS" pitchFamily="34" charset="-122"/>
                <a:cs typeface="Arial Unicode MS" pitchFamily="34" charset="-122"/>
              </a:rPr>
              <a:t>Nreal</a:t>
            </a:r>
            <a:r>
              <a:rPr lang="en-US" altLang="zh-CN" sz="2400" dirty="0">
                <a:latin typeface="Arial Unicode MS" pitchFamily="34" charset="-122"/>
                <a:ea typeface="Arial Unicode MS" pitchFamily="34" charset="-122"/>
                <a:cs typeface="Arial Unicode MS" pitchFamily="34" charset="-122"/>
              </a:rPr>
              <a:t> denotes the number of appearances of the indicated network motif in each species network, whereas </a:t>
            </a:r>
            <a:r>
              <a:rPr lang="en-US" altLang="zh-CN" sz="2400" dirty="0" err="1">
                <a:solidFill>
                  <a:srgbClr val="FF0000"/>
                </a:solidFill>
                <a:latin typeface="Arial Unicode MS" pitchFamily="34" charset="-122"/>
                <a:ea typeface="Arial Unicode MS" pitchFamily="34" charset="-122"/>
                <a:cs typeface="Arial Unicode MS" pitchFamily="34" charset="-122"/>
              </a:rPr>
              <a:t>Nrand</a:t>
            </a:r>
            <a:r>
              <a:rPr lang="en-US" altLang="zh-CN" sz="2400" dirty="0">
                <a:latin typeface="Arial Unicode MS" pitchFamily="34" charset="-122"/>
                <a:ea typeface="Arial Unicode MS" pitchFamily="34" charset="-122"/>
                <a:cs typeface="Arial Unicode MS" pitchFamily="34" charset="-122"/>
              </a:rPr>
              <a:t>  and  </a:t>
            </a:r>
            <a:r>
              <a:rPr lang="en-US" altLang="zh-CN" sz="2400" dirty="0">
                <a:solidFill>
                  <a:srgbClr val="FF0000"/>
                </a:solidFill>
                <a:latin typeface="Arial Unicode MS" pitchFamily="34" charset="-122"/>
                <a:ea typeface="Arial Unicode MS" pitchFamily="34" charset="-122"/>
                <a:cs typeface="Arial Unicode MS" pitchFamily="34" charset="-122"/>
              </a:rPr>
              <a:t>SD</a:t>
            </a:r>
            <a:r>
              <a:rPr lang="en-US" altLang="zh-CN" sz="2400" dirty="0">
                <a:latin typeface="Arial Unicode MS" pitchFamily="34" charset="-122"/>
                <a:ea typeface="Arial Unicode MS" pitchFamily="34" charset="-122"/>
                <a:cs typeface="Arial Unicode MS" pitchFamily="34" charset="-122"/>
              </a:rPr>
              <a:t>  denote the  mean  and  standard deviation,  respectively, in  random  networks</a:t>
            </a:r>
            <a:endParaRPr lang="zh-CN" altLang="en-US" sz="2400" dirty="0">
              <a:latin typeface="Arial Unicode MS" pitchFamily="34" charset="-122"/>
              <a:ea typeface="Arial Unicode MS" pitchFamily="34" charset="-122"/>
              <a:cs typeface="Arial Unicode MS" pitchFamily="34"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668862254"/>
              </p:ext>
            </p:extLst>
          </p:nvPr>
        </p:nvGraphicFramePr>
        <p:xfrm>
          <a:off x="557874" y="5334621"/>
          <a:ext cx="2070487" cy="748159"/>
        </p:xfrm>
        <a:graphic>
          <a:graphicData uri="http://schemas.openxmlformats.org/presentationml/2006/ole">
            <mc:AlternateContent xmlns:mc="http://schemas.openxmlformats.org/markup-compatibility/2006">
              <mc:Choice xmlns:v="urn:schemas-microsoft-com:vml" Requires="v">
                <p:oleObj spid="_x0000_s48389" name="Formula" r:id="rId6" imgW="1134110" imgH="405130" progId="Equation.Ribbit">
                  <p:embed/>
                </p:oleObj>
              </mc:Choice>
              <mc:Fallback>
                <p:oleObj name="Formula" r:id="rId6" imgW="1134110" imgH="405130" progId="Equation.Ribbit">
                  <p:embed/>
                  <p:pic>
                    <p:nvPicPr>
                      <p:cNvPr id="0" name="图片 481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874" y="5334621"/>
                        <a:ext cx="2070487" cy="748159"/>
                      </a:xfrm>
                      <a:prstGeom prst="rect">
                        <a:avLst/>
                      </a:prstGeom>
                      <a:noFill/>
                    </p:spPr>
                  </p:pic>
                </p:oleObj>
              </mc:Fallback>
            </mc:AlternateContent>
          </a:graphicData>
        </a:graphic>
      </p:graphicFrame>
      <p:pic>
        <p:nvPicPr>
          <p:cNvPr id="11" name="图片 10"/>
          <p:cNvPicPr/>
          <p:nvPr/>
        </p:nvPicPr>
        <p:blipFill>
          <a:blip r:embed="rId8"/>
          <a:srcRect/>
          <a:stretch>
            <a:fillRect/>
          </a:stretch>
        </p:blipFill>
        <p:spPr>
          <a:xfrm>
            <a:off x="2677041" y="5144984"/>
            <a:ext cx="6191920" cy="1463655"/>
          </a:xfrm>
          <a:prstGeom prst="rect">
            <a:avLst/>
          </a:prstGeom>
        </p:spPr>
      </p:pic>
      <p:sp>
        <p:nvSpPr>
          <p:cNvPr id="10" name="矩形 9"/>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a:noFill/>
        </p:spPr>
      </p:pic>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6" name="Picture 2" descr="m4n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1859743"/>
            <a:ext cx="6378178" cy="30709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矩形 6"/>
          <p:cNvSpPr/>
          <p:nvPr/>
        </p:nvSpPr>
        <p:spPr>
          <a:xfrm>
            <a:off x="344265" y="5247943"/>
            <a:ext cx="7776864" cy="830997"/>
          </a:xfrm>
          <a:prstGeom prst="rect">
            <a:avLst/>
          </a:prstGeom>
        </p:spPr>
        <p:txBody>
          <a:bodyPr wrap="square">
            <a:spAutoFit/>
          </a:bodyPr>
          <a:lstStyle/>
          <a:p>
            <a:r>
              <a:rPr lang="en-US" altLang="ja-JP" sz="2400" b="1" dirty="0">
                <a:latin typeface="Arial Unicode MS" pitchFamily="34" charset="-122"/>
                <a:ea typeface="Arial Unicode MS" pitchFamily="34" charset="-122"/>
                <a:cs typeface="Arial Unicode MS" pitchFamily="34" charset="-122"/>
              </a:rPr>
              <a:t>And it grows fast for larger subgraphs : </a:t>
            </a:r>
            <a:r>
              <a:rPr lang="en-US" altLang="ja-JP" sz="2400" b="1" dirty="0">
                <a:solidFill>
                  <a:srgbClr val="FF0000"/>
                </a:solidFill>
                <a:latin typeface="Arial Unicode MS" pitchFamily="34" charset="-122"/>
                <a:ea typeface="Arial Unicode MS" pitchFamily="34" charset="-122"/>
                <a:cs typeface="Arial Unicode MS" pitchFamily="34" charset="-122"/>
              </a:rPr>
              <a:t>9364</a:t>
            </a:r>
            <a:r>
              <a:rPr lang="en-US" altLang="ja-JP" sz="2400" b="1" dirty="0">
                <a:latin typeface="Arial Unicode MS" pitchFamily="34" charset="-122"/>
                <a:ea typeface="Arial Unicode MS" pitchFamily="34" charset="-122"/>
                <a:cs typeface="Arial Unicode MS" pitchFamily="34" charset="-122"/>
              </a:rPr>
              <a:t> 5-node subgraphs, </a:t>
            </a:r>
            <a:r>
              <a:rPr lang="en-US" altLang="ja-JP" sz="2400" b="1" dirty="0">
                <a:solidFill>
                  <a:srgbClr val="FF0000"/>
                </a:solidFill>
                <a:latin typeface="Arial Unicode MS" pitchFamily="34" charset="-122"/>
                <a:ea typeface="Arial Unicode MS" pitchFamily="34" charset="-122"/>
                <a:cs typeface="Arial Unicode MS" pitchFamily="34" charset="-122"/>
              </a:rPr>
              <a:t>1,530,843 </a:t>
            </a:r>
            <a:r>
              <a:rPr lang="en-US" altLang="ja-JP" sz="2400" b="1" dirty="0">
                <a:latin typeface="Arial Unicode MS" pitchFamily="34" charset="-122"/>
                <a:ea typeface="Arial Unicode MS" pitchFamily="34" charset="-122"/>
                <a:cs typeface="Arial Unicode MS" pitchFamily="34" charset="-122"/>
              </a:rPr>
              <a:t>6-node…</a:t>
            </a:r>
            <a:endParaRPr lang="en-US" altLang="ja-JP" sz="2400" dirty="0">
              <a:latin typeface="Arial Unicode MS" pitchFamily="34" charset="-122"/>
              <a:ea typeface="Arial Unicode MS" pitchFamily="34" charset="-122"/>
              <a:cs typeface="Arial Unicode MS" pitchFamily="34" charset="-122"/>
            </a:endParaRPr>
          </a:p>
        </p:txBody>
      </p:sp>
      <p:sp>
        <p:nvSpPr>
          <p:cNvPr id="8" name="矩形 7"/>
          <p:cNvSpPr/>
          <p:nvPr/>
        </p:nvSpPr>
        <p:spPr>
          <a:xfrm>
            <a:off x="7722516" y="2060848"/>
            <a:ext cx="527709" cy="461665"/>
          </a:xfrm>
          <a:prstGeom prst="rect">
            <a:avLst/>
          </a:prstGeom>
        </p:spPr>
        <p:txBody>
          <a:bodyPr wrap="none">
            <a:spAutoFit/>
          </a:bodyPr>
          <a:lstStyle/>
          <a:p>
            <a:r>
              <a:rPr lang="en-US" altLang="ja-JP" sz="2400" b="1" dirty="0">
                <a:solidFill>
                  <a:srgbClr val="FF0000"/>
                </a:solidFill>
                <a:latin typeface="Arial Unicode MS" pitchFamily="34" charset="-122"/>
                <a:ea typeface="Arial Unicode MS" pitchFamily="34" charset="-122"/>
                <a:cs typeface="Arial Unicode MS" pitchFamily="34" charset="-122"/>
              </a:rPr>
              <a:t>13</a:t>
            </a:r>
            <a:endParaRPr lang="zh-CN" altLang="en-US" sz="2400" dirty="0">
              <a:solidFill>
                <a:srgbClr val="FF0000"/>
              </a:solidFill>
            </a:endParaRPr>
          </a:p>
        </p:txBody>
      </p:sp>
      <p:sp>
        <p:nvSpPr>
          <p:cNvPr id="9" name="矩形 8"/>
          <p:cNvSpPr/>
          <p:nvPr/>
        </p:nvSpPr>
        <p:spPr>
          <a:xfrm>
            <a:off x="7636756" y="4101411"/>
            <a:ext cx="699230" cy="461665"/>
          </a:xfrm>
          <a:prstGeom prst="rect">
            <a:avLst/>
          </a:prstGeom>
        </p:spPr>
        <p:txBody>
          <a:bodyPr wrap="none">
            <a:spAutoFit/>
          </a:bodyPr>
          <a:lstStyle/>
          <a:p>
            <a:r>
              <a:rPr lang="en-US" altLang="ja-JP" sz="2400" b="1">
                <a:solidFill>
                  <a:srgbClr val="FF0000"/>
                </a:solidFill>
                <a:latin typeface="Arial Unicode MS" pitchFamily="34" charset="-122"/>
                <a:ea typeface="Arial Unicode MS" pitchFamily="34" charset="-122"/>
                <a:cs typeface="Arial Unicode MS" pitchFamily="34" charset="-122"/>
              </a:rPr>
              <a:t>199</a:t>
            </a:r>
            <a:endParaRPr lang="zh-CN" altLang="en-US" sz="2400">
              <a:solidFill>
                <a:srgbClr val="FF0000"/>
              </a:solidFill>
            </a:endParaRPr>
          </a:p>
        </p:txBody>
      </p:sp>
      <p:sp>
        <p:nvSpPr>
          <p:cNvPr id="10" name="矩形 9"/>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 name="Rectangle 3"/>
          <p:cNvSpPr txBox="1">
            <a:spLocks noChangeArrowheads="1"/>
          </p:cNvSpPr>
          <p:nvPr/>
        </p:nvSpPr>
        <p:spPr bwMode="auto">
          <a:xfrm>
            <a:off x="179512" y="1268760"/>
            <a:ext cx="86233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buFont typeface="Wingdings" pitchFamily="2" charset="2"/>
              <a:buChar char="n"/>
              <a:defRPr/>
            </a:pPr>
            <a:r>
              <a:rPr lang="en-US" altLang="zh-CN" b="1" dirty="0">
                <a:solidFill>
                  <a:srgbClr val="FF0000"/>
                </a:solidFill>
                <a:effectLst>
                  <a:outerShdw blurRad="38100" dist="38100" dir="2700000" algn="tl">
                    <a:srgbClr val="000000">
                      <a:alpha val="43137"/>
                    </a:srgbClr>
                  </a:outerShdw>
                </a:effectLst>
                <a:latin typeface="Comic Sans MS" pitchFamily="66" charset="0"/>
              </a:rPr>
              <a:t>Run time complexity </a:t>
            </a:r>
          </a:p>
          <a:p>
            <a:pPr marL="857250" lvl="1" indent="-457200">
              <a:lnSpc>
                <a:spcPct val="120000"/>
              </a:lnSpc>
              <a:spcBef>
                <a:spcPts val="600"/>
              </a:spcBef>
              <a:buFont typeface="+mj-lt"/>
              <a:buAutoNum type="arabicPeriod"/>
              <a:defRPr/>
            </a:pPr>
            <a:r>
              <a:rPr lang="en-US" altLang="zh-CN" dirty="0">
                <a:latin typeface="Comic Sans MS" pitchFamily="66" charset="0"/>
              </a:rPr>
              <a:t>The performance of this algorithm scales with the total number of n-node </a:t>
            </a:r>
            <a:r>
              <a:rPr lang="en-US" altLang="zh-CN" dirty="0" err="1">
                <a:latin typeface="Comic Sans MS" pitchFamily="66" charset="0"/>
              </a:rPr>
              <a:t>subgraphs</a:t>
            </a:r>
            <a:r>
              <a:rPr lang="en-US" altLang="zh-CN" dirty="0">
                <a:latin typeface="Comic Sans MS" pitchFamily="66" charset="0"/>
              </a:rPr>
              <a:t> in the network.</a:t>
            </a:r>
          </a:p>
          <a:p>
            <a:pPr marL="857250" lvl="1" indent="-457200">
              <a:lnSpc>
                <a:spcPct val="120000"/>
              </a:lnSpc>
              <a:spcBef>
                <a:spcPts val="600"/>
              </a:spcBef>
              <a:buFont typeface="+mj-lt"/>
              <a:buAutoNum type="arabicPeriod"/>
              <a:defRPr/>
            </a:pPr>
            <a:r>
              <a:rPr lang="en-US" altLang="zh-CN" dirty="0">
                <a:latin typeface="Comic Sans MS" pitchFamily="66" charset="0"/>
              </a:rPr>
              <a:t>The number of </a:t>
            </a:r>
            <a:r>
              <a:rPr lang="en-US" altLang="zh-CN" dirty="0" err="1">
                <a:latin typeface="Comic Sans MS" pitchFamily="66" charset="0"/>
              </a:rPr>
              <a:t>subgraphs</a:t>
            </a:r>
            <a:r>
              <a:rPr lang="en-US" altLang="zh-CN" dirty="0">
                <a:latin typeface="Comic Sans MS" pitchFamily="66" charset="0"/>
              </a:rPr>
              <a:t> and the algorithm runtime also increase dramatically for </a:t>
            </a:r>
            <a:r>
              <a:rPr lang="en-US" altLang="zh-CN" dirty="0" err="1">
                <a:latin typeface="Comic Sans MS" pitchFamily="66" charset="0"/>
              </a:rPr>
              <a:t>subgraphs</a:t>
            </a:r>
            <a:r>
              <a:rPr lang="en-US" altLang="zh-CN" dirty="0">
                <a:latin typeface="Comic Sans MS" pitchFamily="66" charset="0"/>
              </a:rPr>
              <a:t> with </a:t>
            </a:r>
            <a:r>
              <a:rPr lang="en-US" altLang="zh-CN" b="1" dirty="0">
                <a:solidFill>
                  <a:srgbClr val="FF0000"/>
                </a:solidFill>
                <a:effectLst>
                  <a:outerShdw blurRad="38100" dist="38100" dir="2700000" algn="tl">
                    <a:srgbClr val="000000">
                      <a:alpha val="43137"/>
                    </a:srgbClr>
                  </a:outerShdw>
                </a:effectLst>
                <a:latin typeface="Comic Sans MS" pitchFamily="66" charset="0"/>
              </a:rPr>
              <a:t>n ≥ 5</a:t>
            </a:r>
            <a:r>
              <a:rPr lang="en-US" altLang="zh-CN" dirty="0">
                <a:latin typeface="Comic Sans MS" pitchFamily="66" charset="0"/>
              </a:rPr>
              <a:t>.</a:t>
            </a:r>
          </a:p>
        </p:txBody>
      </p:sp>
      <p:sp>
        <p:nvSpPr>
          <p:cNvPr id="6" name="矩形 5"/>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graphicFrame>
        <p:nvGraphicFramePr>
          <p:cNvPr id="7" name="表格 6"/>
          <p:cNvGraphicFramePr>
            <a:graphicFrameLocks noGrp="1"/>
          </p:cNvGraphicFramePr>
          <p:nvPr>
            <p:extLst>
              <p:ext uri="{D42A27DB-BD31-4B8C-83A1-F6EECF244321}">
                <p14:modId xmlns:p14="http://schemas.microsoft.com/office/powerpoint/2010/main" val="789327255"/>
              </p:ext>
            </p:extLst>
          </p:nvPr>
        </p:nvGraphicFramePr>
        <p:xfrm>
          <a:off x="431540" y="2334187"/>
          <a:ext cx="8280920" cy="3950462"/>
        </p:xfrm>
        <a:graphic>
          <a:graphicData uri="http://schemas.openxmlformats.org/drawingml/2006/table">
            <a:tbl>
              <a:tblPr/>
              <a:tblGrid>
                <a:gridCol w="1553184">
                  <a:extLst>
                    <a:ext uri="{9D8B030D-6E8A-4147-A177-3AD203B41FA5}">
                      <a16:colId xmlns:a16="http://schemas.microsoft.com/office/drawing/2014/main" val="20000"/>
                    </a:ext>
                  </a:extLst>
                </a:gridCol>
                <a:gridCol w="1159165">
                  <a:extLst>
                    <a:ext uri="{9D8B030D-6E8A-4147-A177-3AD203B41FA5}">
                      <a16:colId xmlns:a16="http://schemas.microsoft.com/office/drawing/2014/main" val="20001"/>
                    </a:ext>
                  </a:extLst>
                </a:gridCol>
                <a:gridCol w="1159165">
                  <a:extLst>
                    <a:ext uri="{9D8B030D-6E8A-4147-A177-3AD203B41FA5}">
                      <a16:colId xmlns:a16="http://schemas.microsoft.com/office/drawing/2014/main" val="20002"/>
                    </a:ext>
                  </a:extLst>
                </a:gridCol>
                <a:gridCol w="1069245">
                  <a:extLst>
                    <a:ext uri="{9D8B030D-6E8A-4147-A177-3AD203B41FA5}">
                      <a16:colId xmlns:a16="http://schemas.microsoft.com/office/drawing/2014/main" val="20003"/>
                    </a:ext>
                  </a:extLst>
                </a:gridCol>
                <a:gridCol w="1069245">
                  <a:extLst>
                    <a:ext uri="{9D8B030D-6E8A-4147-A177-3AD203B41FA5}">
                      <a16:colId xmlns:a16="http://schemas.microsoft.com/office/drawing/2014/main" val="20004"/>
                    </a:ext>
                  </a:extLst>
                </a:gridCol>
                <a:gridCol w="1135458">
                  <a:extLst>
                    <a:ext uri="{9D8B030D-6E8A-4147-A177-3AD203B41FA5}">
                      <a16:colId xmlns:a16="http://schemas.microsoft.com/office/drawing/2014/main" val="20005"/>
                    </a:ext>
                  </a:extLst>
                </a:gridCol>
                <a:gridCol w="1135458">
                  <a:extLst>
                    <a:ext uri="{9D8B030D-6E8A-4147-A177-3AD203B41FA5}">
                      <a16:colId xmlns:a16="http://schemas.microsoft.com/office/drawing/2014/main" val="20006"/>
                    </a:ext>
                  </a:extLst>
                </a:gridCol>
              </a:tblGrid>
              <a:tr h="338732">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a:effectLst/>
                          <a:latin typeface="Times New Roman" panose="02020603050405020304" pitchFamily="18" charset="0"/>
                          <a:cs typeface="Times New Roman" panose="02020603050405020304" pitchFamily="18" charset="0"/>
                        </a:rPr>
                        <a:t>Dataset</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grid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a:effectLst/>
                          <a:latin typeface="Times New Roman" panose="02020603050405020304" pitchFamily="18" charset="0"/>
                          <a:cs typeface="Times New Roman" panose="02020603050405020304" pitchFamily="18" charset="0"/>
                        </a:rPr>
                        <a:t>Three-node Motifs</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hMerge="1">
                  <a:txBody>
                    <a:bodyPr/>
                    <a:lstStyle/>
                    <a:p>
                      <a:endParaRPr lang="zh-CN" altLang="en-US"/>
                    </a:p>
                  </a:txBody>
                  <a:tcPr/>
                </a:tc>
                <a:tc grid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a:effectLst/>
                          <a:latin typeface="Times New Roman" panose="02020603050405020304" pitchFamily="18" charset="0"/>
                          <a:cs typeface="Times New Roman" panose="02020603050405020304" pitchFamily="18" charset="0"/>
                        </a:rPr>
                        <a:t>Four-node Motifs</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hMerge="1">
                  <a:txBody>
                    <a:bodyPr/>
                    <a:lstStyle/>
                    <a:p>
                      <a:endParaRPr lang="zh-CN" altLang="en-US"/>
                    </a:p>
                  </a:txBody>
                  <a:tcPr/>
                </a:tc>
                <a:tc grid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a:effectLst/>
                          <a:latin typeface="Times New Roman" panose="02020603050405020304" pitchFamily="18" charset="0"/>
                          <a:cs typeface="Times New Roman" panose="02020603050405020304" pitchFamily="18" charset="0"/>
                        </a:rPr>
                        <a:t>Five-node Motifs</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hMerge="1">
                  <a:txBody>
                    <a:bodyPr/>
                    <a:lstStyle/>
                    <a:p>
                      <a:endParaRPr lang="zh-CN" altLang="en-US"/>
                    </a:p>
                  </a:txBody>
                  <a:tcPr/>
                </a:tc>
                <a:extLst>
                  <a:ext uri="{0D108BD9-81ED-4DB2-BD59-A6C34878D82A}">
                    <a16:rowId xmlns:a16="http://schemas.microsoft.com/office/drawing/2014/main" val="10000"/>
                  </a:ext>
                </a:extLst>
              </a:tr>
              <a:tr h="368006">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a:effectLst/>
                          <a:latin typeface="Times New Roman" panose="02020603050405020304" pitchFamily="18" charset="0"/>
                          <a:cs typeface="Times New Roman" panose="02020603050405020304" pitchFamily="18" charset="0"/>
                        </a:rPr>
                        <a:t>Runtime</a:t>
                      </a:r>
                      <a:endParaRPr lang="zh-CN" sz="16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a:effectLst/>
                          <a:latin typeface="Times New Roman" panose="02020603050405020304" pitchFamily="18" charset="0"/>
                          <a:cs typeface="Times New Roman" panose="02020603050405020304" pitchFamily="18" charset="0"/>
                        </a:rPr>
                        <a:t>Output Size</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a:effectLst/>
                          <a:latin typeface="Times New Roman" panose="02020603050405020304" pitchFamily="18" charset="0"/>
                          <a:cs typeface="Times New Roman" panose="02020603050405020304" pitchFamily="18" charset="0"/>
                        </a:rPr>
                        <a:t>Runtime</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a:effectLst/>
                          <a:latin typeface="Times New Roman" panose="02020603050405020304" pitchFamily="18" charset="0"/>
                          <a:cs typeface="Times New Roman" panose="02020603050405020304" pitchFamily="18" charset="0"/>
                        </a:rPr>
                        <a:t>Output Size</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a:effectLst/>
                          <a:latin typeface="Times New Roman" panose="02020603050405020304" pitchFamily="18" charset="0"/>
                          <a:cs typeface="Times New Roman" panose="02020603050405020304" pitchFamily="18" charset="0"/>
                        </a:rPr>
                        <a:t>Runtime</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b="1" kern="100" dirty="0">
                          <a:effectLst/>
                          <a:latin typeface="Times New Roman" panose="02020603050405020304" pitchFamily="18" charset="0"/>
                          <a:cs typeface="Times New Roman" panose="02020603050405020304" pitchFamily="18" charset="0"/>
                        </a:rPr>
                        <a:t>Output Size </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extLst>
                  <a:ext uri="{0D108BD9-81ED-4DB2-BD59-A6C34878D82A}">
                    <a16:rowId xmlns:a16="http://schemas.microsoft.com/office/drawing/2014/main" val="10001"/>
                  </a:ext>
                </a:extLst>
              </a:tr>
              <a:tr h="412960">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kern="100">
                          <a:effectLst/>
                          <a:latin typeface="Times New Roman" panose="02020603050405020304" pitchFamily="18" charset="0"/>
                          <a:cs typeface="Times New Roman" panose="02020603050405020304" pitchFamily="18" charset="0"/>
                        </a:rPr>
                        <a:t>Data mining</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dirty="0">
                          <a:effectLst/>
                          <a:latin typeface="Times New Roman" panose="02020603050405020304" pitchFamily="18" charset="0"/>
                          <a:cs typeface="Times New Roman" panose="02020603050405020304" pitchFamily="18" charset="0"/>
                        </a:rPr>
                        <a:t>28s</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1.06MB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5min13s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40MB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2h56min</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1,635MB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extLst>
                  <a:ext uri="{0D108BD9-81ED-4DB2-BD59-A6C34878D82A}">
                    <a16:rowId xmlns:a16="http://schemas.microsoft.com/office/drawing/2014/main" val="10002"/>
                  </a:ext>
                </a:extLst>
              </a:tr>
              <a:tr h="604387">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kern="100">
                          <a:effectLst/>
                          <a:latin typeface="Times New Roman" panose="02020603050405020304" pitchFamily="18" charset="0"/>
                          <a:cs typeface="Times New Roman" panose="02020603050405020304" pitchFamily="18" charset="0"/>
                        </a:rPr>
                        <a:t>Computer network</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33s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1.25MB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6min32s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50MB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3h40min</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2,047MB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extLst>
                  <a:ext uri="{0D108BD9-81ED-4DB2-BD59-A6C34878D82A}">
                    <a16:rowId xmlns:a16="http://schemas.microsoft.com/office/drawing/2014/main" val="10003"/>
                  </a:ext>
                </a:extLst>
              </a:tr>
              <a:tr h="412960">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kern="100">
                          <a:effectLst/>
                          <a:latin typeface="Times New Roman" panose="02020603050405020304" pitchFamily="18" charset="0"/>
                          <a:cs typeface="Times New Roman" panose="02020603050405020304" pitchFamily="18" charset="0"/>
                        </a:rPr>
                        <a:t>Data structure</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40s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dirty="0">
                          <a:effectLst/>
                          <a:latin typeface="Times New Roman" panose="02020603050405020304" pitchFamily="18" charset="0"/>
                          <a:cs typeface="Times New Roman" panose="02020603050405020304" pitchFamily="18" charset="0"/>
                        </a:rPr>
                        <a:t>1.54MB</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10min16s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79MB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7h16min</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4,047MB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extLst>
                  <a:ext uri="{0D108BD9-81ED-4DB2-BD59-A6C34878D82A}">
                    <a16:rowId xmlns:a16="http://schemas.microsoft.com/office/drawing/2014/main" val="10004"/>
                  </a:ext>
                </a:extLst>
              </a:tr>
              <a:tr h="604387">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kern="100">
                          <a:effectLst/>
                          <a:latin typeface="Times New Roman" panose="02020603050405020304" pitchFamily="18" charset="0"/>
                          <a:cs typeface="Times New Roman" panose="02020603050405020304" pitchFamily="18" charset="0"/>
                        </a:rPr>
                        <a:t>Euclidean geometry</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3min38s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8.32MB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dirty="0">
                          <a:effectLst/>
                          <a:latin typeface="Times New Roman" panose="02020603050405020304" pitchFamily="18" charset="0"/>
                          <a:cs typeface="Times New Roman" panose="02020603050405020304" pitchFamily="18" charset="0"/>
                        </a:rPr>
                        <a:t>1h31min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650MB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95h10min</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52,980MB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extLst>
                  <a:ext uri="{0D108BD9-81ED-4DB2-BD59-A6C34878D82A}">
                    <a16:rowId xmlns:a16="http://schemas.microsoft.com/office/drawing/2014/main" val="10005"/>
                  </a:ext>
                </a:extLst>
              </a:tr>
              <a:tr h="604387">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kern="100">
                          <a:effectLst/>
                          <a:latin typeface="Times New Roman" panose="02020603050405020304" pitchFamily="18" charset="0"/>
                          <a:cs typeface="Times New Roman" panose="02020603050405020304" pitchFamily="18" charset="0"/>
                        </a:rPr>
                        <a:t>Classical mechanics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1min14s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2.84MB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22min</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dirty="0">
                          <a:effectLst/>
                          <a:latin typeface="Times New Roman" panose="02020603050405020304" pitchFamily="18" charset="0"/>
                          <a:cs typeface="Times New Roman" panose="02020603050405020304" pitchFamily="18" charset="0"/>
                        </a:rPr>
                        <a:t>170MB</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dirty="0">
                          <a:effectLst/>
                          <a:latin typeface="Times New Roman" panose="02020603050405020304" pitchFamily="18" charset="0"/>
                          <a:cs typeface="Times New Roman" panose="02020603050405020304" pitchFamily="18" charset="0"/>
                        </a:rPr>
                        <a:t>18h24min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10,245MB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extLst>
                  <a:ext uri="{0D108BD9-81ED-4DB2-BD59-A6C34878D82A}">
                    <a16:rowId xmlns:a16="http://schemas.microsoft.com/office/drawing/2014/main" val="10006"/>
                  </a:ext>
                </a:extLst>
              </a:tr>
              <a:tr h="412960">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20000"/>
                        </a:lnSpc>
                        <a:spcAft>
                          <a:spcPts val="0"/>
                        </a:spcAft>
                      </a:pPr>
                      <a:r>
                        <a:rPr lang="en-US" sz="1600" kern="100" dirty="0">
                          <a:effectLst/>
                          <a:latin typeface="Times New Roman" panose="02020603050405020304" pitchFamily="18" charset="0"/>
                          <a:cs typeface="Times New Roman" panose="02020603050405020304" pitchFamily="18" charset="0"/>
                        </a:rPr>
                        <a:t>Microbiology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3min51s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8.82MB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2h45min</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a:effectLst/>
                          <a:latin typeface="Times New Roman" panose="02020603050405020304" pitchFamily="18" charset="0"/>
                          <a:cs typeface="Times New Roman" panose="02020603050405020304" pitchFamily="18" charset="0"/>
                        </a:rPr>
                        <a:t>1,263MB</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dirty="0">
                          <a:effectLst/>
                          <a:latin typeface="Times New Roman" panose="02020603050405020304" pitchFamily="18" charset="0"/>
                          <a:cs typeface="Times New Roman" panose="02020603050405020304" pitchFamily="18" charset="0"/>
                        </a:rPr>
                        <a:t>270h30min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spcAft>
                          <a:spcPts val="0"/>
                        </a:spcAft>
                      </a:pPr>
                      <a:r>
                        <a:rPr lang="en-US" sz="1600" kern="100" dirty="0">
                          <a:effectLst/>
                          <a:latin typeface="Times New Roman" panose="02020603050405020304" pitchFamily="18" charset="0"/>
                          <a:cs typeface="Times New Roman" panose="02020603050405020304" pitchFamily="18" charset="0"/>
                        </a:rPr>
                        <a:t>150,587MB</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mpd="sng">
                      <a:solidFill>
                        <a:srgbClr val="FBFDFF"/>
                      </a:solidFill>
                    </a:lnL>
                    <a:lnR w="12700" cmpd="sng">
                      <a:solidFill>
                        <a:srgbClr val="FBFDFF"/>
                      </a:solidFill>
                    </a:lnR>
                    <a:lnT w="12700" cmpd="sng">
                      <a:solidFill>
                        <a:srgbClr val="FBFDFF"/>
                      </a:solidFill>
                    </a:lnT>
                    <a:lnB w="12700" cmpd="sng">
                      <a:solidFill>
                        <a:srgbClr val="FBFDFF"/>
                      </a:solidFill>
                    </a:lnB>
                    <a:lnTlToBr w="12700" cmpd="sng">
                      <a:noFill/>
                      <a:prstDash val="solid"/>
                    </a:lnTlToBr>
                    <a:lnBlToTr w="12700" cmpd="sng">
                      <a:noFill/>
                      <a:prstDash val="solid"/>
                    </a:lnBlToTr>
                    <a:solidFill>
                      <a:srgbClr val="78C0B2">
                        <a:tint val="20000"/>
                      </a:srgbClr>
                    </a:solidFill>
                  </a:tcPr>
                </a:tc>
                <a:extLst>
                  <a:ext uri="{0D108BD9-81ED-4DB2-BD59-A6C34878D82A}">
                    <a16:rowId xmlns:a16="http://schemas.microsoft.com/office/drawing/2014/main" val="10007"/>
                  </a:ext>
                </a:extLst>
              </a:tr>
            </a:tbl>
          </a:graphicData>
        </a:graphic>
      </p:graphicFrame>
      <p:sp>
        <p:nvSpPr>
          <p:cNvPr id="8" name="矩形 7"/>
          <p:cNvSpPr/>
          <p:nvPr/>
        </p:nvSpPr>
        <p:spPr>
          <a:xfrm>
            <a:off x="431541" y="913626"/>
            <a:ext cx="8280920" cy="1311128"/>
          </a:xfrm>
          <a:prstGeom prst="rect">
            <a:avLst/>
          </a:prstGeom>
        </p:spPr>
        <p:txBody>
          <a:bodyPr wrap="square">
            <a:spAutoFit/>
          </a:bodyPr>
          <a:lstStyle/>
          <a:p>
            <a:pPr algn="l">
              <a:lnSpc>
                <a:spcPct val="110000"/>
              </a:lnSpc>
            </a:pP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使用</a:t>
            </a:r>
            <a:r>
              <a:rPr kumimoji="1" lang="en-US" altLang="zh-CN" sz="2400" b="0" kern="100" dirty="0" err="1">
                <a:solidFill>
                  <a:srgbClr val="333333"/>
                </a:solidFill>
                <a:latin typeface="Times New Roman" panose="02020603050405020304" pitchFamily="18" charset="0"/>
                <a:ea typeface="黑体" panose="02010609060101010101" pitchFamily="49" charset="-122"/>
                <a:cs typeface="Times New Roman" panose="02020603050405020304" pitchFamily="18" charset="0"/>
              </a:rPr>
              <a:t>GtrieScanner</a:t>
            </a: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计算</a:t>
            </a:r>
            <a:r>
              <a:rPr kumimoji="1" lang="en-US"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3</a:t>
            </a: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节点，</a:t>
            </a:r>
            <a:r>
              <a:rPr kumimoji="1" lang="en-US"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4</a:t>
            </a: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节点及</a:t>
            </a:r>
            <a:r>
              <a:rPr kumimoji="1" lang="en-US"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5</a:t>
            </a: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节点</a:t>
            </a:r>
            <a:r>
              <a:rPr kumimoji="1" lang="en-US"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Motif</a:t>
            </a: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所需运行时间与生成结果大小。</a:t>
            </a:r>
            <a:r>
              <a:rPr kumimoji="1" lang="en-US"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2</a:t>
            </a: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个</a:t>
            </a:r>
            <a:r>
              <a:rPr kumimoji="1" lang="en-US"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Intel Xeon E7-4880</a:t>
            </a: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处理器（</a:t>
            </a:r>
            <a:r>
              <a:rPr kumimoji="1" lang="en-US"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2.40 GHz 10</a:t>
            </a: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核）及</a:t>
            </a:r>
            <a:r>
              <a:rPr kumimoji="1" lang="en-US"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64 GB RAM</a:t>
            </a:r>
            <a:r>
              <a:rPr kumimoji="1" lang="zh-CN" altLang="zh-CN" sz="2400" b="0" kern="1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2400" b="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5114123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4" name="Rectangle 3"/>
          <p:cNvSpPr txBox="1">
            <a:spLocks noChangeArrowheads="1"/>
          </p:cNvSpPr>
          <p:nvPr/>
        </p:nvSpPr>
        <p:spPr bwMode="auto">
          <a:xfrm>
            <a:off x="223962" y="1124744"/>
            <a:ext cx="86233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buFont typeface="Wingdings" pitchFamily="2" charset="2"/>
              <a:buChar char="n"/>
              <a:defRPr/>
            </a:pPr>
            <a:r>
              <a:rPr lang="en-US" altLang="zh-CN" b="1" dirty="0">
                <a:solidFill>
                  <a:srgbClr val="FF0000"/>
                </a:solidFill>
                <a:effectLst>
                  <a:outerShdw blurRad="38100" dist="38100" dir="2700000" algn="tl">
                    <a:srgbClr val="000000">
                      <a:alpha val="43137"/>
                    </a:srgbClr>
                  </a:outerShdw>
                </a:effectLst>
                <a:latin typeface="Comic Sans MS" pitchFamily="66" charset="0"/>
              </a:rPr>
              <a:t>Sampling method for subgraph counting </a:t>
            </a:r>
          </a:p>
          <a:p>
            <a:pPr marL="857250" lvl="1" indent="-457200">
              <a:lnSpc>
                <a:spcPct val="120000"/>
              </a:lnSpc>
              <a:spcBef>
                <a:spcPts val="600"/>
              </a:spcBef>
              <a:buFont typeface="+mj-lt"/>
              <a:buAutoNum type="arabicPeriod"/>
              <a:defRPr/>
            </a:pPr>
            <a:r>
              <a:rPr lang="en-US" altLang="zh-CN" dirty="0">
                <a:latin typeface="Comic Sans MS" pitchFamily="66" charset="0"/>
              </a:rPr>
              <a:t>This algorithm samples subgraphs in order to estimate their relative frequency. </a:t>
            </a:r>
          </a:p>
          <a:p>
            <a:pPr marL="857250" lvl="1" indent="-457200">
              <a:lnSpc>
                <a:spcPct val="120000"/>
              </a:lnSpc>
              <a:spcBef>
                <a:spcPts val="600"/>
              </a:spcBef>
              <a:buFont typeface="+mj-lt"/>
              <a:buAutoNum type="arabicPeriod"/>
              <a:defRPr/>
            </a:pPr>
            <a:r>
              <a:rPr lang="en-US" altLang="zh-CN" dirty="0">
                <a:latin typeface="Comic Sans MS" pitchFamily="66" charset="0"/>
              </a:rPr>
              <a:t>The runtime of the algorithm asymptotically does not depend on the network size. </a:t>
            </a:r>
          </a:p>
          <a:p>
            <a:pPr marL="857250" lvl="1" indent="-457200">
              <a:lnSpc>
                <a:spcPct val="120000"/>
              </a:lnSpc>
              <a:spcBef>
                <a:spcPts val="600"/>
              </a:spcBef>
              <a:buFont typeface="+mj-lt"/>
              <a:buAutoNum type="arabicPeriod"/>
              <a:defRPr/>
            </a:pPr>
            <a:r>
              <a:rPr lang="en-US" altLang="zh-CN" dirty="0">
                <a:latin typeface="Comic Sans MS" pitchFamily="66" charset="0"/>
              </a:rPr>
              <a:t>Surprisingly, </a:t>
            </a:r>
            <a:r>
              <a:rPr lang="en-US" altLang="zh-CN" dirty="0">
                <a:solidFill>
                  <a:srgbClr val="FF0000"/>
                </a:solidFill>
                <a:effectLst>
                  <a:outerShdw blurRad="38100" dist="38100" dir="2700000" algn="tl">
                    <a:srgbClr val="000000">
                      <a:alpha val="43137"/>
                    </a:srgbClr>
                  </a:outerShdw>
                </a:effectLst>
                <a:latin typeface="Comic Sans MS" pitchFamily="66" charset="0"/>
              </a:rPr>
              <a:t>few samples are needed to detect network motifs reliably</a:t>
            </a:r>
            <a:r>
              <a:rPr lang="en-US" altLang="zh-CN" dirty="0">
                <a:latin typeface="Comic Sans MS" pitchFamily="66" charset="0"/>
              </a:rPr>
              <a:t>.</a:t>
            </a:r>
          </a:p>
        </p:txBody>
      </p:sp>
      <p:sp>
        <p:nvSpPr>
          <p:cNvPr id="6" name="矩形 1"/>
          <p:cNvSpPr>
            <a:spLocks noChangeArrowheads="1"/>
          </p:cNvSpPr>
          <p:nvPr/>
        </p:nvSpPr>
        <p:spPr bwMode="auto">
          <a:xfrm>
            <a:off x="412875" y="5886905"/>
            <a:ext cx="8245475"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90000"/>
              </a:lnSpc>
            </a:pPr>
            <a:r>
              <a:rPr lang="en-US" altLang="zh-CN" dirty="0" err="1"/>
              <a:t>Kashtan</a:t>
            </a:r>
            <a:r>
              <a:rPr lang="en-US" altLang="zh-CN" dirty="0"/>
              <a:t> </a:t>
            </a:r>
            <a:r>
              <a:rPr lang="en-US" altLang="zh-CN" i="1" dirty="0"/>
              <a:t>et al.:</a:t>
            </a:r>
            <a:r>
              <a:rPr lang="en-US" altLang="zh-CN" dirty="0"/>
              <a:t> “Efficient sampling algorithm for estimating subgraph concentrations and detecting network motifs”; Bioinformatics, 2004.</a:t>
            </a:r>
          </a:p>
        </p:txBody>
      </p:sp>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4" name="Rectangle 3"/>
          <p:cNvSpPr txBox="1">
            <a:spLocks noChangeArrowheads="1"/>
          </p:cNvSpPr>
          <p:nvPr/>
        </p:nvSpPr>
        <p:spPr bwMode="auto">
          <a:xfrm>
            <a:off x="188118" y="992832"/>
            <a:ext cx="876776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buFont typeface="Wingdings" pitchFamily="2" charset="2"/>
              <a:buChar char="n"/>
              <a:defRPr/>
            </a:pPr>
            <a:r>
              <a:rPr lang="en-US" altLang="zh-CN" b="1" dirty="0">
                <a:solidFill>
                  <a:srgbClr val="FF0000"/>
                </a:solidFill>
                <a:effectLst>
                  <a:outerShdw blurRad="38100" dist="38100" dir="2700000" algn="tl">
                    <a:srgbClr val="000000">
                      <a:alpha val="43137"/>
                    </a:srgbClr>
                  </a:outerShdw>
                </a:effectLst>
                <a:latin typeface="Comic Sans MS" pitchFamily="66" charset="0"/>
              </a:rPr>
              <a:t>Sampling method for subgraph counting </a:t>
            </a:r>
          </a:p>
          <a:p>
            <a:pPr marL="857250" lvl="1" indent="-457200">
              <a:lnSpc>
                <a:spcPct val="120000"/>
              </a:lnSpc>
              <a:spcBef>
                <a:spcPts val="600"/>
              </a:spcBef>
              <a:buFont typeface="+mj-lt"/>
              <a:buAutoNum type="arabicPeriod"/>
              <a:defRPr/>
            </a:pPr>
            <a:r>
              <a:rPr lang="en-US" altLang="zh-CN" sz="2200" dirty="0">
                <a:latin typeface="Comic Sans MS" pitchFamily="66" charset="0"/>
              </a:rPr>
              <a:t>pick a random edge from the network and then expand the subgraph iteratively by picking random neighboring edges until the subgraph reaches n nodes.</a:t>
            </a:r>
          </a:p>
          <a:p>
            <a:pPr marL="857250" lvl="1" indent="-457200">
              <a:lnSpc>
                <a:spcPct val="120000"/>
              </a:lnSpc>
              <a:spcBef>
                <a:spcPts val="600"/>
              </a:spcBef>
              <a:buFont typeface="+mj-lt"/>
              <a:buAutoNum type="arabicPeriod"/>
              <a:defRPr/>
            </a:pPr>
            <a:r>
              <a:rPr lang="en-US" altLang="zh-CN" sz="2200" dirty="0">
                <a:latin typeface="Comic Sans MS" pitchFamily="66" charset="0"/>
              </a:rPr>
              <a:t>For each random choice of an edge, in order to pick an edge that will expand the subgraph size by one, prepare a list of all such candidate edges and then randomly choose an edge from the list. </a:t>
            </a:r>
          </a:p>
          <a:p>
            <a:pPr marL="857250" lvl="1" indent="-457200">
              <a:lnSpc>
                <a:spcPct val="120000"/>
              </a:lnSpc>
              <a:spcBef>
                <a:spcPts val="600"/>
              </a:spcBef>
              <a:buFont typeface="+mj-lt"/>
              <a:buAutoNum type="arabicPeriod"/>
              <a:defRPr/>
            </a:pPr>
            <a:r>
              <a:rPr lang="en-US" altLang="zh-CN" sz="2200" dirty="0">
                <a:latin typeface="Comic Sans MS" pitchFamily="66" charset="0"/>
              </a:rPr>
              <a:t>Finally, the sampled subgraph is defined by the set of n nodes and all the edges that connect between these nodes in the original network.</a:t>
            </a:r>
          </a:p>
          <a:p>
            <a:pPr marL="857250" lvl="1" indent="-457200">
              <a:lnSpc>
                <a:spcPct val="120000"/>
              </a:lnSpc>
              <a:spcBef>
                <a:spcPts val="600"/>
              </a:spcBef>
              <a:buFont typeface="+mj-lt"/>
              <a:buAutoNum type="arabicPeriod"/>
              <a:defRPr/>
            </a:pPr>
            <a:r>
              <a:rPr lang="en-US" altLang="zh-CN" sz="2200" dirty="0">
                <a:latin typeface="Comic Sans MS" pitchFamily="66" charset="0"/>
              </a:rPr>
              <a:t>Finding n-node </a:t>
            </a:r>
            <a:r>
              <a:rPr lang="en-US" altLang="zh-CN" sz="2200" dirty="0" err="1">
                <a:latin typeface="Comic Sans MS" pitchFamily="66" charset="0"/>
              </a:rPr>
              <a:t>subgraphs</a:t>
            </a:r>
            <a:r>
              <a:rPr lang="en-US" altLang="zh-CN" sz="2200" dirty="0">
                <a:latin typeface="Comic Sans MS" pitchFamily="66" charset="0"/>
              </a:rPr>
              <a:t> for n ≥5 is much easier now….</a:t>
            </a:r>
          </a:p>
          <a:p>
            <a:pPr marL="857250" lvl="1" indent="-457200">
              <a:lnSpc>
                <a:spcPct val="120000"/>
              </a:lnSpc>
              <a:spcBef>
                <a:spcPts val="600"/>
              </a:spcBef>
              <a:buFont typeface="+mj-lt"/>
              <a:buAutoNum type="arabicPeriod"/>
              <a:defRPr/>
            </a:pPr>
            <a:endParaRPr lang="en-US" altLang="zh-CN" sz="2400" dirty="0">
              <a:latin typeface="Comic Sans MS" pitchFamily="66" charset="0"/>
            </a:endParaRPr>
          </a:p>
        </p:txBody>
      </p:sp>
      <p:sp>
        <p:nvSpPr>
          <p:cNvPr id="6" name="矩形 5"/>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4" name="标题 1"/>
          <p:cNvSpPr txBox="1"/>
          <p:nvPr/>
        </p:nvSpPr>
        <p:spPr bwMode="auto">
          <a:xfrm>
            <a:off x="60847" y="404664"/>
            <a:ext cx="8243887"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lgn="ctr"/>
            <a:r>
              <a:rPr lang="en-US" altLang="zh-CN" b="0" kern="0" dirty="0"/>
              <a:t>Motifs in Web</a:t>
            </a:r>
            <a:endParaRPr lang="zh-CN" altLang="en-US" b="0" kern="0" dirty="0"/>
          </a:p>
        </p:txBody>
      </p:sp>
      <p:pic>
        <p:nvPicPr>
          <p:cNvPr id="6" name="Picture 4" descr="http://www.sciencemag.org/content/303/5663/1538/F1.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935138"/>
            <a:ext cx="7693546" cy="457706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 name="标题 1"/>
          <p:cNvSpPr txBox="1"/>
          <p:nvPr/>
        </p:nvSpPr>
        <p:spPr bwMode="auto">
          <a:xfrm>
            <a:off x="1907704" y="404664"/>
            <a:ext cx="7540141" cy="116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r>
              <a:rPr lang="en-US" altLang="zh-CN" b="0" kern="0" dirty="0"/>
              <a:t>Motifs in Wikipedia</a:t>
            </a:r>
            <a:endParaRPr lang="zh-CN" altLang="en-US" b="0" kern="0"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700808"/>
            <a:ext cx="5400600" cy="473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99592" y="188640"/>
            <a:ext cx="2372765"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
          <p:cNvSpPr txBox="1">
            <a:spLocks noChangeArrowheads="1"/>
          </p:cNvSpPr>
          <p:nvPr/>
        </p:nvSpPr>
        <p:spPr bwMode="auto">
          <a:xfrm>
            <a:off x="179512" y="1196752"/>
            <a:ext cx="8229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buClr>
                <a:srgbClr val="FF0000"/>
              </a:buClr>
              <a:defRPr/>
            </a:pPr>
            <a:r>
              <a:rPr lang="en-US" altLang="zh-CN"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PageRank</a:t>
            </a:r>
            <a:r>
              <a:rPr lang="zh-CN" altLang="en-US" sz="2800" b="0" dirty="0">
                <a:solidFill>
                  <a:srgbClr val="FF0000"/>
                </a:solidFill>
                <a:latin typeface="Times New Roman" panose="02020603050405020304" pitchFamily="18" charset="0"/>
                <a:ea typeface="方正兰亭中黑_GBK" panose="02010600030101010101" charset="-122"/>
                <a:cs typeface="Times New Roman" panose="02020603050405020304" pitchFamily="18" charset="0"/>
              </a:rPr>
              <a:t>的大小取决于三个因素：</a:t>
            </a:r>
          </a:p>
          <a:p>
            <a:pPr lvl="1" eaLnBrk="1" hangingPunct="1">
              <a:lnSpc>
                <a:spcPct val="110000"/>
              </a:lnSpc>
              <a:spcBef>
                <a:spcPts val="600"/>
              </a:spcBef>
              <a:buClrTx/>
              <a:buFont typeface="Wingdings" pitchFamily="2" charset="2"/>
              <a:buChar char="ü"/>
            </a:pPr>
            <a:r>
              <a:rPr lang="zh-CN" altLang="en-US" sz="2400" dirty="0">
                <a:solidFill>
                  <a:srgbClr val="1557AE"/>
                </a:solidFill>
                <a:latin typeface="Calibri" pitchFamily="34" charset="0"/>
                <a:cs typeface="Calibri" pitchFamily="34" charset="0"/>
              </a:rPr>
              <a:t>链入网页数</a:t>
            </a:r>
          </a:p>
          <a:p>
            <a:pPr lvl="1" eaLnBrk="1" hangingPunct="1">
              <a:lnSpc>
                <a:spcPct val="110000"/>
              </a:lnSpc>
              <a:spcBef>
                <a:spcPts val="600"/>
              </a:spcBef>
              <a:buClrTx/>
              <a:buFont typeface="Wingdings" pitchFamily="2" charset="2"/>
              <a:buChar char="ü"/>
            </a:pPr>
            <a:r>
              <a:rPr lang="zh-CN" altLang="en-US" sz="2400" dirty="0">
                <a:solidFill>
                  <a:srgbClr val="1557AE"/>
                </a:solidFill>
                <a:latin typeface="Calibri" pitchFamily="34" charset="0"/>
                <a:cs typeface="Calibri" pitchFamily="34" charset="0"/>
              </a:rPr>
              <a:t>链入网页的质量</a:t>
            </a:r>
          </a:p>
          <a:p>
            <a:pPr lvl="1" eaLnBrk="1" hangingPunct="1">
              <a:lnSpc>
                <a:spcPct val="110000"/>
              </a:lnSpc>
              <a:spcBef>
                <a:spcPts val="600"/>
              </a:spcBef>
              <a:buClrTx/>
              <a:buFont typeface="Wingdings" pitchFamily="2" charset="2"/>
              <a:buChar char="ü"/>
            </a:pPr>
            <a:r>
              <a:rPr lang="zh-CN" altLang="en-US" sz="2400" dirty="0">
                <a:solidFill>
                  <a:srgbClr val="1557AE"/>
                </a:solidFill>
                <a:latin typeface="Calibri" pitchFamily="34" charset="0"/>
                <a:cs typeface="Calibri" pitchFamily="34" charset="0"/>
              </a:rPr>
              <a:t>链入网页的链出网页数</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356992"/>
            <a:ext cx="4320480" cy="3151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837" y="3356992"/>
            <a:ext cx="3920964" cy="3145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899592" y="188640"/>
            <a:ext cx="2807179" cy="615553"/>
          </a:xfrm>
          <a:prstGeom prst="rect">
            <a:avLst/>
          </a:prstGeom>
        </p:spPr>
        <p:txBody>
          <a:bodyPr wrap="none">
            <a:spAutoFit/>
          </a:bodyPr>
          <a:lstStyle/>
          <a:p>
            <a:pPr lvl="0" algn="l" fontAlgn="auto">
              <a:spcBef>
                <a:spcPts val="0"/>
              </a:spcBef>
              <a:spcAft>
                <a:spcPts val="0"/>
              </a:spcAf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Web</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结构挖掘</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899592" y="188640"/>
            <a:ext cx="7316426"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  </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motif</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的上下位关系挖掘</a:t>
            </a:r>
          </a:p>
        </p:txBody>
      </p:sp>
      <p:pic>
        <p:nvPicPr>
          <p:cNvPr id="9" name="图片 8" descr="数据挖掘-上下位关系图"/>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1441" y="1124744"/>
            <a:ext cx="6552728" cy="4102034"/>
          </a:xfrm>
          <a:prstGeom prst="rect">
            <a:avLst/>
          </a:prstGeom>
          <a:noFill/>
          <a:ln>
            <a:noFill/>
          </a:ln>
        </p:spPr>
      </p:pic>
      <p:sp>
        <p:nvSpPr>
          <p:cNvPr id="11" name="矩形 10"/>
          <p:cNvSpPr/>
          <p:nvPr/>
        </p:nvSpPr>
        <p:spPr>
          <a:xfrm>
            <a:off x="151730" y="5416693"/>
            <a:ext cx="8640960" cy="1015663"/>
          </a:xfrm>
          <a:prstGeom prst="rect">
            <a:avLst/>
          </a:prstGeom>
        </p:spPr>
        <p:txBody>
          <a:bodyPr wrap="square">
            <a:spAutoFit/>
          </a:bodyPr>
          <a:lstStyle/>
          <a:p>
            <a:pPr algn="l"/>
            <a:r>
              <a:rPr lang="en-US" altLang="zh-CN" sz="2000" b="0" dirty="0" err="1">
                <a:solidFill>
                  <a:srgbClr val="333333"/>
                </a:solidFill>
                <a:latin typeface="Times New Roman" pitchFamily="18" charset="0"/>
              </a:rPr>
              <a:t>Bifan</a:t>
            </a:r>
            <a:r>
              <a:rPr lang="en-US" altLang="zh-CN" sz="2000" b="0" dirty="0">
                <a:solidFill>
                  <a:srgbClr val="333333"/>
                </a:solidFill>
                <a:latin typeface="Times New Roman" pitchFamily="18" charset="0"/>
              </a:rPr>
              <a:t> Wei, Jun Liu, Jian Ma, </a:t>
            </a:r>
            <a:r>
              <a:rPr lang="en-US" altLang="zh-CN" sz="2000" b="0" dirty="0" err="1">
                <a:solidFill>
                  <a:srgbClr val="333333"/>
                </a:solidFill>
                <a:latin typeface="Times New Roman" pitchFamily="18" charset="0"/>
              </a:rPr>
              <a:t>Qinghua</a:t>
            </a:r>
            <a:r>
              <a:rPr lang="en-US" altLang="zh-CN" sz="2000" b="0" dirty="0">
                <a:solidFill>
                  <a:srgbClr val="333333"/>
                </a:solidFill>
                <a:latin typeface="Times New Roman" pitchFamily="18" charset="0"/>
              </a:rPr>
              <a:t> Zheng, Wei Zhang and </a:t>
            </a:r>
            <a:r>
              <a:rPr lang="en-US" altLang="zh-CN" sz="2000" b="0" dirty="0" err="1">
                <a:solidFill>
                  <a:srgbClr val="333333"/>
                </a:solidFill>
                <a:latin typeface="Times New Roman" pitchFamily="18" charset="0"/>
              </a:rPr>
              <a:t>Boqin</a:t>
            </a:r>
            <a:r>
              <a:rPr lang="en-US" altLang="zh-CN" sz="2000" b="0" dirty="0">
                <a:solidFill>
                  <a:srgbClr val="333333"/>
                </a:solidFill>
                <a:latin typeface="Times New Roman" pitchFamily="18" charset="0"/>
              </a:rPr>
              <a:t> Feng, “Motif-based hyponym relation extraction from Wikipedia hyperlinks,” IEEE Transactions on Knowledge and Data Engineering, 2014. </a:t>
            </a:r>
            <a:endParaRPr kumimoji="1" lang="zh-CN" altLang="en-US" sz="2000" b="0" dirty="0">
              <a:solidFill>
                <a:srgbClr val="0000FF"/>
              </a:solidFill>
              <a:latin typeface="Times New Roman" pitchFamily="18" charset="0"/>
            </a:endParaRPr>
          </a:p>
        </p:txBody>
      </p:sp>
    </p:spTree>
    <p:extLst>
      <p:ext uri="{BB962C8B-B14F-4D97-AF65-F5344CB8AC3E}">
        <p14:creationId xmlns:p14="http://schemas.microsoft.com/office/powerpoint/2010/main" val="209467027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899592" y="188640"/>
            <a:ext cx="7316426"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  </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motif</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的上下位关系挖掘</a:t>
            </a:r>
          </a:p>
        </p:txBody>
      </p:sp>
      <p:sp>
        <p:nvSpPr>
          <p:cNvPr id="14" name="Rectangle 4" descr="Large confetti"/>
          <p:cNvSpPr>
            <a:spLocks noChangeArrowheads="1"/>
          </p:cNvSpPr>
          <p:nvPr/>
        </p:nvSpPr>
        <p:spPr bwMode="auto">
          <a:xfrm>
            <a:off x="53974" y="899123"/>
            <a:ext cx="8832850" cy="138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t" anchorCtr="0">
            <a:spAutoFit/>
          </a:bodyPr>
          <a:lstStyle/>
          <a:p>
            <a:pPr marL="622300" indent="-436563" algn="l" eaLnBrk="0" hangingPunct="0">
              <a:lnSpc>
                <a:spcPct val="120000"/>
              </a:lnSpc>
              <a:spcBef>
                <a:spcPts val="600"/>
              </a:spcBef>
              <a:buClr>
                <a:srgbClr val="0000FF"/>
              </a:buClr>
              <a:buSzPct val="85000"/>
              <a:buFont typeface="Wingdings" pitchFamily="2" charset="2"/>
              <a:buChar char="n"/>
              <a:tabLst>
                <a:tab pos="622300" algn="l"/>
              </a:tabLst>
              <a:defRPr/>
            </a:pPr>
            <a:r>
              <a:rPr lang="zh-CN" altLang="en-US" sz="2600" dirty="0">
                <a:solidFill>
                  <a:srgbClr val="0000FF"/>
                </a:solidFill>
                <a:latin typeface="Times New Roman" panose="02020603050405020304" pitchFamily="18" charset="0"/>
                <a:ea typeface="+mn-ea"/>
                <a:cs typeface="Times New Roman" panose="02020603050405020304" pitchFamily="18" charset="0"/>
              </a:rPr>
              <a:t>发现</a:t>
            </a:r>
            <a:r>
              <a:rPr lang="en-US" altLang="zh-CN" sz="2600" dirty="0">
                <a:solidFill>
                  <a:srgbClr val="0000FF"/>
                </a:solidFill>
                <a:latin typeface="Times New Roman" panose="02020603050405020304" pitchFamily="18" charset="0"/>
                <a:ea typeface="+mn-ea"/>
                <a:cs typeface="Times New Roman" panose="02020603050405020304" pitchFamily="18" charset="0"/>
              </a:rPr>
              <a:t>1</a:t>
            </a:r>
            <a:r>
              <a:rPr lang="zh-CN" altLang="en-US" sz="2600" dirty="0">
                <a:solidFill>
                  <a:srgbClr val="0000FF"/>
                </a:solidFill>
                <a:latin typeface="Times New Roman" panose="02020603050405020304" pitchFamily="18" charset="0"/>
                <a:ea typeface="+mn-ea"/>
                <a:cs typeface="Times New Roman" panose="02020603050405020304" pitchFamily="18" charset="0"/>
              </a:rPr>
              <a:t>：不同</a:t>
            </a:r>
            <a:r>
              <a:rPr lang="en-US" altLang="zh-CN" sz="2600" dirty="0">
                <a:solidFill>
                  <a:srgbClr val="0000FF"/>
                </a:solidFill>
                <a:latin typeface="Times New Roman" panose="02020603050405020304" pitchFamily="18" charset="0"/>
                <a:ea typeface="+mn-ea"/>
                <a:cs typeface="Times New Roman" panose="02020603050405020304" pitchFamily="18" charset="0"/>
              </a:rPr>
              <a:t>Motif</a:t>
            </a:r>
            <a:r>
              <a:rPr lang="zh-CN" altLang="en-US" sz="2600" dirty="0">
                <a:solidFill>
                  <a:srgbClr val="0000FF"/>
                </a:solidFill>
                <a:latin typeface="Times New Roman" panose="02020603050405020304" pitchFamily="18" charset="0"/>
                <a:ea typeface="+mn-ea"/>
                <a:cs typeface="Times New Roman" panose="02020603050405020304" pitchFamily="18" charset="0"/>
              </a:rPr>
              <a:t>实例中上下位关系的边比例不同</a:t>
            </a:r>
            <a:endParaRPr lang="en-US" altLang="zh-CN" sz="2600" dirty="0">
              <a:solidFill>
                <a:srgbClr val="0000FF"/>
              </a:solidFill>
              <a:latin typeface="Times New Roman" panose="02020603050405020304" pitchFamily="18" charset="0"/>
              <a:ea typeface="+mn-ea"/>
              <a:cs typeface="Times New Roman" panose="02020603050405020304" pitchFamily="18" charset="0"/>
            </a:endParaRPr>
          </a:p>
          <a:p>
            <a:pPr marL="863600" lvl="2" indent="-342900" algn="l" eaLnBrk="0" hangingPunct="0">
              <a:lnSpc>
                <a:spcPct val="120000"/>
              </a:lnSpc>
              <a:spcBef>
                <a:spcPts val="600"/>
              </a:spcBef>
              <a:buClr>
                <a:srgbClr val="0000FF"/>
              </a:buClr>
              <a:buSzPct val="85000"/>
              <a:buFont typeface="Wingdings" pitchFamily="2" charset="2"/>
              <a:buChar char="l"/>
              <a:tabLst>
                <a:tab pos="622300" algn="l"/>
              </a:tabLst>
              <a:defRPr/>
            </a:pPr>
            <a:r>
              <a:rPr lang="en-US" altLang="zh-CN" sz="2000" dirty="0">
                <a:solidFill>
                  <a:srgbClr val="FF0000"/>
                </a:solidFill>
                <a:latin typeface="Times New Roman" panose="02020603050405020304" pitchFamily="18" charset="0"/>
                <a:ea typeface="+mn-ea"/>
                <a:cs typeface="Times New Roman" panose="02020603050405020304" pitchFamily="18" charset="0"/>
              </a:rPr>
              <a:t>Hyponym Hyperlink Rate (HHR )</a:t>
            </a:r>
            <a:r>
              <a:rPr lang="zh-CN" altLang="en-US" sz="2000" b="0" dirty="0">
                <a:solidFill>
                  <a:srgbClr val="333333"/>
                </a:solidFill>
                <a:latin typeface="Times New Roman" panose="02020603050405020304" pitchFamily="18" charset="0"/>
                <a:ea typeface="+mn-ea"/>
                <a:cs typeface="Times New Roman" panose="02020603050405020304" pitchFamily="18" charset="0"/>
              </a:rPr>
              <a:t>用于度量上下位关系的边在该网络</a:t>
            </a:r>
            <a:r>
              <a:rPr lang="en-US" altLang="zh-CN" sz="2000" b="0" dirty="0">
                <a:solidFill>
                  <a:srgbClr val="333333"/>
                </a:solidFill>
                <a:latin typeface="Times New Roman" panose="02020603050405020304" pitchFamily="18" charset="0"/>
                <a:ea typeface="+mn-ea"/>
                <a:cs typeface="Times New Roman" panose="02020603050405020304" pitchFamily="18" charset="0"/>
              </a:rPr>
              <a:t>Motif</a:t>
            </a:r>
            <a:r>
              <a:rPr lang="zh-CN" altLang="en-US" sz="2000" b="0" dirty="0">
                <a:solidFill>
                  <a:srgbClr val="333333"/>
                </a:solidFill>
                <a:latin typeface="Times New Roman" panose="02020603050405020304" pitchFamily="18" charset="0"/>
                <a:ea typeface="+mn-ea"/>
                <a:cs typeface="Times New Roman" panose="02020603050405020304" pitchFamily="18" charset="0"/>
              </a:rPr>
              <a:t>中的稀疏程度。</a:t>
            </a:r>
            <a:endParaRPr lang="en-US" altLang="zh-CN" sz="2000" b="0" dirty="0">
              <a:solidFill>
                <a:srgbClr val="333333"/>
              </a:solidFill>
              <a:latin typeface="Times New Roman" panose="02020603050405020304" pitchFamily="18" charset="0"/>
              <a:ea typeface="+mn-ea"/>
              <a:cs typeface="Times New Roman" panose="02020603050405020304"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572755251"/>
              </p:ext>
            </p:extLst>
          </p:nvPr>
        </p:nvGraphicFramePr>
        <p:xfrm>
          <a:off x="809584" y="2355724"/>
          <a:ext cx="7382715" cy="576064"/>
        </p:xfrm>
        <a:graphic>
          <a:graphicData uri="http://schemas.openxmlformats.org/presentationml/2006/ole">
            <mc:AlternateContent xmlns:mc="http://schemas.openxmlformats.org/markup-compatibility/2006">
              <mc:Choice xmlns:v="urn:schemas-microsoft-com:vml" Requires="v">
                <p:oleObj spid="_x0000_s59434" name="Formula" r:id="rId4" imgW="4787900" imgH="364490" progId="Equation.Ribbit">
                  <p:embed/>
                </p:oleObj>
              </mc:Choice>
              <mc:Fallback>
                <p:oleObj name="Formula" r:id="rId4" imgW="4787900" imgH="364490" progId="Equation.Ribbit">
                  <p:embed/>
                  <p:pic>
                    <p:nvPicPr>
                      <p:cNvPr id="15"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84" y="2355724"/>
                        <a:ext cx="7382715" cy="576064"/>
                      </a:xfrm>
                      <a:prstGeom prst="rect">
                        <a:avLst/>
                      </a:prstGeom>
                      <a:noFill/>
                    </p:spPr>
                  </p:pic>
                </p:oleObj>
              </mc:Fallback>
            </mc:AlternateContent>
          </a:graphicData>
        </a:graphic>
      </p:graphicFrame>
      <p:pic>
        <p:nvPicPr>
          <p:cNvPr id="16"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5896" y="3139613"/>
            <a:ext cx="5370251" cy="298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44734" y="5983270"/>
            <a:ext cx="8703729" cy="535531"/>
          </a:xfrm>
          <a:prstGeom prst="rect">
            <a:avLst/>
          </a:prstGeom>
        </p:spPr>
        <p:txBody>
          <a:bodyPr wrap="square">
            <a:spAutoFit/>
          </a:bodyPr>
          <a:lstStyle/>
          <a:p>
            <a:pPr marL="863600" lvl="2" indent="-342900" algn="l" eaLnBrk="0" hangingPunct="0">
              <a:lnSpc>
                <a:spcPct val="120000"/>
              </a:lnSpc>
              <a:spcBef>
                <a:spcPts val="600"/>
              </a:spcBef>
              <a:buClr>
                <a:srgbClr val="0000FF"/>
              </a:buClr>
              <a:buSzPct val="85000"/>
              <a:buFont typeface="Wingdings" pitchFamily="2" charset="2"/>
              <a:buChar char="l"/>
              <a:tabLst>
                <a:tab pos="622300" algn="l"/>
              </a:tabLst>
              <a:defRPr/>
            </a:pPr>
            <a:r>
              <a:rPr lang="zh-CN" altLang="en-US" sz="2400" dirty="0">
                <a:solidFill>
                  <a:srgbClr val="0000FF"/>
                </a:solidFill>
                <a:latin typeface="Times New Roman" panose="02020603050405020304" pitchFamily="18" charset="0"/>
                <a:ea typeface="+mn-ea"/>
                <a:cs typeface="Times New Roman" panose="02020603050405020304" pitchFamily="18" charset="0"/>
              </a:rPr>
              <a:t>结论：不同</a:t>
            </a:r>
            <a:r>
              <a:rPr lang="en-US" altLang="zh-CN" sz="2400" dirty="0">
                <a:solidFill>
                  <a:srgbClr val="0000FF"/>
                </a:solidFill>
                <a:latin typeface="Times New Roman" panose="02020603050405020304" pitchFamily="18" charset="0"/>
                <a:ea typeface="+mn-ea"/>
                <a:cs typeface="Times New Roman" panose="02020603050405020304" pitchFamily="18" charset="0"/>
              </a:rPr>
              <a:t>Motif</a:t>
            </a:r>
            <a:r>
              <a:rPr lang="zh-CN" altLang="en-US" sz="2400" dirty="0">
                <a:solidFill>
                  <a:srgbClr val="0000FF"/>
                </a:solidFill>
                <a:latin typeface="Times New Roman" panose="02020603050405020304" pitchFamily="18" charset="0"/>
                <a:ea typeface="+mn-ea"/>
                <a:cs typeface="Times New Roman" panose="02020603050405020304" pitchFamily="18" charset="0"/>
              </a:rPr>
              <a:t>指示了其中边是上下位关的边的可能性</a:t>
            </a:r>
            <a:endParaRPr lang="en-US" altLang="zh-CN" sz="2400" dirty="0">
              <a:solidFill>
                <a:srgbClr val="0000FF"/>
              </a:solidFill>
              <a:latin typeface="Times New Roman" panose="02020603050405020304" pitchFamily="18" charset="0"/>
              <a:ea typeface="+mn-ea"/>
              <a:cs typeface="Times New Roman" panose="02020603050405020304" pitchFamily="18" charset="0"/>
            </a:endParaRPr>
          </a:p>
        </p:txBody>
      </p:sp>
      <p:sp>
        <p:nvSpPr>
          <p:cNvPr id="18" name="矩形 17"/>
          <p:cNvSpPr/>
          <p:nvPr/>
        </p:nvSpPr>
        <p:spPr>
          <a:xfrm>
            <a:off x="35496" y="3402866"/>
            <a:ext cx="4320480" cy="1938992"/>
          </a:xfrm>
          <a:prstGeom prst="rect">
            <a:avLst/>
          </a:prstGeom>
        </p:spPr>
        <p:txBody>
          <a:bodyPr wrap="square">
            <a:spAutoFit/>
          </a:bodyPr>
          <a:lstStyle/>
          <a:p>
            <a:pPr marL="863600" lvl="2" indent="-342900" algn="just">
              <a:lnSpc>
                <a:spcPct val="150000"/>
              </a:lnSpc>
              <a:spcBef>
                <a:spcPts val="600"/>
              </a:spcBef>
              <a:buClr>
                <a:srgbClr val="0000FF"/>
              </a:buClr>
              <a:buSzPct val="85000"/>
              <a:buFont typeface="Wingdings" pitchFamily="2" charset="2"/>
              <a:buChar char="l"/>
              <a:tabLst>
                <a:tab pos="622300" algn="l"/>
              </a:tabLst>
              <a:defRPr/>
            </a:pPr>
            <a:r>
              <a:rPr lang="zh-CN" altLang="en-US" sz="2000" b="0" dirty="0">
                <a:solidFill>
                  <a:srgbClr val="333333"/>
                </a:solidFill>
                <a:latin typeface="Times New Roman" panose="02020603050405020304" pitchFamily="18" charset="0"/>
                <a:ea typeface="+mn-ea"/>
                <a:cs typeface="Times New Roman" panose="02020603050405020304" pitchFamily="18" charset="0"/>
              </a:rPr>
              <a:t>每个节点表示一个</a:t>
            </a:r>
            <a:r>
              <a:rPr lang="en-US" altLang="zh-CN" sz="2000" b="0" dirty="0">
                <a:solidFill>
                  <a:srgbClr val="333333"/>
                </a:solidFill>
                <a:latin typeface="Times New Roman" panose="02020603050405020304" pitchFamily="18" charset="0"/>
                <a:ea typeface="+mn-ea"/>
                <a:cs typeface="Times New Roman" panose="02020603050405020304" pitchFamily="18" charset="0"/>
              </a:rPr>
              <a:t>Wikipedia</a:t>
            </a:r>
            <a:r>
              <a:rPr lang="zh-CN" altLang="en-US" sz="2000" b="0" dirty="0">
                <a:solidFill>
                  <a:srgbClr val="333333"/>
                </a:solidFill>
                <a:latin typeface="Times New Roman" panose="02020603050405020304" pitchFamily="18" charset="0"/>
                <a:ea typeface="+mn-ea"/>
                <a:cs typeface="Times New Roman" panose="02020603050405020304" pitchFamily="18" charset="0"/>
              </a:rPr>
              <a:t>条目页面，边表示页面间的超链接。双箭头表示对称边，即两条超链接。</a:t>
            </a:r>
            <a:endParaRPr lang="en-US" altLang="zh-CN" sz="2000" b="0" dirty="0">
              <a:solidFill>
                <a:srgbClr val="333333"/>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3570984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899592" y="188640"/>
            <a:ext cx="7316426"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  </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motif</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的上下位关系挖掘</a:t>
            </a:r>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348568"/>
            <a:ext cx="3456384" cy="1876468"/>
          </a:xfrm>
          <a:prstGeom prst="rect">
            <a:avLst/>
          </a:prstGeom>
          <a:solidFill>
            <a:schemeClr val="bg1"/>
          </a:solidFill>
          <a:ln>
            <a:solidFill>
              <a:srgbClr val="1557AE"/>
            </a:solidFill>
          </a:ln>
        </p:spPr>
      </p:pic>
      <p:sp>
        <p:nvSpPr>
          <p:cNvPr id="30" name="Rectangle 4" descr="Large confetti"/>
          <p:cNvSpPr>
            <a:spLocks noChangeArrowheads="1"/>
          </p:cNvSpPr>
          <p:nvPr/>
        </p:nvSpPr>
        <p:spPr bwMode="auto">
          <a:xfrm>
            <a:off x="35496" y="980728"/>
            <a:ext cx="8832850" cy="120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t" anchorCtr="0">
            <a:spAutoFit/>
          </a:bodyPr>
          <a:lstStyle/>
          <a:p>
            <a:pPr marL="622300" indent="-436563" algn="l" eaLnBrk="0" hangingPunct="0">
              <a:lnSpc>
                <a:spcPct val="120000"/>
              </a:lnSpc>
              <a:spcBef>
                <a:spcPts val="600"/>
              </a:spcBef>
              <a:buClr>
                <a:srgbClr val="0000FF"/>
              </a:buClr>
              <a:buSzPct val="85000"/>
              <a:buFont typeface="Wingdings" pitchFamily="2" charset="2"/>
              <a:buChar char="n"/>
              <a:tabLst>
                <a:tab pos="622300" algn="l"/>
              </a:tabLst>
              <a:defRPr/>
            </a:pPr>
            <a:r>
              <a:rPr lang="zh-CN" altLang="en-US" sz="2600" dirty="0">
                <a:solidFill>
                  <a:srgbClr val="0000FF"/>
                </a:solidFill>
                <a:latin typeface="Times New Roman" panose="02020603050405020304" pitchFamily="18" charset="0"/>
                <a:ea typeface="+mn-ea"/>
                <a:cs typeface="Times New Roman" panose="02020603050405020304" pitchFamily="18" charset="0"/>
              </a:rPr>
              <a:t>发现</a:t>
            </a:r>
            <a:r>
              <a:rPr lang="en-US" altLang="zh-CN" sz="2600" dirty="0">
                <a:solidFill>
                  <a:srgbClr val="0000FF"/>
                </a:solidFill>
                <a:latin typeface="Times New Roman" panose="02020603050405020304" pitchFamily="18" charset="0"/>
                <a:ea typeface="+mn-ea"/>
                <a:cs typeface="Times New Roman" panose="02020603050405020304" pitchFamily="18" charset="0"/>
              </a:rPr>
              <a:t>2</a:t>
            </a:r>
            <a:r>
              <a:rPr lang="zh-CN" altLang="en-US" sz="2600" dirty="0">
                <a:solidFill>
                  <a:srgbClr val="0000FF"/>
                </a:solidFill>
                <a:latin typeface="Times New Roman" panose="02020603050405020304" pitchFamily="18" charset="0"/>
                <a:ea typeface="+mn-ea"/>
                <a:cs typeface="Times New Roman" panose="02020603050405020304" pitchFamily="18" charset="0"/>
              </a:rPr>
              <a:t>：</a:t>
            </a:r>
            <a:r>
              <a:rPr lang="en-US" altLang="zh-CN" sz="2600" dirty="0">
                <a:solidFill>
                  <a:srgbClr val="0000FF"/>
                </a:solidFill>
                <a:latin typeface="Times New Roman" panose="02020603050405020304" pitchFamily="18" charset="0"/>
                <a:ea typeface="+mn-ea"/>
                <a:cs typeface="Times New Roman" panose="02020603050405020304" pitchFamily="18" charset="0"/>
              </a:rPr>
              <a:t>Motif</a:t>
            </a:r>
            <a:r>
              <a:rPr lang="zh-CN" altLang="en-US" sz="2600" dirty="0">
                <a:solidFill>
                  <a:srgbClr val="0000FF"/>
                </a:solidFill>
                <a:latin typeface="Times New Roman" panose="02020603050405020304" pitchFamily="18" charset="0"/>
                <a:ea typeface="+mn-ea"/>
                <a:cs typeface="Times New Roman" panose="02020603050405020304" pitchFamily="18" charset="0"/>
              </a:rPr>
              <a:t>的</a:t>
            </a:r>
            <a:r>
              <a:rPr lang="en-US" altLang="zh-CN" sz="2600" dirty="0" err="1">
                <a:solidFill>
                  <a:srgbClr val="0000FF"/>
                </a:solidFill>
                <a:latin typeface="Times New Roman" panose="02020603050405020304" pitchFamily="18" charset="0"/>
                <a:ea typeface="+mn-ea"/>
                <a:cs typeface="Times New Roman" panose="02020603050405020304" pitchFamily="18" charset="0"/>
              </a:rPr>
              <a:t>HHR</a:t>
            </a:r>
            <a:r>
              <a:rPr lang="zh-CN" altLang="en-US" sz="2600" dirty="0">
                <a:solidFill>
                  <a:srgbClr val="0000FF"/>
                </a:solidFill>
                <a:latin typeface="Times New Roman" panose="02020603050405020304" pitchFamily="18" charset="0"/>
                <a:ea typeface="+mn-ea"/>
                <a:cs typeface="Times New Roman" panose="02020603050405020304" pitchFamily="18" charset="0"/>
              </a:rPr>
              <a:t>与</a:t>
            </a:r>
            <a:r>
              <a:rPr lang="en-US" altLang="zh-CN" sz="2600" dirty="0" err="1">
                <a:solidFill>
                  <a:srgbClr val="0000FF"/>
                </a:solidFill>
                <a:latin typeface="Times New Roman" panose="02020603050405020304" pitchFamily="18" charset="0"/>
                <a:ea typeface="+mn-ea"/>
                <a:cs typeface="Times New Roman" panose="02020603050405020304" pitchFamily="18" charset="0"/>
              </a:rPr>
              <a:t>Zscore</a:t>
            </a:r>
            <a:r>
              <a:rPr lang="zh-CN" altLang="en-US" sz="2600" dirty="0">
                <a:solidFill>
                  <a:srgbClr val="0000FF"/>
                </a:solidFill>
                <a:latin typeface="Times New Roman" panose="02020603050405020304" pitchFamily="18" charset="0"/>
                <a:ea typeface="+mn-ea"/>
                <a:cs typeface="Times New Roman" panose="02020603050405020304" pitchFamily="18" charset="0"/>
              </a:rPr>
              <a:t>的正相关</a:t>
            </a:r>
            <a:endParaRPr lang="en-US" altLang="zh-CN" sz="2600" dirty="0">
              <a:solidFill>
                <a:srgbClr val="0000FF"/>
              </a:solidFill>
              <a:latin typeface="Times New Roman" panose="02020603050405020304" pitchFamily="18" charset="0"/>
              <a:ea typeface="+mn-ea"/>
              <a:cs typeface="Times New Roman" panose="02020603050405020304" pitchFamily="18" charset="0"/>
            </a:endParaRPr>
          </a:p>
          <a:p>
            <a:pPr marL="863600" lvl="2" indent="-342900" algn="l" eaLnBrk="0" hangingPunct="0">
              <a:lnSpc>
                <a:spcPct val="150000"/>
              </a:lnSpc>
              <a:spcBef>
                <a:spcPts val="600"/>
              </a:spcBef>
              <a:buClr>
                <a:srgbClr val="0000FF"/>
              </a:buClr>
              <a:buSzPct val="85000"/>
              <a:buFont typeface="Wingdings" pitchFamily="2" charset="2"/>
              <a:buChar char="l"/>
              <a:tabLst>
                <a:tab pos="622300" algn="l"/>
              </a:tabLst>
              <a:defRPr/>
            </a:pPr>
            <a:r>
              <a:rPr lang="zh-CN" altLang="en-US" sz="2400" b="0" dirty="0">
                <a:solidFill>
                  <a:srgbClr val="333333"/>
                </a:solidFill>
                <a:latin typeface="Times New Roman" panose="02020603050405020304" pitchFamily="18" charset="0"/>
                <a:ea typeface="+mn-ea"/>
                <a:cs typeface="Times New Roman" panose="02020603050405020304" pitchFamily="18" charset="0"/>
              </a:rPr>
              <a:t>便于比较实用归一化的</a:t>
            </a:r>
            <a:r>
              <a:rPr lang="en-US" altLang="zh-CN" sz="2400" b="0" dirty="0">
                <a:solidFill>
                  <a:srgbClr val="333333"/>
                </a:solidFill>
                <a:latin typeface="Times New Roman" panose="02020603050405020304" pitchFamily="18" charset="0"/>
                <a:ea typeface="+mn-ea"/>
                <a:cs typeface="Times New Roman" panose="02020603050405020304" pitchFamily="18" charset="0"/>
              </a:rPr>
              <a:t>Z-Score</a:t>
            </a:r>
            <a:r>
              <a:rPr lang="zh-CN" altLang="en-US" sz="2400" b="0" dirty="0">
                <a:solidFill>
                  <a:srgbClr val="333333"/>
                </a:solidFill>
                <a:latin typeface="Times New Roman" panose="02020603050405020304" pitchFamily="18" charset="0"/>
                <a:ea typeface="+mn-ea"/>
                <a:cs typeface="Times New Roman" panose="02020603050405020304" pitchFamily="18" charset="0"/>
              </a:rPr>
              <a:t>。</a:t>
            </a:r>
            <a:endParaRPr lang="en-US" altLang="zh-CN" sz="2400" b="0" dirty="0">
              <a:solidFill>
                <a:srgbClr val="333333"/>
              </a:solidFill>
              <a:latin typeface="Times New Roman" panose="02020603050405020304" pitchFamily="18" charset="0"/>
              <a:ea typeface="+mn-ea"/>
              <a:cs typeface="Times New Roman" panose="02020603050405020304" pitchFamily="18" charset="0"/>
            </a:endParaRPr>
          </a:p>
        </p:txBody>
      </p:sp>
      <p:pic>
        <p:nvPicPr>
          <p:cNvPr id="31" name="图片 30"/>
          <p:cNvPicPr/>
          <p:nvPr/>
        </p:nvPicPr>
        <p:blipFill>
          <a:blip r:embed="rId4">
            <a:extLst>
              <a:ext uri="{28A0092B-C50C-407E-A947-70E740481C1C}">
                <a14:useLocalDpi xmlns:a14="http://schemas.microsoft.com/office/drawing/2010/main" val="0"/>
              </a:ext>
            </a:extLst>
          </a:blip>
          <a:srcRect t="2026"/>
          <a:stretch>
            <a:fillRect/>
          </a:stretch>
        </p:blipFill>
        <p:spPr bwMode="auto">
          <a:xfrm>
            <a:off x="4870745" y="2390032"/>
            <a:ext cx="3045995" cy="1757119"/>
          </a:xfrm>
          <a:prstGeom prst="rect">
            <a:avLst/>
          </a:prstGeom>
          <a:noFill/>
          <a:ln>
            <a:solidFill>
              <a:srgbClr val="1557AE"/>
            </a:solidFill>
          </a:ln>
        </p:spPr>
      </p:pic>
      <p:pic>
        <p:nvPicPr>
          <p:cNvPr id="32" name="图片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2126" y="3170264"/>
            <a:ext cx="3456384" cy="1876468"/>
          </a:xfrm>
          <a:prstGeom prst="rect">
            <a:avLst/>
          </a:prstGeom>
          <a:solidFill>
            <a:schemeClr val="bg1"/>
          </a:solidFill>
          <a:ln>
            <a:solidFill>
              <a:srgbClr val="1557AE"/>
            </a:solidFill>
          </a:ln>
        </p:spPr>
      </p:pic>
      <p:pic>
        <p:nvPicPr>
          <p:cNvPr id="33" name="图片 32"/>
          <p:cNvPicPr>
            <a:picLocks noChangeAspect="1"/>
          </p:cNvPicPr>
          <p:nvPr/>
        </p:nvPicPr>
        <p:blipFill>
          <a:blip r:embed="rId6">
            <a:extLst>
              <a:ext uri="{28A0092B-C50C-407E-A947-70E740481C1C}">
                <a14:useLocalDpi xmlns:a14="http://schemas.microsoft.com/office/drawing/2010/main" val="0"/>
              </a:ext>
            </a:extLst>
          </a:blip>
          <a:srcRect t="2026"/>
          <a:stretch>
            <a:fillRect/>
          </a:stretch>
        </p:blipFill>
        <p:spPr bwMode="auto">
          <a:xfrm>
            <a:off x="5150276" y="3096395"/>
            <a:ext cx="3102501" cy="1757119"/>
          </a:xfrm>
          <a:prstGeom prst="rect">
            <a:avLst/>
          </a:prstGeom>
          <a:noFill/>
          <a:ln>
            <a:solidFill>
              <a:srgbClr val="1557AE"/>
            </a:solidFill>
          </a:ln>
        </p:spPr>
      </p:pic>
      <p:pic>
        <p:nvPicPr>
          <p:cNvPr id="34" name="图片 33"/>
          <p:cNvPicPr/>
          <p:nvPr/>
        </p:nvPicPr>
        <p:blipFill>
          <a:blip r:embed="rId7">
            <a:extLst>
              <a:ext uri="{28A0092B-C50C-407E-A947-70E740481C1C}">
                <a14:useLocalDpi xmlns:a14="http://schemas.microsoft.com/office/drawing/2010/main" val="0"/>
              </a:ext>
            </a:extLst>
          </a:blip>
          <a:srcRect/>
          <a:stretch>
            <a:fillRect/>
          </a:stretch>
        </p:blipFill>
        <p:spPr bwMode="auto">
          <a:xfrm>
            <a:off x="996708" y="3991960"/>
            <a:ext cx="3456384" cy="1483241"/>
          </a:xfrm>
          <a:prstGeom prst="rect">
            <a:avLst/>
          </a:prstGeom>
          <a:solidFill>
            <a:schemeClr val="bg1"/>
          </a:solidFill>
          <a:ln>
            <a:solidFill>
              <a:srgbClr val="1557AE"/>
            </a:solidFill>
          </a:ln>
        </p:spPr>
      </p:pic>
      <p:pic>
        <p:nvPicPr>
          <p:cNvPr id="35" name="图片 34"/>
          <p:cNvPicPr>
            <a:picLocks noChangeAspect="1"/>
          </p:cNvPicPr>
          <p:nvPr/>
        </p:nvPicPr>
        <p:blipFill>
          <a:blip r:embed="rId8">
            <a:extLst>
              <a:ext uri="{28A0092B-C50C-407E-A947-70E740481C1C}">
                <a14:useLocalDpi xmlns:a14="http://schemas.microsoft.com/office/drawing/2010/main" val="0"/>
              </a:ext>
            </a:extLst>
          </a:blip>
          <a:srcRect t="2026"/>
          <a:stretch>
            <a:fillRect/>
          </a:stretch>
        </p:blipFill>
        <p:spPr bwMode="auto">
          <a:xfrm>
            <a:off x="5486313" y="3802758"/>
            <a:ext cx="3102501" cy="1757119"/>
          </a:xfrm>
          <a:prstGeom prst="rect">
            <a:avLst/>
          </a:prstGeom>
          <a:noFill/>
          <a:ln>
            <a:solidFill>
              <a:srgbClr val="1557AE"/>
            </a:solidFill>
          </a:ln>
        </p:spPr>
      </p:pic>
      <p:pic>
        <p:nvPicPr>
          <p:cNvPr id="38" name="图片 37"/>
          <p:cNvPicPr/>
          <p:nvPr/>
        </p:nvPicPr>
        <p:blipFill>
          <a:blip r:embed="rId9">
            <a:extLst>
              <a:ext uri="{28A0092B-C50C-407E-A947-70E740481C1C}">
                <a14:useLocalDpi xmlns:a14="http://schemas.microsoft.com/office/drawing/2010/main" val="0"/>
              </a:ext>
            </a:extLst>
          </a:blip>
          <a:srcRect/>
          <a:stretch>
            <a:fillRect/>
          </a:stretch>
        </p:blipFill>
        <p:spPr bwMode="auto">
          <a:xfrm>
            <a:off x="1261290" y="4420429"/>
            <a:ext cx="3456384" cy="1483241"/>
          </a:xfrm>
          <a:prstGeom prst="rect">
            <a:avLst/>
          </a:prstGeom>
          <a:solidFill>
            <a:schemeClr val="bg1"/>
          </a:solidFill>
          <a:ln>
            <a:solidFill>
              <a:srgbClr val="1557AE"/>
            </a:solidFill>
          </a:ln>
        </p:spPr>
      </p:pic>
      <p:pic>
        <p:nvPicPr>
          <p:cNvPr id="40" name="图片 39"/>
          <p:cNvPicPr/>
          <p:nvPr/>
        </p:nvPicPr>
        <p:blipFill>
          <a:blip r:embed="rId10">
            <a:extLst>
              <a:ext uri="{28A0092B-C50C-407E-A947-70E740481C1C}">
                <a14:useLocalDpi xmlns:a14="http://schemas.microsoft.com/office/drawing/2010/main" val="0"/>
              </a:ext>
            </a:extLst>
          </a:blip>
          <a:srcRect/>
          <a:stretch>
            <a:fillRect/>
          </a:stretch>
        </p:blipFill>
        <p:spPr bwMode="auto">
          <a:xfrm>
            <a:off x="1525873" y="4848899"/>
            <a:ext cx="3456384" cy="1483241"/>
          </a:xfrm>
          <a:prstGeom prst="rect">
            <a:avLst/>
          </a:prstGeom>
          <a:solidFill>
            <a:schemeClr val="bg1"/>
          </a:solidFill>
          <a:ln>
            <a:solidFill>
              <a:srgbClr val="1557AE"/>
            </a:solidFill>
          </a:ln>
        </p:spPr>
      </p:pic>
      <p:pic>
        <p:nvPicPr>
          <p:cNvPr id="41" name="图片 40"/>
          <p:cNvPicPr/>
          <p:nvPr/>
        </p:nvPicPr>
        <p:blipFill>
          <a:blip r:embed="rId11">
            <a:extLst>
              <a:ext uri="{28A0092B-C50C-407E-A947-70E740481C1C}">
                <a14:useLocalDpi xmlns:a14="http://schemas.microsoft.com/office/drawing/2010/main" val="0"/>
              </a:ext>
            </a:extLst>
          </a:blip>
          <a:srcRect/>
          <a:stretch>
            <a:fillRect/>
          </a:stretch>
        </p:blipFill>
        <p:spPr bwMode="auto">
          <a:xfrm>
            <a:off x="5822351" y="4509120"/>
            <a:ext cx="3045995" cy="1793454"/>
          </a:xfrm>
          <a:prstGeom prst="rect">
            <a:avLst/>
          </a:prstGeom>
          <a:noFill/>
          <a:ln>
            <a:solidFill>
              <a:srgbClr val="1557AE"/>
            </a:solidFill>
          </a:ln>
        </p:spPr>
      </p:pic>
    </p:spTree>
    <p:extLst>
      <p:ext uri="{BB962C8B-B14F-4D97-AF65-F5344CB8AC3E}">
        <p14:creationId xmlns:p14="http://schemas.microsoft.com/office/powerpoint/2010/main" val="353942733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899592" y="188640"/>
            <a:ext cx="7316426"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  </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motif</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的上下位关系挖掘</a:t>
            </a:r>
          </a:p>
        </p:txBody>
      </p:sp>
      <p:sp>
        <p:nvSpPr>
          <p:cNvPr id="19" name="Rectangle 4" descr="Large confetti"/>
          <p:cNvSpPr>
            <a:spLocks noChangeArrowheads="1"/>
          </p:cNvSpPr>
          <p:nvPr/>
        </p:nvSpPr>
        <p:spPr bwMode="auto">
          <a:xfrm>
            <a:off x="35496" y="986415"/>
            <a:ext cx="9108504" cy="291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pPr marL="622300" indent="-436563" algn="l" eaLnBrk="0" hangingPunct="0">
              <a:lnSpc>
                <a:spcPct val="120000"/>
              </a:lnSpc>
              <a:spcBef>
                <a:spcPts val="600"/>
              </a:spcBef>
              <a:buClr>
                <a:srgbClr val="0000FF"/>
              </a:buClr>
              <a:buSzPct val="85000"/>
              <a:buFont typeface="Wingdings" pitchFamily="2" charset="2"/>
              <a:buChar char="n"/>
              <a:tabLst>
                <a:tab pos="622300" algn="l"/>
              </a:tabLst>
              <a:defRPr/>
            </a:pPr>
            <a:r>
              <a:rPr lang="zh-CN" altLang="en-US" sz="2600" dirty="0">
                <a:solidFill>
                  <a:srgbClr val="0000FF"/>
                </a:solidFill>
                <a:latin typeface="Times New Roman" panose="02020603050405020304" pitchFamily="18" charset="0"/>
                <a:ea typeface="+mn-ea"/>
                <a:cs typeface="Times New Roman" panose="02020603050405020304" pitchFamily="18" charset="0"/>
              </a:rPr>
              <a:t>特征构建方法（</a:t>
            </a:r>
            <a:r>
              <a:rPr lang="en-US" altLang="zh-CN" sz="2600" dirty="0">
                <a:solidFill>
                  <a:srgbClr val="0000FF"/>
                </a:solidFill>
                <a:latin typeface="Times New Roman" panose="02020603050405020304" pitchFamily="18" charset="0"/>
                <a:ea typeface="+mn-ea"/>
                <a:cs typeface="Times New Roman" panose="02020603050405020304" pitchFamily="18" charset="0"/>
              </a:rPr>
              <a:t>1/2</a:t>
            </a:r>
            <a:r>
              <a:rPr lang="zh-CN" altLang="en-US" sz="2600" dirty="0">
                <a:solidFill>
                  <a:srgbClr val="0000FF"/>
                </a:solidFill>
                <a:latin typeface="Times New Roman" panose="02020603050405020304" pitchFamily="18" charset="0"/>
                <a:ea typeface="+mn-ea"/>
                <a:cs typeface="Times New Roman" panose="02020603050405020304" pitchFamily="18" charset="0"/>
              </a:rPr>
              <a:t>）</a:t>
            </a:r>
            <a:endParaRPr lang="en-US" altLang="zh-CN" sz="2600" dirty="0">
              <a:solidFill>
                <a:srgbClr val="0000FF"/>
              </a:solidFill>
              <a:latin typeface="Times New Roman" panose="02020603050405020304" pitchFamily="18" charset="0"/>
              <a:ea typeface="+mn-ea"/>
              <a:cs typeface="Times New Roman" panose="02020603050405020304" pitchFamily="18" charset="0"/>
            </a:endParaRPr>
          </a:p>
          <a:p>
            <a:pPr marL="790575" lvl="2" indent="-269875" algn="l" eaLnBrk="0">
              <a:lnSpc>
                <a:spcPct val="120000"/>
              </a:lnSpc>
              <a:spcBef>
                <a:spcPts val="600"/>
              </a:spcBef>
              <a:buClr>
                <a:srgbClr val="0000FF"/>
              </a:buClr>
              <a:buSzPct val="85000"/>
              <a:buFont typeface="Wingdings" pitchFamily="2" charset="2"/>
              <a:buChar char="ü"/>
              <a:tabLst>
                <a:tab pos="622300" algn="l"/>
              </a:tabLst>
              <a:defRPr/>
            </a:pPr>
            <a:r>
              <a:rPr lang="zh-CN" altLang="en-US" sz="2000" b="0" dirty="0">
                <a:solidFill>
                  <a:srgbClr val="333333"/>
                </a:solidFill>
                <a:latin typeface="Times New Roman" panose="02020603050405020304" pitchFamily="18" charset="0"/>
                <a:ea typeface="+mn-ea"/>
                <a:cs typeface="Times New Roman" panose="02020603050405020304" pitchFamily="18" charset="0"/>
              </a:rPr>
              <a:t>以这两个发现为基础，提出基于</a:t>
            </a:r>
            <a:r>
              <a:rPr lang="en-US" altLang="zh-CN" sz="2000" b="0" dirty="0">
                <a:solidFill>
                  <a:srgbClr val="333333"/>
                </a:solidFill>
                <a:latin typeface="Times New Roman" panose="02020603050405020304" pitchFamily="18" charset="0"/>
                <a:ea typeface="+mn-ea"/>
                <a:cs typeface="Times New Roman" panose="02020603050405020304" pitchFamily="18" charset="0"/>
              </a:rPr>
              <a:t>Motif</a:t>
            </a:r>
            <a:r>
              <a:rPr lang="zh-CN" altLang="en-US" sz="2000" b="0" dirty="0">
                <a:solidFill>
                  <a:srgbClr val="333333"/>
                </a:solidFill>
                <a:latin typeface="Times New Roman" panose="02020603050405020304" pitchFamily="18" charset="0"/>
                <a:ea typeface="+mn-ea"/>
                <a:cs typeface="Times New Roman" panose="02020603050405020304" pitchFamily="18" charset="0"/>
              </a:rPr>
              <a:t>的特征构建方法</a:t>
            </a:r>
            <a:endParaRPr lang="en-US" altLang="zh-CN" sz="2000" b="0" dirty="0">
              <a:solidFill>
                <a:srgbClr val="333333"/>
              </a:solidFill>
              <a:latin typeface="Times New Roman" panose="02020603050405020304" pitchFamily="18" charset="0"/>
              <a:ea typeface="+mn-ea"/>
              <a:cs typeface="Times New Roman" panose="02020603050405020304" pitchFamily="18" charset="0"/>
            </a:endParaRPr>
          </a:p>
          <a:p>
            <a:pPr marL="863600" lvl="2" indent="-342900" algn="l" eaLnBrk="0" hangingPunct="0">
              <a:lnSpc>
                <a:spcPct val="120000"/>
              </a:lnSpc>
              <a:spcBef>
                <a:spcPts val="600"/>
              </a:spcBef>
              <a:buClr>
                <a:srgbClr val="0000FF"/>
              </a:buClr>
              <a:buSzPct val="100000"/>
              <a:buFont typeface="+mj-lt"/>
              <a:buAutoNum type="arabicPeriod"/>
              <a:tabLst>
                <a:tab pos="622300" algn="l"/>
              </a:tabLst>
              <a:defRPr/>
            </a:pPr>
            <a:r>
              <a:rPr lang="zh-CN" altLang="en-US" b="0" dirty="0">
                <a:solidFill>
                  <a:srgbClr val="333333"/>
                </a:solidFill>
                <a:latin typeface="Times New Roman" panose="02020603050405020304" pitchFamily="18" charset="0"/>
                <a:ea typeface="+mn-ea"/>
                <a:cs typeface="Times New Roman" panose="02020603050405020304" pitchFamily="18" charset="0"/>
              </a:rPr>
              <a:t>使用</a:t>
            </a:r>
            <a:r>
              <a:rPr lang="en-US" altLang="zh-CN" b="0" dirty="0">
                <a:solidFill>
                  <a:srgbClr val="333333"/>
                </a:solidFill>
                <a:latin typeface="Times New Roman" panose="02020603050405020304" pitchFamily="18" charset="0"/>
                <a:ea typeface="+mn-ea"/>
                <a:cs typeface="Times New Roman" panose="02020603050405020304" pitchFamily="18" charset="0"/>
              </a:rPr>
              <a:t>Motif</a:t>
            </a:r>
            <a:r>
              <a:rPr lang="zh-CN" altLang="en-US" b="0" dirty="0">
                <a:solidFill>
                  <a:srgbClr val="333333"/>
                </a:solidFill>
                <a:latin typeface="Times New Roman" panose="02020603050405020304" pitchFamily="18" charset="0"/>
                <a:ea typeface="+mn-ea"/>
                <a:cs typeface="Times New Roman" panose="02020603050405020304" pitchFamily="18" charset="0"/>
              </a:rPr>
              <a:t>发现算法自动从页面网络中找到所有的网络</a:t>
            </a:r>
            <a:r>
              <a:rPr lang="en-US" altLang="zh-CN" b="0" dirty="0">
                <a:solidFill>
                  <a:srgbClr val="333333"/>
                </a:solidFill>
                <a:latin typeface="Times New Roman" panose="02020603050405020304" pitchFamily="18" charset="0"/>
                <a:ea typeface="+mn-ea"/>
                <a:cs typeface="Times New Roman" panose="02020603050405020304" pitchFamily="18" charset="0"/>
              </a:rPr>
              <a:t>Motif</a:t>
            </a:r>
            <a:r>
              <a:rPr lang="zh-CN" altLang="en-US" b="0" dirty="0">
                <a:solidFill>
                  <a:srgbClr val="333333"/>
                </a:solidFill>
                <a:latin typeface="Times New Roman" panose="02020603050405020304" pitchFamily="18" charset="0"/>
                <a:ea typeface="+mn-ea"/>
                <a:cs typeface="Times New Roman" panose="02020603050405020304" pitchFamily="18" charset="0"/>
              </a:rPr>
              <a:t>实例，并识别出每个</a:t>
            </a:r>
            <a:r>
              <a:rPr lang="en-US" altLang="zh-CN" b="0" dirty="0">
                <a:solidFill>
                  <a:srgbClr val="333333"/>
                </a:solidFill>
                <a:latin typeface="Times New Roman" panose="02020603050405020304" pitchFamily="18" charset="0"/>
                <a:ea typeface="+mn-ea"/>
                <a:cs typeface="Times New Roman" panose="02020603050405020304" pitchFamily="18" charset="0"/>
              </a:rPr>
              <a:t>Motif</a:t>
            </a:r>
            <a:r>
              <a:rPr lang="zh-CN" altLang="en-US" b="0" dirty="0">
                <a:solidFill>
                  <a:srgbClr val="333333"/>
                </a:solidFill>
                <a:latin typeface="Times New Roman" panose="02020603050405020304" pitchFamily="18" charset="0"/>
                <a:ea typeface="+mn-ea"/>
                <a:cs typeface="Times New Roman" panose="02020603050405020304" pitchFamily="18" charset="0"/>
              </a:rPr>
              <a:t>是那些超链接组成的。</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pPr marL="863600" lvl="2" indent="-342900" algn="l" eaLnBrk="0" hangingPunct="0">
              <a:lnSpc>
                <a:spcPct val="120000"/>
              </a:lnSpc>
              <a:spcBef>
                <a:spcPts val="600"/>
              </a:spcBef>
              <a:buClr>
                <a:srgbClr val="0000FF"/>
              </a:buClr>
              <a:buSzPct val="100000"/>
              <a:buFont typeface="+mj-lt"/>
              <a:buAutoNum type="arabicPeriod"/>
              <a:tabLst>
                <a:tab pos="622300" algn="l"/>
              </a:tabLst>
              <a:defRPr/>
            </a:pPr>
            <a:r>
              <a:rPr lang="zh-CN" altLang="en-US" b="0" dirty="0">
                <a:solidFill>
                  <a:srgbClr val="333333"/>
                </a:solidFill>
                <a:latin typeface="Times New Roman" panose="02020603050405020304" pitchFamily="18" charset="0"/>
                <a:ea typeface="+mn-ea"/>
                <a:cs typeface="Times New Roman" panose="02020603050405020304" pitchFamily="18" charset="0"/>
              </a:rPr>
              <a:t>分析每个超链接都出现在那些网络</a:t>
            </a:r>
            <a:r>
              <a:rPr lang="en-US" altLang="zh-CN" b="0" dirty="0">
                <a:solidFill>
                  <a:srgbClr val="333333"/>
                </a:solidFill>
                <a:latin typeface="Times New Roman" panose="02020603050405020304" pitchFamily="18" charset="0"/>
                <a:ea typeface="+mn-ea"/>
                <a:cs typeface="Times New Roman" panose="02020603050405020304" pitchFamily="18" charset="0"/>
              </a:rPr>
              <a:t>Motif</a:t>
            </a:r>
            <a:r>
              <a:rPr lang="zh-CN" altLang="en-US" b="0" dirty="0">
                <a:solidFill>
                  <a:srgbClr val="333333"/>
                </a:solidFill>
                <a:latin typeface="Times New Roman" panose="02020603050405020304" pitchFamily="18" charset="0"/>
                <a:ea typeface="+mn-ea"/>
                <a:cs typeface="Times New Roman" panose="02020603050405020304" pitchFamily="18" charset="0"/>
              </a:rPr>
              <a:t>中。</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pPr marL="863600" lvl="2" indent="-342900" algn="l" eaLnBrk="0" hangingPunct="0">
              <a:lnSpc>
                <a:spcPct val="120000"/>
              </a:lnSpc>
              <a:spcBef>
                <a:spcPts val="600"/>
              </a:spcBef>
              <a:buClr>
                <a:srgbClr val="0000FF"/>
              </a:buClr>
              <a:buSzPct val="85000"/>
              <a:buFont typeface="Wingdings" pitchFamily="2" charset="2"/>
              <a:buChar char="l"/>
              <a:tabLst>
                <a:tab pos="622300" algn="l"/>
              </a:tabLst>
              <a:defRPr/>
            </a:pPr>
            <a:r>
              <a:rPr lang="zh-CN" altLang="en-US" b="0" dirty="0">
                <a:solidFill>
                  <a:srgbClr val="333333"/>
                </a:solidFill>
                <a:latin typeface="Times New Roman" panose="02020603050405020304" pitchFamily="18" charset="0"/>
                <a:ea typeface="+mn-ea"/>
                <a:cs typeface="Times New Roman" panose="02020603050405020304" pitchFamily="18" charset="0"/>
              </a:rPr>
              <a:t>“数据挖掘”领域的一部分</a:t>
            </a:r>
            <a:r>
              <a:rPr lang="en-US" altLang="zh-CN" b="0" dirty="0">
                <a:solidFill>
                  <a:srgbClr val="333333"/>
                </a:solidFill>
                <a:latin typeface="Times New Roman" panose="02020603050405020304" pitchFamily="18" charset="0"/>
                <a:ea typeface="+mn-ea"/>
                <a:cs typeface="Times New Roman" panose="02020603050405020304" pitchFamily="18" charset="0"/>
              </a:rPr>
              <a:t>DAG</a:t>
            </a:r>
            <a:r>
              <a:rPr lang="zh-CN" altLang="en-US" b="0" dirty="0">
                <a:solidFill>
                  <a:srgbClr val="333333"/>
                </a:solidFill>
                <a:latin typeface="Times New Roman" panose="02020603050405020304" pitchFamily="18" charset="0"/>
                <a:ea typeface="+mn-ea"/>
                <a:cs typeface="Times New Roman" panose="02020603050405020304" pitchFamily="18" charset="0"/>
              </a:rPr>
              <a:t>。以</a:t>
            </a:r>
            <a:r>
              <a:rPr lang="en-US" altLang="zh-CN" b="0" dirty="0" err="1">
                <a:solidFill>
                  <a:srgbClr val="333333"/>
                </a:solidFill>
                <a:latin typeface="Times New Roman" panose="02020603050405020304" pitchFamily="18" charset="0"/>
                <a:ea typeface="+mn-ea"/>
                <a:cs typeface="Times New Roman" panose="02020603050405020304" pitchFamily="18" charset="0"/>
              </a:rPr>
              <a:t>E1</a:t>
            </a:r>
            <a:r>
              <a:rPr lang="zh-CN" altLang="en-US" b="0" dirty="0">
                <a:solidFill>
                  <a:srgbClr val="333333"/>
                </a:solidFill>
                <a:latin typeface="Times New Roman" panose="02020603050405020304" pitchFamily="18" charset="0"/>
                <a:ea typeface="+mn-ea"/>
                <a:cs typeface="Times New Roman" panose="02020603050405020304" pitchFamily="18" charset="0"/>
              </a:rPr>
              <a:t>为分析对象，超链接</a:t>
            </a:r>
            <a:r>
              <a:rPr lang="en-US" altLang="zh-CN" b="0" dirty="0" err="1">
                <a:solidFill>
                  <a:srgbClr val="333333"/>
                </a:solidFill>
                <a:latin typeface="Times New Roman" panose="02020603050405020304" pitchFamily="18" charset="0"/>
                <a:ea typeface="+mn-ea"/>
                <a:cs typeface="Times New Roman" panose="02020603050405020304" pitchFamily="18" charset="0"/>
              </a:rPr>
              <a:t>E1</a:t>
            </a:r>
            <a:r>
              <a:rPr lang="zh-CN" altLang="en-US" b="0" dirty="0">
                <a:solidFill>
                  <a:srgbClr val="333333"/>
                </a:solidFill>
                <a:latin typeface="Times New Roman" panose="02020603050405020304" pitchFamily="18" charset="0"/>
                <a:ea typeface="+mn-ea"/>
                <a:cs typeface="Times New Roman" panose="02020603050405020304" pitchFamily="18" charset="0"/>
              </a:rPr>
              <a:t>，</a:t>
            </a:r>
            <a:r>
              <a:rPr lang="en-US" altLang="zh-CN" b="0" dirty="0" err="1">
                <a:solidFill>
                  <a:srgbClr val="333333"/>
                </a:solidFill>
                <a:latin typeface="Times New Roman" panose="02020603050405020304" pitchFamily="18" charset="0"/>
                <a:ea typeface="+mn-ea"/>
                <a:cs typeface="Times New Roman" panose="02020603050405020304" pitchFamily="18" charset="0"/>
              </a:rPr>
              <a:t>E5</a:t>
            </a:r>
            <a:r>
              <a:rPr lang="zh-CN" altLang="en-US" b="0" dirty="0">
                <a:solidFill>
                  <a:srgbClr val="333333"/>
                </a:solidFill>
                <a:latin typeface="Times New Roman" panose="02020603050405020304" pitchFamily="18" charset="0"/>
                <a:ea typeface="+mn-ea"/>
                <a:cs typeface="Times New Roman" panose="02020603050405020304" pitchFamily="18" charset="0"/>
              </a:rPr>
              <a:t>和</a:t>
            </a:r>
            <a:r>
              <a:rPr lang="en-US" altLang="zh-CN" b="0" dirty="0" err="1">
                <a:solidFill>
                  <a:srgbClr val="333333"/>
                </a:solidFill>
                <a:latin typeface="Times New Roman" panose="02020603050405020304" pitchFamily="18" charset="0"/>
                <a:ea typeface="+mn-ea"/>
                <a:cs typeface="Times New Roman" panose="02020603050405020304" pitchFamily="18" charset="0"/>
              </a:rPr>
              <a:t>E6</a:t>
            </a:r>
            <a:r>
              <a:rPr lang="zh-CN" altLang="en-US" b="0" dirty="0">
                <a:solidFill>
                  <a:srgbClr val="333333"/>
                </a:solidFill>
                <a:latin typeface="Times New Roman" panose="02020603050405020304" pitchFamily="18" charset="0"/>
                <a:ea typeface="+mn-ea"/>
                <a:cs typeface="Times New Roman" panose="02020603050405020304" pitchFamily="18" charset="0"/>
              </a:rPr>
              <a:t>分别组成</a:t>
            </a:r>
            <a:r>
              <a:rPr lang="en-US" altLang="zh-CN" b="0" dirty="0">
                <a:solidFill>
                  <a:srgbClr val="333333"/>
                </a:solidFill>
                <a:latin typeface="Times New Roman" panose="02020603050405020304" pitchFamily="18" charset="0"/>
                <a:ea typeface="+mn-ea"/>
                <a:cs typeface="Times New Roman" panose="02020603050405020304" pitchFamily="18" charset="0"/>
              </a:rPr>
              <a:t>Motif 1</a:t>
            </a:r>
            <a:r>
              <a:rPr lang="zh-CN" altLang="en-US" b="0" dirty="0">
                <a:solidFill>
                  <a:srgbClr val="333333"/>
                </a:solidFill>
                <a:latin typeface="Times New Roman" panose="02020603050405020304" pitchFamily="18" charset="0"/>
                <a:ea typeface="+mn-ea"/>
                <a:cs typeface="Times New Roman" panose="02020603050405020304" pitchFamily="18" charset="0"/>
              </a:rPr>
              <a:t>的一个实例。同时超链接</a:t>
            </a:r>
            <a:r>
              <a:rPr lang="en-US" altLang="zh-CN" b="0" dirty="0" err="1">
                <a:solidFill>
                  <a:srgbClr val="333333"/>
                </a:solidFill>
                <a:latin typeface="Times New Roman" panose="02020603050405020304" pitchFamily="18" charset="0"/>
                <a:ea typeface="+mn-ea"/>
                <a:cs typeface="Times New Roman" panose="02020603050405020304" pitchFamily="18" charset="0"/>
              </a:rPr>
              <a:t>E1</a:t>
            </a:r>
            <a:r>
              <a:rPr lang="zh-CN" altLang="en-US" b="0" dirty="0">
                <a:solidFill>
                  <a:srgbClr val="333333"/>
                </a:solidFill>
                <a:latin typeface="Times New Roman" panose="02020603050405020304" pitchFamily="18" charset="0"/>
                <a:ea typeface="+mn-ea"/>
                <a:cs typeface="Times New Roman" panose="02020603050405020304" pitchFamily="18" charset="0"/>
              </a:rPr>
              <a:t>，</a:t>
            </a:r>
            <a:r>
              <a:rPr lang="en-US" altLang="zh-CN" b="0" dirty="0" err="1">
                <a:solidFill>
                  <a:srgbClr val="333333"/>
                </a:solidFill>
                <a:latin typeface="Times New Roman" panose="02020603050405020304" pitchFamily="18" charset="0"/>
                <a:ea typeface="+mn-ea"/>
                <a:cs typeface="Times New Roman" panose="02020603050405020304" pitchFamily="18" charset="0"/>
              </a:rPr>
              <a:t>E4</a:t>
            </a:r>
            <a:r>
              <a:rPr lang="zh-CN" altLang="en-US" b="0" dirty="0">
                <a:solidFill>
                  <a:srgbClr val="333333"/>
                </a:solidFill>
                <a:latin typeface="Times New Roman" panose="02020603050405020304" pitchFamily="18" charset="0"/>
                <a:ea typeface="+mn-ea"/>
                <a:cs typeface="Times New Roman" panose="02020603050405020304" pitchFamily="18" charset="0"/>
              </a:rPr>
              <a:t>，</a:t>
            </a:r>
            <a:r>
              <a:rPr lang="en-US" altLang="zh-CN" b="0" dirty="0" err="1">
                <a:solidFill>
                  <a:srgbClr val="333333"/>
                </a:solidFill>
                <a:latin typeface="Times New Roman" panose="02020603050405020304" pitchFamily="18" charset="0"/>
                <a:ea typeface="+mn-ea"/>
                <a:cs typeface="Times New Roman" panose="02020603050405020304" pitchFamily="18" charset="0"/>
              </a:rPr>
              <a:t>E7</a:t>
            </a:r>
            <a:r>
              <a:rPr lang="zh-CN" altLang="en-US" b="0" dirty="0">
                <a:solidFill>
                  <a:srgbClr val="333333"/>
                </a:solidFill>
                <a:latin typeface="Times New Roman" panose="02020603050405020304" pitchFamily="18" charset="0"/>
                <a:ea typeface="+mn-ea"/>
                <a:cs typeface="Times New Roman" panose="02020603050405020304" pitchFamily="18" charset="0"/>
              </a:rPr>
              <a:t>和</a:t>
            </a:r>
            <a:r>
              <a:rPr lang="en-US" altLang="zh-CN" b="0" dirty="0" err="1">
                <a:solidFill>
                  <a:srgbClr val="333333"/>
                </a:solidFill>
                <a:latin typeface="Times New Roman" panose="02020603050405020304" pitchFamily="18" charset="0"/>
                <a:ea typeface="+mn-ea"/>
                <a:cs typeface="Times New Roman" panose="02020603050405020304" pitchFamily="18" charset="0"/>
              </a:rPr>
              <a:t>E8</a:t>
            </a:r>
            <a:r>
              <a:rPr lang="zh-CN" altLang="en-US" b="0" dirty="0">
                <a:solidFill>
                  <a:srgbClr val="333333"/>
                </a:solidFill>
                <a:latin typeface="Times New Roman" panose="02020603050405020304" pitchFamily="18" charset="0"/>
                <a:ea typeface="+mn-ea"/>
                <a:cs typeface="Times New Roman" panose="02020603050405020304" pitchFamily="18" charset="0"/>
              </a:rPr>
              <a:t>组成</a:t>
            </a:r>
            <a:r>
              <a:rPr lang="en-US" altLang="zh-CN" b="0" dirty="0">
                <a:solidFill>
                  <a:srgbClr val="333333"/>
                </a:solidFill>
                <a:latin typeface="Times New Roman" panose="02020603050405020304" pitchFamily="18" charset="0"/>
                <a:ea typeface="+mn-ea"/>
                <a:cs typeface="Times New Roman" panose="02020603050405020304" pitchFamily="18" charset="0"/>
              </a:rPr>
              <a:t>Motif 5</a:t>
            </a:r>
            <a:r>
              <a:rPr lang="zh-CN" altLang="en-US" b="0" dirty="0">
                <a:solidFill>
                  <a:srgbClr val="333333"/>
                </a:solidFill>
                <a:latin typeface="Times New Roman" panose="02020603050405020304" pitchFamily="18" charset="0"/>
                <a:ea typeface="+mn-ea"/>
                <a:cs typeface="Times New Roman" panose="02020603050405020304" pitchFamily="18" charset="0"/>
              </a:rPr>
              <a:t>的三个实例。</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1130772487"/>
              </p:ext>
            </p:extLst>
          </p:nvPr>
        </p:nvGraphicFramePr>
        <p:xfrm>
          <a:off x="566166" y="3933056"/>
          <a:ext cx="5261616" cy="2325505"/>
        </p:xfrm>
        <a:graphic>
          <a:graphicData uri="http://schemas.openxmlformats.org/presentationml/2006/ole">
            <mc:AlternateContent xmlns:mc="http://schemas.openxmlformats.org/markup-compatibility/2006">
              <mc:Choice xmlns:v="urn:schemas-microsoft-com:vml" Requires="v">
                <p:oleObj spid="_x0000_s60538" r:id="rId4" imgW="3634740" imgH="1627226" progId="Visio.Drawing.11">
                  <p:embed/>
                </p:oleObj>
              </mc:Choice>
              <mc:Fallback>
                <p:oleObj r:id="rId4" imgW="3634740" imgH="1627226" progId="Visio.Drawing.11">
                  <p:embed/>
                  <p:pic>
                    <p:nvPicPr>
                      <p:cNvPr id="11"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66" y="3933056"/>
                        <a:ext cx="5261616" cy="2325505"/>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793956853"/>
              </p:ext>
            </p:extLst>
          </p:nvPr>
        </p:nvGraphicFramePr>
        <p:xfrm>
          <a:off x="6228184" y="5445224"/>
          <a:ext cx="1421212" cy="364906"/>
        </p:xfrm>
        <a:graphic>
          <a:graphicData uri="http://schemas.openxmlformats.org/presentationml/2006/ole">
            <mc:AlternateContent xmlns:mc="http://schemas.openxmlformats.org/markup-compatibility/2006">
              <mc:Choice xmlns:v="urn:schemas-microsoft-com:vml" Requires="v">
                <p:oleObj spid="_x0000_s60539" name="Formula" r:id="rId6" imgW="717550" imgH="176530" progId="Equation.Ribbit">
                  <p:embed/>
                </p:oleObj>
              </mc:Choice>
              <mc:Fallback>
                <p:oleObj name="Formula" r:id="rId6" imgW="717550" imgH="176530" progId="Equation.Ribbit">
                  <p:embed/>
                  <p:pic>
                    <p:nvPicPr>
                      <p:cNvPr id="13" name="对象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5445224"/>
                        <a:ext cx="1421212" cy="364906"/>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198120416"/>
              </p:ext>
            </p:extLst>
          </p:nvPr>
        </p:nvGraphicFramePr>
        <p:xfrm>
          <a:off x="6228184" y="5805264"/>
          <a:ext cx="1421211" cy="360040"/>
        </p:xfrm>
        <a:graphic>
          <a:graphicData uri="http://schemas.openxmlformats.org/presentationml/2006/ole">
            <mc:AlternateContent xmlns:mc="http://schemas.openxmlformats.org/markup-compatibility/2006">
              <mc:Choice xmlns:v="urn:schemas-microsoft-com:vml" Requires="v">
                <p:oleObj spid="_x0000_s60540" name="Formula" r:id="rId8" imgW="723900" imgH="176530" progId="Equation.Ribbit">
                  <p:embed/>
                </p:oleObj>
              </mc:Choice>
              <mc:Fallback>
                <p:oleObj name="Formula" r:id="rId8" imgW="723900" imgH="176530" progId="Equation.Ribbit">
                  <p:embed/>
                  <p:pic>
                    <p:nvPicPr>
                      <p:cNvPr id="15" name="对象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8184" y="5805264"/>
                        <a:ext cx="1421211" cy="36004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3" name="矩形 22"/>
              <p:cNvSpPr/>
              <p:nvPr/>
            </p:nvSpPr>
            <p:spPr>
              <a:xfrm>
                <a:off x="5827783" y="4408319"/>
                <a:ext cx="3203848" cy="757130"/>
              </a:xfrm>
              <a:prstGeom prst="rect">
                <a:avLst/>
              </a:prstGeom>
            </p:spPr>
            <p:txBody>
              <a:bodyPr wrap="square">
                <a:spAutoFit/>
              </a:bodyPr>
              <a:lstStyle/>
              <a:p>
                <a:pPr indent="-393700" algn="l" eaLnBrk="0" hangingPunct="0">
                  <a:lnSpc>
                    <a:spcPct val="120000"/>
                  </a:lnSpc>
                  <a:spcBef>
                    <a:spcPts val="600"/>
                  </a:spcBef>
                  <a:buClr>
                    <a:srgbClr val="0000FF"/>
                  </a:buClr>
                  <a:buSzPct val="85000"/>
                  <a:tabLst>
                    <a:tab pos="622300" algn="l"/>
                  </a:tabLst>
                  <a:defRPr/>
                </a:pPr>
                <a:r>
                  <a:rPr lang="zh-CN" altLang="en-US" b="0" dirty="0">
                    <a:solidFill>
                      <a:srgbClr val="333333"/>
                    </a:solidFill>
                    <a:latin typeface="Times New Roman" panose="02020603050405020304" pitchFamily="18" charset="0"/>
                    <a:ea typeface="+mn-ea"/>
                    <a:cs typeface="Times New Roman" panose="02020603050405020304" pitchFamily="18" charset="0"/>
                  </a:rPr>
                  <a:t>使用</a:t>
                </a:r>
                <a14:m>
                  <m:oMath xmlns:m="http://schemas.openxmlformats.org/officeDocument/2006/math">
                    <m:r>
                      <m:rPr>
                        <m:sty m:val="p"/>
                      </m:rPr>
                      <a:rPr lang="en-US" altLang="zh-CN" b="0" dirty="0">
                        <a:solidFill>
                          <a:srgbClr val="333333"/>
                        </a:solidFill>
                        <a:latin typeface="Cambria Math" panose="02040503050406030204" pitchFamily="18" charset="0"/>
                        <a:ea typeface="+mn-ea"/>
                      </a:rPr>
                      <m:t>O</m:t>
                    </m:r>
                    <m:r>
                      <a:rPr lang="en-US" altLang="zh-CN" b="0" i="1" dirty="0" smtClean="0">
                        <a:solidFill>
                          <a:srgbClr val="333333"/>
                        </a:solidFill>
                        <a:latin typeface="Cambria Math" panose="02040503050406030204" pitchFamily="18" charset="0"/>
                        <a:ea typeface="+mn-ea"/>
                      </a:rPr>
                      <m:t>(</m:t>
                    </m:r>
                    <m:r>
                      <a:rPr lang="en-US" altLang="zh-CN" b="0" i="1" dirty="0" smtClean="0">
                        <a:solidFill>
                          <a:srgbClr val="333333"/>
                        </a:solidFill>
                        <a:latin typeface="Cambria Math" panose="02040503050406030204" pitchFamily="18" charset="0"/>
                        <a:ea typeface="+mn-ea"/>
                      </a:rPr>
                      <m:t>𝑖</m:t>
                    </m:r>
                    <m:r>
                      <a:rPr lang="en-US" altLang="zh-CN" b="0" i="1" dirty="0" smtClean="0">
                        <a:solidFill>
                          <a:srgbClr val="333333"/>
                        </a:solidFill>
                        <a:latin typeface="Cambria Math" panose="02040503050406030204" pitchFamily="18" charset="0"/>
                        <a:ea typeface="+mn-ea"/>
                      </a:rPr>
                      <m:t>,</m:t>
                    </m:r>
                    <m:r>
                      <a:rPr lang="en-US" altLang="zh-CN" b="0" i="1" dirty="0" smtClean="0">
                        <a:solidFill>
                          <a:srgbClr val="333333"/>
                        </a:solidFill>
                        <a:latin typeface="Cambria Math" panose="02040503050406030204" pitchFamily="18" charset="0"/>
                        <a:ea typeface="+mn-ea"/>
                      </a:rPr>
                      <m:t>𝑗</m:t>
                    </m:r>
                    <m:r>
                      <a:rPr lang="en-US" altLang="zh-CN" b="0" i="1" dirty="0" smtClean="0">
                        <a:solidFill>
                          <a:srgbClr val="333333"/>
                        </a:solidFill>
                        <a:latin typeface="Cambria Math" panose="02040503050406030204" pitchFamily="18" charset="0"/>
                        <a:ea typeface="+mn-ea"/>
                      </a:rPr>
                      <m:t>)</m:t>
                    </m:r>
                  </m:oMath>
                </a14:m>
                <a:r>
                  <a:rPr lang="zh-CN" altLang="en-US" b="0" dirty="0">
                    <a:solidFill>
                      <a:srgbClr val="333333"/>
                    </a:solidFill>
                    <a:latin typeface="Times New Roman" panose="02020603050405020304" pitchFamily="18" charset="0"/>
                    <a:ea typeface="+mn-ea"/>
                    <a:cs typeface="Times New Roman" panose="02020603050405020304" pitchFamily="18" charset="0"/>
                  </a:rPr>
                  <a:t>表示第</a:t>
                </a:r>
                <a:r>
                  <a:rPr lang="en-US" altLang="zh-CN" b="0" dirty="0" err="1">
                    <a:solidFill>
                      <a:srgbClr val="333333"/>
                    </a:solidFill>
                    <a:latin typeface="Times New Roman" panose="02020603050405020304" pitchFamily="18" charset="0"/>
                    <a:ea typeface="+mn-ea"/>
                    <a:cs typeface="Times New Roman" panose="02020603050405020304" pitchFamily="18" charset="0"/>
                  </a:rPr>
                  <a:t>i</a:t>
                </a:r>
                <a:r>
                  <a:rPr lang="zh-CN" altLang="en-US" b="0" dirty="0">
                    <a:solidFill>
                      <a:srgbClr val="333333"/>
                    </a:solidFill>
                    <a:latin typeface="Times New Roman" panose="02020603050405020304" pitchFamily="18" charset="0"/>
                    <a:ea typeface="+mn-ea"/>
                    <a:cs typeface="Times New Roman" panose="02020603050405020304" pitchFamily="18" charset="0"/>
                  </a:rPr>
                  <a:t>个超链接出现在地</a:t>
                </a:r>
                <a:r>
                  <a:rPr lang="en-US" altLang="zh-CN" b="0" dirty="0">
                    <a:solidFill>
                      <a:srgbClr val="333333"/>
                    </a:solidFill>
                    <a:latin typeface="Times New Roman" panose="02020603050405020304" pitchFamily="18" charset="0"/>
                    <a:ea typeface="+mn-ea"/>
                    <a:cs typeface="Times New Roman" panose="02020603050405020304" pitchFamily="18" charset="0"/>
                  </a:rPr>
                  <a:t>j</a:t>
                </a:r>
                <a:r>
                  <a:rPr lang="zh-CN" altLang="en-US" b="0" dirty="0">
                    <a:solidFill>
                      <a:srgbClr val="333333"/>
                    </a:solidFill>
                    <a:latin typeface="Times New Roman" panose="02020603050405020304" pitchFamily="18" charset="0"/>
                    <a:ea typeface="+mn-ea"/>
                    <a:cs typeface="Times New Roman" panose="02020603050405020304" pitchFamily="18" charset="0"/>
                  </a:rPr>
                  <a:t>个网络</a:t>
                </a:r>
                <a:r>
                  <a:rPr lang="en-US" altLang="zh-CN" b="0" dirty="0">
                    <a:solidFill>
                      <a:srgbClr val="333333"/>
                    </a:solidFill>
                    <a:latin typeface="Times New Roman" panose="02020603050405020304" pitchFamily="18" charset="0"/>
                    <a:ea typeface="+mn-ea"/>
                    <a:cs typeface="Times New Roman" panose="02020603050405020304" pitchFamily="18" charset="0"/>
                  </a:rPr>
                  <a:t>Motif</a:t>
                </a:r>
                <a:r>
                  <a:rPr lang="zh-CN" altLang="en-US" b="0" dirty="0">
                    <a:solidFill>
                      <a:srgbClr val="333333"/>
                    </a:solidFill>
                    <a:latin typeface="Times New Roman" panose="02020603050405020304" pitchFamily="18" charset="0"/>
                    <a:ea typeface="+mn-ea"/>
                    <a:cs typeface="Times New Roman" panose="02020603050405020304" pitchFamily="18" charset="0"/>
                  </a:rPr>
                  <a:t>的次数。</a:t>
                </a:r>
              </a:p>
            </p:txBody>
          </p:sp>
        </mc:Choice>
        <mc:Fallback xmlns="">
          <p:sp>
            <p:nvSpPr>
              <p:cNvPr id="23" name="矩形 22"/>
              <p:cNvSpPr>
                <a:spLocks noRot="1" noChangeAspect="1" noMove="1" noResize="1" noEditPoints="1" noAdjustHandles="1" noChangeArrowheads="1" noChangeShapeType="1" noTextEdit="1"/>
              </p:cNvSpPr>
              <p:nvPr/>
            </p:nvSpPr>
            <p:spPr>
              <a:xfrm>
                <a:off x="5827783" y="4408319"/>
                <a:ext cx="3203848" cy="757130"/>
              </a:xfrm>
              <a:prstGeom prst="rect">
                <a:avLst/>
              </a:prstGeom>
              <a:blipFill>
                <a:blip r:embed="rId10"/>
                <a:stretch>
                  <a:fillRect l="-1521" t="-2419" b="-8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559812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899592" y="188640"/>
            <a:ext cx="7316426"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  </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motif</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的上下位关系挖掘</a:t>
            </a:r>
          </a:p>
        </p:txBody>
      </p:sp>
      <mc:AlternateContent xmlns:mc="http://schemas.openxmlformats.org/markup-compatibility/2006" xmlns:a14="http://schemas.microsoft.com/office/drawing/2010/main">
        <mc:Choice Requires="a14">
          <p:sp>
            <p:nvSpPr>
              <p:cNvPr id="15" name="Rectangle 4" descr="Large confetti"/>
              <p:cNvSpPr>
                <a:spLocks noChangeArrowheads="1"/>
              </p:cNvSpPr>
              <p:nvPr/>
            </p:nvSpPr>
            <p:spPr bwMode="auto">
              <a:xfrm>
                <a:off x="251520" y="1268760"/>
                <a:ext cx="8832850" cy="1391150"/>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nchor="t" anchorCtr="0">
                <a:spAutoFit/>
              </a:bodyPr>
              <a:lstStyle/>
              <a:p>
                <a:pPr marL="622300" indent="-436563" algn="l" eaLnBrk="0" hangingPunct="0">
                  <a:lnSpc>
                    <a:spcPct val="120000"/>
                  </a:lnSpc>
                  <a:spcBef>
                    <a:spcPts val="600"/>
                  </a:spcBef>
                  <a:buClr>
                    <a:srgbClr val="0000FF"/>
                  </a:buClr>
                  <a:buSzPct val="85000"/>
                  <a:buFont typeface="Wingdings" pitchFamily="2" charset="2"/>
                  <a:buChar char="n"/>
                  <a:tabLst>
                    <a:tab pos="622300" algn="l"/>
                  </a:tabLst>
                  <a:defRPr/>
                </a:pPr>
                <a:r>
                  <a:rPr lang="zh-CN" altLang="en-US" sz="2600" dirty="0">
                    <a:solidFill>
                      <a:srgbClr val="0000FF"/>
                    </a:solidFill>
                    <a:latin typeface="Times New Roman" panose="02020603050405020304" pitchFamily="18" charset="0"/>
                    <a:ea typeface="+mn-ea"/>
                    <a:cs typeface="Times New Roman" panose="02020603050405020304" pitchFamily="18" charset="0"/>
                  </a:rPr>
                  <a:t>特征构建方法</a:t>
                </a:r>
                <a:r>
                  <a:rPr lang="en-US" altLang="zh-CN" sz="2600" dirty="0">
                    <a:solidFill>
                      <a:srgbClr val="0000FF"/>
                    </a:solidFill>
                    <a:latin typeface="Times New Roman" panose="02020603050405020304" pitchFamily="18" charset="0"/>
                    <a:ea typeface="+mn-ea"/>
                    <a:cs typeface="Times New Roman" panose="02020603050405020304" pitchFamily="18" charset="0"/>
                  </a:rPr>
                  <a:t>(2/2)</a:t>
                </a:r>
              </a:p>
              <a:p>
                <a:pPr marL="863600" lvl="2" indent="-342900" algn="l" eaLnBrk="0" hangingPunct="0">
                  <a:lnSpc>
                    <a:spcPct val="120000"/>
                  </a:lnSpc>
                  <a:spcBef>
                    <a:spcPts val="600"/>
                  </a:spcBef>
                  <a:buClr>
                    <a:srgbClr val="0000FF"/>
                  </a:buClr>
                  <a:buSzPct val="100000"/>
                  <a:buFont typeface="+mj-lt"/>
                  <a:buAutoNum type="arabicPeriod" startAt="3"/>
                  <a:tabLst>
                    <a:tab pos="622300" algn="l"/>
                  </a:tabLst>
                  <a:defRPr/>
                </a:pPr>
                <a:r>
                  <a:rPr lang="zh-CN" altLang="en-US" b="0" dirty="0">
                    <a:solidFill>
                      <a:srgbClr val="333333"/>
                    </a:solidFill>
                    <a:latin typeface="Times New Roman" panose="02020603050405020304" pitchFamily="18" charset="0"/>
                    <a:ea typeface="+mn-ea"/>
                    <a:cs typeface="Times New Roman" panose="02020603050405020304" pitchFamily="18" charset="0"/>
                  </a:rPr>
                  <a:t>根据</a:t>
                </a:r>
                <a14:m>
                  <m:oMath xmlns:m="http://schemas.openxmlformats.org/officeDocument/2006/math">
                    <m:r>
                      <m:rPr>
                        <m:sty m:val="p"/>
                      </m:rPr>
                      <a:rPr lang="en-US" altLang="zh-CN" b="0" dirty="0">
                        <a:solidFill>
                          <a:srgbClr val="333333"/>
                        </a:solidFill>
                        <a:latin typeface="Cambria Math" panose="02040503050406030204" pitchFamily="18" charset="0"/>
                        <a:ea typeface="+mn-ea"/>
                      </a:rPr>
                      <m:t>O</m:t>
                    </m:r>
                    <m:r>
                      <a:rPr lang="en-US" altLang="zh-CN" b="0" i="1" dirty="0" smtClean="0">
                        <a:solidFill>
                          <a:srgbClr val="333333"/>
                        </a:solidFill>
                        <a:latin typeface="Cambria Math" panose="02040503050406030204" pitchFamily="18" charset="0"/>
                        <a:ea typeface="+mn-ea"/>
                      </a:rPr>
                      <m:t>(</m:t>
                    </m:r>
                    <m:r>
                      <a:rPr lang="en-US" altLang="zh-CN" b="0" i="1" dirty="0" smtClean="0">
                        <a:solidFill>
                          <a:srgbClr val="333333"/>
                        </a:solidFill>
                        <a:latin typeface="Cambria Math" panose="02040503050406030204" pitchFamily="18" charset="0"/>
                        <a:ea typeface="+mn-ea"/>
                      </a:rPr>
                      <m:t>𝑖</m:t>
                    </m:r>
                    <m:r>
                      <a:rPr lang="en-US" altLang="zh-CN" b="0" i="1" dirty="0" smtClean="0">
                        <a:solidFill>
                          <a:srgbClr val="333333"/>
                        </a:solidFill>
                        <a:latin typeface="Cambria Math" panose="02040503050406030204" pitchFamily="18" charset="0"/>
                        <a:ea typeface="+mn-ea"/>
                      </a:rPr>
                      <m:t>,</m:t>
                    </m:r>
                    <m:r>
                      <a:rPr lang="en-US" altLang="zh-CN" b="0" i="1" dirty="0" smtClean="0">
                        <a:solidFill>
                          <a:srgbClr val="333333"/>
                        </a:solidFill>
                        <a:latin typeface="Cambria Math" panose="02040503050406030204" pitchFamily="18" charset="0"/>
                        <a:ea typeface="+mn-ea"/>
                      </a:rPr>
                      <m:t>𝑗</m:t>
                    </m:r>
                    <m:r>
                      <a:rPr lang="en-US" altLang="zh-CN" b="0" i="1" dirty="0" smtClean="0">
                        <a:solidFill>
                          <a:srgbClr val="333333"/>
                        </a:solidFill>
                        <a:latin typeface="Cambria Math" panose="02040503050406030204" pitchFamily="18" charset="0"/>
                        <a:ea typeface="+mn-ea"/>
                      </a:rPr>
                      <m:t>)</m:t>
                    </m:r>
                  </m:oMath>
                </a14:m>
                <a:r>
                  <a:rPr lang="zh-CN" altLang="en-US" b="0" dirty="0">
                    <a:solidFill>
                      <a:srgbClr val="333333"/>
                    </a:solidFill>
                    <a:latin typeface="Times New Roman" panose="02020603050405020304" pitchFamily="18" charset="0"/>
                    <a:ea typeface="+mn-ea"/>
                    <a:cs typeface="Times New Roman" panose="02020603050405020304" pitchFamily="18" charset="0"/>
                  </a:rPr>
                  <a:t>为每个超链接构建一个特征向量。</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pPr marL="863600" lvl="2" indent="-342900" algn="l" eaLnBrk="0" hangingPunct="0">
                  <a:lnSpc>
                    <a:spcPct val="120000"/>
                  </a:lnSpc>
                  <a:spcBef>
                    <a:spcPts val="600"/>
                  </a:spcBef>
                  <a:buClr>
                    <a:srgbClr val="0000FF"/>
                  </a:buClr>
                  <a:buSzPct val="85000"/>
                  <a:buFont typeface="Wingdings" pitchFamily="2" charset="2"/>
                  <a:buChar char="l"/>
                  <a:tabLst>
                    <a:tab pos="622300" algn="l"/>
                  </a:tabLst>
                  <a:defRPr/>
                </a:pPr>
                <a:endParaRPr lang="en-US" altLang="zh-CN" b="0" dirty="0">
                  <a:solidFill>
                    <a:srgbClr val="333333"/>
                  </a:solidFill>
                  <a:latin typeface="Times New Roman" panose="02020603050405020304" pitchFamily="18" charset="0"/>
                  <a:ea typeface="+mn-ea"/>
                  <a:cs typeface="Times New Roman" panose="02020603050405020304" pitchFamily="18" charset="0"/>
                </a:endParaRPr>
              </a:p>
            </p:txBody>
          </p:sp>
        </mc:Choice>
        <mc:Fallback xmlns="">
          <p:sp>
            <p:nvSpPr>
              <p:cNvPr id="15" name="Rectangle 4" descr="Large confetti"/>
              <p:cNvSpPr>
                <a:spLocks noRot="1" noChangeAspect="1" noMove="1" noResize="1" noEditPoints="1" noAdjustHandles="1" noChangeArrowheads="1" noChangeShapeType="1" noTextEdit="1"/>
              </p:cNvSpPr>
              <p:nvPr/>
            </p:nvSpPr>
            <p:spPr bwMode="auto">
              <a:xfrm>
                <a:off x="251520" y="1268760"/>
                <a:ext cx="8832850" cy="1391150"/>
              </a:xfrm>
              <a:prstGeom prst="rect">
                <a:avLst/>
              </a:prstGeom>
              <a:blipFill>
                <a:blip r:embed="rId4"/>
                <a:stretch>
                  <a:fillRect t="-21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16" name="Rectangle 4" descr="Large confetti"/>
          <p:cNvSpPr>
            <a:spLocks noChangeArrowheads="1"/>
          </p:cNvSpPr>
          <p:nvPr/>
        </p:nvSpPr>
        <p:spPr bwMode="auto">
          <a:xfrm>
            <a:off x="251520" y="2940846"/>
            <a:ext cx="8538914" cy="10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pPr marL="863600" lvl="2" indent="-342900" algn="just" eaLnBrk="0" hangingPunct="0">
              <a:lnSpc>
                <a:spcPct val="120000"/>
              </a:lnSpc>
              <a:spcBef>
                <a:spcPts val="600"/>
              </a:spcBef>
              <a:buClr>
                <a:srgbClr val="0000FF"/>
              </a:buClr>
              <a:buSzPct val="85000"/>
              <a:buFont typeface="Wingdings" pitchFamily="2" charset="2"/>
              <a:buChar char="l"/>
              <a:tabLst>
                <a:tab pos="622300" algn="l"/>
              </a:tabLst>
              <a:defRPr/>
            </a:pPr>
            <a:r>
              <a:rPr lang="zh-CN" altLang="en-US" b="0" dirty="0">
                <a:solidFill>
                  <a:srgbClr val="333333"/>
                </a:solidFill>
                <a:latin typeface="Times New Roman" panose="02020603050405020304" pitchFamily="18" charset="0"/>
                <a:ea typeface="+mn-ea"/>
                <a:cs typeface="Times New Roman" panose="02020603050405020304" pitchFamily="18" charset="0"/>
              </a:rPr>
              <a:t>在标注所有数据前，我们无法获取某个</a:t>
            </a:r>
            <a:r>
              <a:rPr lang="en-US" altLang="zh-CN" b="0" dirty="0">
                <a:solidFill>
                  <a:srgbClr val="333333"/>
                </a:solidFill>
                <a:latin typeface="Times New Roman" panose="02020603050405020304" pitchFamily="18" charset="0"/>
                <a:ea typeface="+mn-ea"/>
                <a:cs typeface="Times New Roman" panose="02020603050405020304" pitchFamily="18" charset="0"/>
              </a:rPr>
              <a:t>Motif</a:t>
            </a:r>
            <a:r>
              <a:rPr lang="zh-CN" altLang="en-US" b="0" dirty="0">
                <a:solidFill>
                  <a:srgbClr val="333333"/>
                </a:solidFill>
                <a:latin typeface="Times New Roman" panose="02020603050405020304" pitchFamily="18" charset="0"/>
                <a:ea typeface="+mn-ea"/>
                <a:cs typeface="Times New Roman" panose="02020603050405020304" pitchFamily="18" charset="0"/>
              </a:rPr>
              <a:t>的</a:t>
            </a:r>
            <a:r>
              <a:rPr lang="en-US" altLang="zh-CN" b="0" dirty="0">
                <a:solidFill>
                  <a:srgbClr val="333333"/>
                </a:solidFill>
                <a:latin typeface="Times New Roman" panose="02020603050405020304" pitchFamily="18" charset="0"/>
                <a:ea typeface="+mn-ea"/>
                <a:cs typeface="Times New Roman" panose="02020603050405020304" pitchFamily="18" charset="0"/>
              </a:rPr>
              <a:t>HHR</a:t>
            </a:r>
            <a:r>
              <a:rPr lang="zh-CN" altLang="en-US" b="0" dirty="0">
                <a:solidFill>
                  <a:srgbClr val="333333"/>
                </a:solidFill>
                <a:latin typeface="Times New Roman" panose="02020603050405020304" pitchFamily="18" charset="0"/>
                <a:ea typeface="+mn-ea"/>
                <a:cs typeface="Times New Roman" panose="02020603050405020304" pitchFamily="18" charset="0"/>
              </a:rPr>
              <a:t>参数。依据发现</a:t>
            </a:r>
            <a:r>
              <a:rPr lang="en-US" altLang="zh-CN" b="0" dirty="0">
                <a:solidFill>
                  <a:srgbClr val="333333"/>
                </a:solidFill>
                <a:latin typeface="Times New Roman" panose="02020603050405020304" pitchFamily="18" charset="0"/>
                <a:ea typeface="+mn-ea"/>
                <a:cs typeface="Times New Roman" panose="02020603050405020304" pitchFamily="18" charset="0"/>
              </a:rPr>
              <a:t>2</a:t>
            </a:r>
            <a:r>
              <a:rPr lang="zh-CN" altLang="en-US" b="0" dirty="0">
                <a:solidFill>
                  <a:srgbClr val="333333"/>
                </a:solidFill>
                <a:latin typeface="Times New Roman" panose="02020603050405020304" pitchFamily="18" charset="0"/>
                <a:ea typeface="+mn-ea"/>
                <a:cs typeface="Times New Roman" panose="02020603050405020304" pitchFamily="18" charset="0"/>
              </a:rPr>
              <a:t>可知</a:t>
            </a:r>
            <a:r>
              <a:rPr lang="en-US" altLang="zh-CN" b="0" dirty="0">
                <a:solidFill>
                  <a:srgbClr val="333333"/>
                </a:solidFill>
                <a:latin typeface="Times New Roman" panose="02020603050405020304" pitchFamily="18" charset="0"/>
                <a:ea typeface="+mn-ea"/>
                <a:cs typeface="Times New Roman" panose="02020603050405020304" pitchFamily="18" charset="0"/>
              </a:rPr>
              <a:t>Z-Score</a:t>
            </a:r>
            <a:r>
              <a:rPr lang="zh-CN" altLang="en-US" b="0" dirty="0">
                <a:solidFill>
                  <a:srgbClr val="333333"/>
                </a:solidFill>
                <a:latin typeface="Times New Roman" panose="02020603050405020304" pitchFamily="18" charset="0"/>
                <a:ea typeface="+mn-ea"/>
                <a:cs typeface="Times New Roman" panose="02020603050405020304" pitchFamily="18" charset="0"/>
              </a:rPr>
              <a:t>与</a:t>
            </a:r>
            <a:r>
              <a:rPr lang="en-US" altLang="zh-CN" b="0" dirty="0">
                <a:solidFill>
                  <a:srgbClr val="333333"/>
                </a:solidFill>
                <a:latin typeface="Times New Roman" panose="02020603050405020304" pitchFamily="18" charset="0"/>
                <a:ea typeface="+mn-ea"/>
                <a:cs typeface="Times New Roman" panose="02020603050405020304" pitchFamily="18" charset="0"/>
              </a:rPr>
              <a:t>HHR</a:t>
            </a:r>
            <a:r>
              <a:rPr lang="zh-CN" altLang="en-US" b="0" dirty="0">
                <a:solidFill>
                  <a:srgbClr val="333333"/>
                </a:solidFill>
                <a:latin typeface="Times New Roman" panose="02020603050405020304" pitchFamily="18" charset="0"/>
                <a:ea typeface="+mn-ea"/>
                <a:cs typeface="Times New Roman" panose="02020603050405020304" pitchFamily="18" charset="0"/>
              </a:rPr>
              <a:t>正相关，且</a:t>
            </a:r>
            <a:r>
              <a:rPr lang="en-US" altLang="zh-CN" b="0" dirty="0">
                <a:solidFill>
                  <a:srgbClr val="333333"/>
                </a:solidFill>
                <a:latin typeface="Times New Roman" panose="02020603050405020304" pitchFamily="18" charset="0"/>
                <a:ea typeface="+mn-ea"/>
                <a:cs typeface="Times New Roman" panose="02020603050405020304" pitchFamily="18" charset="0"/>
              </a:rPr>
              <a:t>Z-Score</a:t>
            </a:r>
            <a:r>
              <a:rPr lang="zh-CN" altLang="en-US" b="0" dirty="0">
                <a:solidFill>
                  <a:srgbClr val="333333"/>
                </a:solidFill>
                <a:latin typeface="Times New Roman" panose="02020603050405020304" pitchFamily="18" charset="0"/>
                <a:ea typeface="+mn-ea"/>
                <a:cs typeface="Times New Roman" panose="02020603050405020304" pitchFamily="18" charset="0"/>
              </a:rPr>
              <a:t>可以直接从</a:t>
            </a:r>
            <a:r>
              <a:rPr lang="en-US" altLang="zh-CN" b="0" dirty="0">
                <a:solidFill>
                  <a:srgbClr val="333333"/>
                </a:solidFill>
                <a:latin typeface="Times New Roman" panose="02020603050405020304" pitchFamily="18" charset="0"/>
                <a:ea typeface="+mn-ea"/>
                <a:cs typeface="Times New Roman" panose="02020603050405020304" pitchFamily="18" charset="0"/>
              </a:rPr>
              <a:t>DAG</a:t>
            </a:r>
            <a:r>
              <a:rPr lang="zh-CN" altLang="en-US" b="0" dirty="0">
                <a:solidFill>
                  <a:srgbClr val="333333"/>
                </a:solidFill>
                <a:latin typeface="Times New Roman" panose="02020603050405020304" pitchFamily="18" charset="0"/>
                <a:ea typeface="+mn-ea"/>
                <a:cs typeface="Times New Roman" panose="02020603050405020304" pitchFamily="18" charset="0"/>
              </a:rPr>
              <a:t>中计算而不需要标注数据，所以我们使用</a:t>
            </a:r>
            <a:r>
              <a:rPr lang="en-US" altLang="zh-CN" b="0" dirty="0">
                <a:solidFill>
                  <a:srgbClr val="333333"/>
                </a:solidFill>
                <a:latin typeface="Times New Roman" panose="02020603050405020304" pitchFamily="18" charset="0"/>
                <a:ea typeface="+mn-ea"/>
                <a:cs typeface="Times New Roman" panose="02020603050405020304" pitchFamily="18" charset="0"/>
              </a:rPr>
              <a:t>Motif</a:t>
            </a:r>
            <a:r>
              <a:rPr lang="zh-CN" altLang="en-US" b="0" dirty="0">
                <a:solidFill>
                  <a:srgbClr val="333333"/>
                </a:solidFill>
                <a:latin typeface="Times New Roman" panose="02020603050405020304" pitchFamily="18" charset="0"/>
                <a:ea typeface="+mn-ea"/>
                <a:cs typeface="Times New Roman" panose="02020603050405020304" pitchFamily="18" charset="0"/>
              </a:rPr>
              <a:t>的</a:t>
            </a:r>
            <a:r>
              <a:rPr lang="en-US" altLang="zh-CN" b="0" dirty="0">
                <a:solidFill>
                  <a:srgbClr val="333333"/>
                </a:solidFill>
                <a:latin typeface="Times New Roman" panose="02020603050405020304" pitchFamily="18" charset="0"/>
                <a:ea typeface="+mn-ea"/>
                <a:cs typeface="Times New Roman" panose="02020603050405020304" pitchFamily="18" charset="0"/>
              </a:rPr>
              <a:t>Z-Score</a:t>
            </a:r>
            <a:r>
              <a:rPr lang="zh-CN" altLang="en-US" b="0" dirty="0">
                <a:solidFill>
                  <a:srgbClr val="333333"/>
                </a:solidFill>
                <a:latin typeface="Times New Roman" panose="02020603050405020304" pitchFamily="18" charset="0"/>
                <a:ea typeface="+mn-ea"/>
                <a:cs typeface="Times New Roman" panose="02020603050405020304" pitchFamily="18" charset="0"/>
              </a:rPr>
              <a:t>来替代</a:t>
            </a:r>
            <a:r>
              <a:rPr lang="en-US" altLang="zh-CN" b="0" dirty="0">
                <a:solidFill>
                  <a:srgbClr val="333333"/>
                </a:solidFill>
                <a:latin typeface="Times New Roman" panose="02020603050405020304" pitchFamily="18" charset="0"/>
                <a:ea typeface="+mn-ea"/>
                <a:cs typeface="Times New Roman" panose="02020603050405020304" pitchFamily="18" charset="0"/>
              </a:rPr>
              <a:t>HHR</a:t>
            </a:r>
            <a:r>
              <a:rPr lang="zh-CN" altLang="en-US" b="0" dirty="0">
                <a:solidFill>
                  <a:srgbClr val="333333"/>
                </a:solidFill>
                <a:latin typeface="Times New Roman" panose="02020603050405020304" pitchFamily="18" charset="0"/>
                <a:ea typeface="+mn-ea"/>
                <a:cs typeface="Times New Roman" panose="02020603050405020304" pitchFamily="18" charset="0"/>
              </a:rPr>
              <a:t>加权不同的</a:t>
            </a:r>
            <a:r>
              <a:rPr lang="en-US" altLang="zh-CN" b="0" dirty="0">
                <a:solidFill>
                  <a:srgbClr val="333333"/>
                </a:solidFill>
                <a:latin typeface="Times New Roman" panose="02020603050405020304" pitchFamily="18" charset="0"/>
                <a:ea typeface="+mn-ea"/>
                <a:cs typeface="Times New Roman" panose="02020603050405020304" pitchFamily="18" charset="0"/>
              </a:rPr>
              <a:t>Motif</a:t>
            </a:r>
            <a:r>
              <a:rPr lang="zh-CN" altLang="en-US" b="0" dirty="0">
                <a:solidFill>
                  <a:srgbClr val="333333"/>
                </a:solidFill>
                <a:latin typeface="Times New Roman" panose="02020603050405020304" pitchFamily="18" charset="0"/>
                <a:ea typeface="+mn-ea"/>
                <a:cs typeface="Times New Roman" panose="02020603050405020304" pitchFamily="18" charset="0"/>
              </a:rPr>
              <a:t>。</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724759786"/>
              </p:ext>
            </p:extLst>
          </p:nvPr>
        </p:nvGraphicFramePr>
        <p:xfrm>
          <a:off x="2086100" y="2420888"/>
          <a:ext cx="2581846" cy="275590"/>
        </p:xfrm>
        <a:graphic>
          <a:graphicData uri="http://schemas.openxmlformats.org/presentationml/2006/ole">
            <mc:AlternateContent xmlns:mc="http://schemas.openxmlformats.org/markup-compatibility/2006">
              <mc:Choice xmlns:v="urn:schemas-microsoft-com:vml" Requires="v">
                <p:oleObj spid="_x0000_s61562" name="Formula" r:id="rId5" imgW="1692910" imgH="176530" progId="Equation.Ribbit">
                  <p:embed/>
                </p:oleObj>
              </mc:Choice>
              <mc:Fallback>
                <p:oleObj name="Formula" r:id="rId5" imgW="1692910" imgH="176530" progId="Equation.Ribbit">
                  <p:embed/>
                  <p:pic>
                    <p:nvPicPr>
                      <p:cNvPr id="14"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6100" y="2420888"/>
                        <a:ext cx="2581846" cy="275590"/>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365856020"/>
              </p:ext>
            </p:extLst>
          </p:nvPr>
        </p:nvGraphicFramePr>
        <p:xfrm>
          <a:off x="2051721" y="4149081"/>
          <a:ext cx="3168351" cy="311910"/>
        </p:xfrm>
        <a:graphic>
          <a:graphicData uri="http://schemas.openxmlformats.org/presentationml/2006/ole">
            <mc:AlternateContent xmlns:mc="http://schemas.openxmlformats.org/markup-compatibility/2006">
              <mc:Choice xmlns:v="urn:schemas-microsoft-com:vml" Requires="v">
                <p:oleObj spid="_x0000_s61563" name="Formula" r:id="rId7" imgW="1847850" imgH="176530" progId="Equation.Ribbit">
                  <p:embed/>
                </p:oleObj>
              </mc:Choice>
              <mc:Fallback>
                <p:oleObj name="Formula" r:id="rId7" imgW="1847850" imgH="176530" progId="Equation.Ribbit">
                  <p:embed/>
                  <p:pic>
                    <p:nvPicPr>
                      <p:cNvPr id="16" name="对象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721" y="4149081"/>
                        <a:ext cx="3168351" cy="311910"/>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872156272"/>
              </p:ext>
            </p:extLst>
          </p:nvPr>
        </p:nvGraphicFramePr>
        <p:xfrm>
          <a:off x="2051721" y="5373216"/>
          <a:ext cx="3960440" cy="272091"/>
        </p:xfrm>
        <a:graphic>
          <a:graphicData uri="http://schemas.openxmlformats.org/presentationml/2006/ole">
            <mc:AlternateContent xmlns:mc="http://schemas.openxmlformats.org/markup-compatibility/2006">
              <mc:Choice xmlns:v="urn:schemas-microsoft-com:vml" Requires="v">
                <p:oleObj spid="_x0000_s61564" name="Formula" r:id="rId9" imgW="2486660" imgH="176530" progId="Equation.Ribbit">
                  <p:embed/>
                </p:oleObj>
              </mc:Choice>
              <mc:Fallback>
                <p:oleObj name="Formula" r:id="rId9" imgW="2486660" imgH="176530" progId="Equation.Ribbit">
                  <p:embed/>
                  <p:pic>
                    <p:nvPicPr>
                      <p:cNvPr id="18"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721" y="5373216"/>
                        <a:ext cx="3960440" cy="272091"/>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5" name="Rectangle 4" descr="Large confetti"/>
              <p:cNvSpPr>
                <a:spLocks noChangeArrowheads="1"/>
              </p:cNvSpPr>
              <p:nvPr/>
            </p:nvSpPr>
            <p:spPr bwMode="auto">
              <a:xfrm>
                <a:off x="251520" y="4797152"/>
                <a:ext cx="8538914" cy="390748"/>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nchor="ctr">
                <a:spAutoFit/>
              </a:bodyPr>
              <a:lstStyle/>
              <a:p>
                <a:pPr marL="863600" lvl="2" indent="-342900" algn="l" eaLnBrk="0" hangingPunct="0">
                  <a:lnSpc>
                    <a:spcPct val="120000"/>
                  </a:lnSpc>
                  <a:spcBef>
                    <a:spcPts val="600"/>
                  </a:spcBef>
                  <a:buClr>
                    <a:srgbClr val="0000FF"/>
                  </a:buClr>
                  <a:buSzPct val="85000"/>
                  <a:buFont typeface="Wingdings" pitchFamily="2" charset="2"/>
                  <a:buChar char="l"/>
                  <a:tabLst>
                    <a:tab pos="622300" algn="l"/>
                  </a:tabLst>
                  <a:defRPr/>
                </a:pPr>
                <a:r>
                  <a:rPr lang="zh-CN" altLang="en-US" b="0" dirty="0">
                    <a:solidFill>
                      <a:srgbClr val="333333"/>
                    </a:solidFill>
                    <a:latin typeface="Times New Roman" panose="02020603050405020304" pitchFamily="18" charset="0"/>
                    <a:ea typeface="+mn-ea"/>
                    <a:cs typeface="Times New Roman" panose="02020603050405020304" pitchFamily="18" charset="0"/>
                  </a:rPr>
                  <a:t>超链接</a:t>
                </a:r>
                <a14:m>
                  <m:oMath xmlns:m="http://schemas.openxmlformats.org/officeDocument/2006/math">
                    <m:r>
                      <a:rPr lang="en-US" altLang="zh-CN" b="0" i="1" smtClean="0">
                        <a:solidFill>
                          <a:srgbClr val="333333"/>
                        </a:solidFill>
                        <a:latin typeface="Cambria Math" panose="02040503050406030204" pitchFamily="18" charset="0"/>
                        <a:ea typeface="+mn-ea"/>
                      </a:rPr>
                      <m:t>𝑖</m:t>
                    </m:r>
                  </m:oMath>
                </a14:m>
                <a:r>
                  <a:rPr lang="zh-CN" altLang="en-US" b="0" dirty="0">
                    <a:solidFill>
                      <a:srgbClr val="333333"/>
                    </a:solidFill>
                    <a:latin typeface="Times New Roman" panose="02020603050405020304" pitchFamily="18" charset="0"/>
                    <a:ea typeface="+mn-ea"/>
                    <a:cs typeface="Times New Roman" panose="02020603050405020304" pitchFamily="18" charset="0"/>
                  </a:rPr>
                  <a:t>的特征向量公式。</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p:txBody>
          </p:sp>
        </mc:Choice>
        <mc:Fallback xmlns="">
          <p:sp>
            <p:nvSpPr>
              <p:cNvPr id="25" name="Rectangle 4" descr="Large confetti"/>
              <p:cNvSpPr>
                <a:spLocks noRot="1" noChangeAspect="1" noMove="1" noResize="1" noEditPoints="1" noAdjustHandles="1" noChangeArrowheads="1" noChangeShapeType="1" noTextEdit="1"/>
              </p:cNvSpPr>
              <p:nvPr/>
            </p:nvSpPr>
            <p:spPr bwMode="auto">
              <a:xfrm>
                <a:off x="251520" y="4797152"/>
                <a:ext cx="8538914" cy="390748"/>
              </a:xfrm>
              <a:prstGeom prst="rect">
                <a:avLst/>
              </a:prstGeom>
              <a:blipFill>
                <a:blip r:embed="rId11"/>
                <a:stretch>
                  <a:fillRect t="-9375" b="-171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500594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899592" y="188640"/>
            <a:ext cx="6955750"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  </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motif</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的恶意软件识别</a:t>
            </a:r>
          </a:p>
        </p:txBody>
      </p:sp>
      <p:graphicFrame>
        <p:nvGraphicFramePr>
          <p:cNvPr id="10" name="对象 6"/>
          <p:cNvGraphicFramePr>
            <a:graphicFrameLocks noChangeAspect="1"/>
          </p:cNvGraphicFramePr>
          <p:nvPr>
            <p:extLst>
              <p:ext uri="{D42A27DB-BD31-4B8C-83A1-F6EECF244321}">
                <p14:modId xmlns:p14="http://schemas.microsoft.com/office/powerpoint/2010/main" val="1932969503"/>
              </p:ext>
            </p:extLst>
          </p:nvPr>
        </p:nvGraphicFramePr>
        <p:xfrm>
          <a:off x="539552" y="1484784"/>
          <a:ext cx="4970356" cy="3696518"/>
        </p:xfrm>
        <a:graphic>
          <a:graphicData uri="http://schemas.openxmlformats.org/presentationml/2006/ole">
            <mc:AlternateContent xmlns:mc="http://schemas.openxmlformats.org/markup-compatibility/2006">
              <mc:Choice xmlns:v="urn:schemas-microsoft-com:vml" Requires="v">
                <p:oleObj spid="_x0000_s62504" name="Visio" r:id="rId4" imgW="7972433" imgH="5943510" progId="Visio.Drawing.15">
                  <p:embed/>
                </p:oleObj>
              </mc:Choice>
              <mc:Fallback>
                <p:oleObj name="Visio" r:id="rId4" imgW="7972433" imgH="5943510" progId="Visio.Drawing.15">
                  <p:embed/>
                  <p:pic>
                    <p:nvPicPr>
                      <p:cNvPr id="47109"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84784"/>
                        <a:ext cx="4970356" cy="3696518"/>
                      </a:xfrm>
                      <a:prstGeom prst="rect">
                        <a:avLst/>
                      </a:prstGeom>
                      <a:noFill/>
                      <a:ln>
                        <a:noFill/>
                      </a:ln>
                    </p:spPr>
                  </p:pic>
                </p:oleObj>
              </mc:Fallback>
            </mc:AlternateContent>
          </a:graphicData>
        </a:graphic>
      </p:graphicFrame>
      <p:sp>
        <p:nvSpPr>
          <p:cNvPr id="11" name="矩形 26"/>
          <p:cNvSpPr>
            <a:spLocks noChangeArrowheads="1"/>
          </p:cNvSpPr>
          <p:nvPr/>
        </p:nvSpPr>
        <p:spPr bwMode="auto">
          <a:xfrm>
            <a:off x="738730" y="5373216"/>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spcAft>
                <a:spcPts val="700"/>
              </a:spcAft>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Fig. 1 Static Function-Call Graph of </a:t>
            </a:r>
            <a:r>
              <a:rPr lang="zh-CN" altLang="zh-CN" sz="1600" b="1" i="1" dirty="0">
                <a:latin typeface="Times New Roman" panose="02020603050405020304" pitchFamily="18" charset="0"/>
                <a:ea typeface="宋体" panose="02010600030101010101" pitchFamily="2" charset="-122"/>
                <a:cs typeface="Times New Roman" panose="02020603050405020304" pitchFamily="18" charset="0"/>
              </a:rPr>
              <a:t>corner23</a:t>
            </a:r>
            <a:endParaRPr lang="zh-CN" altLang="zh-CN" sz="1600" b="1" dirty="0">
              <a:latin typeface="Times New Roman" panose="02020603050405020304" pitchFamily="18" charset="0"/>
              <a:ea typeface="宋体" panose="02010600030101010101" pitchFamily="2" charset="-122"/>
              <a:cs typeface="Miriam" pitchFamily="34" charset="-79"/>
            </a:endParaRPr>
          </a:p>
        </p:txBody>
      </p:sp>
      <p:graphicFrame>
        <p:nvGraphicFramePr>
          <p:cNvPr id="13" name="表格 12"/>
          <p:cNvGraphicFramePr>
            <a:graphicFrameLocks noGrp="1"/>
          </p:cNvGraphicFramePr>
          <p:nvPr>
            <p:extLst>
              <p:ext uri="{D42A27DB-BD31-4B8C-83A1-F6EECF244321}">
                <p14:modId xmlns:p14="http://schemas.microsoft.com/office/powerpoint/2010/main" val="2739005521"/>
              </p:ext>
            </p:extLst>
          </p:nvPr>
        </p:nvGraphicFramePr>
        <p:xfrm>
          <a:off x="5868144" y="2420888"/>
          <a:ext cx="2307360" cy="2212247"/>
        </p:xfrm>
        <a:graphic>
          <a:graphicData uri="http://schemas.openxmlformats.org/drawingml/2006/table">
            <a:tbl>
              <a:tblPr/>
              <a:tblGrid>
                <a:gridCol w="2307360">
                  <a:extLst>
                    <a:ext uri="{9D8B030D-6E8A-4147-A177-3AD203B41FA5}">
                      <a16:colId xmlns:a16="http://schemas.microsoft.com/office/drawing/2014/main" val="20000"/>
                    </a:ext>
                  </a:extLst>
                </a:gridCol>
              </a:tblGrid>
              <a:tr h="698467">
                <a:tc>
                  <a:txBody>
                    <a:bodyPr/>
                    <a:lstStyle/>
                    <a:p>
                      <a:pPr algn="ctr">
                        <a:spcAft>
                          <a:spcPts val="400"/>
                        </a:spcAft>
                      </a:pPr>
                      <a:r>
                        <a:rPr lang="en-US" sz="1600" b="1" dirty="0" err="1">
                          <a:effectLst/>
                          <a:latin typeface="Times New Roman" panose="02020603050405020304" pitchFamily="18" charset="0"/>
                          <a:ea typeface="宋体" panose="02010600030101010101" pitchFamily="2" charset="-122"/>
                        </a:rPr>
                        <a:t>Snesitive</a:t>
                      </a:r>
                      <a:r>
                        <a:rPr lang="en-US" sz="1600" b="1" dirty="0">
                          <a:effectLst/>
                          <a:latin typeface="Times New Roman" panose="02020603050405020304" pitchFamily="18" charset="0"/>
                          <a:ea typeface="宋体" panose="02010600030101010101" pitchFamily="2" charset="-122"/>
                        </a:rPr>
                        <a:t>-API</a:t>
                      </a:r>
                      <a:endParaRPr lang="zh-CN" sz="1600" dirty="0">
                        <a:effectLst/>
                        <a:latin typeface="Times New Roman" panose="02020603050405020304" pitchFamily="18" charset="0"/>
                        <a:ea typeface="宋体" panose="02010600030101010101" pitchFamily="2" charset="-122"/>
                      </a:endParaRPr>
                    </a:p>
                  </a:txBody>
                  <a:tcPr marL="9526" marR="9526" marT="9528"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78445">
                <a:tc>
                  <a:txBody>
                    <a:bodyPr/>
                    <a:lstStyle/>
                    <a:p>
                      <a:pPr algn="ctr">
                        <a:spcAft>
                          <a:spcPts val="400"/>
                        </a:spcAft>
                      </a:pPr>
                      <a:r>
                        <a:rPr lang="en-US" sz="1600" dirty="0" err="1">
                          <a:effectLst/>
                          <a:latin typeface="Times New Roman" panose="02020603050405020304" pitchFamily="18" charset="0"/>
                          <a:ea typeface="宋体" panose="02010600030101010101" pitchFamily="2" charset="-122"/>
                        </a:rPr>
                        <a:t>openConnection</a:t>
                      </a:r>
                      <a:r>
                        <a:rPr lang="en-US" sz="1600" dirty="0">
                          <a:effectLst/>
                          <a:latin typeface="Times New Roman" panose="02020603050405020304" pitchFamily="18" charset="0"/>
                          <a:ea typeface="宋体" panose="02010600030101010101" pitchFamily="2" charset="-122"/>
                        </a:rPr>
                        <a:t>()</a:t>
                      </a:r>
                      <a:endParaRPr lang="zh-CN" sz="1600" dirty="0">
                        <a:effectLst/>
                        <a:latin typeface="Times New Roman" panose="02020603050405020304" pitchFamily="18" charset="0"/>
                        <a:ea typeface="宋体" panose="02010600030101010101" pitchFamily="2" charset="-122"/>
                      </a:endParaRPr>
                    </a:p>
                  </a:txBody>
                  <a:tcPr marL="9526" marR="9526" marT="9528"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1"/>
                  </a:ext>
                </a:extLst>
              </a:tr>
              <a:tr h="378445">
                <a:tc>
                  <a:txBody>
                    <a:bodyPr/>
                    <a:lstStyle/>
                    <a:p>
                      <a:pPr algn="ctr">
                        <a:spcAft>
                          <a:spcPts val="400"/>
                        </a:spcAft>
                      </a:pPr>
                      <a:r>
                        <a:rPr lang="en-US" sz="1600" dirty="0" err="1">
                          <a:effectLst/>
                          <a:latin typeface="Times New Roman" panose="02020603050405020304" pitchFamily="18" charset="0"/>
                          <a:ea typeface="宋体" panose="02010600030101010101" pitchFamily="2" charset="-122"/>
                        </a:rPr>
                        <a:t>getSimSerialNumber</a:t>
                      </a:r>
                      <a:r>
                        <a:rPr lang="en-US" sz="1600" dirty="0">
                          <a:effectLst/>
                          <a:latin typeface="Times New Roman" panose="02020603050405020304" pitchFamily="18" charset="0"/>
                          <a:ea typeface="宋体" panose="02010600030101010101" pitchFamily="2" charset="-122"/>
                        </a:rPr>
                        <a:t>()</a:t>
                      </a:r>
                      <a:endParaRPr lang="zh-CN" sz="1600" dirty="0">
                        <a:effectLst/>
                        <a:latin typeface="Times New Roman" panose="02020603050405020304" pitchFamily="18" charset="0"/>
                        <a:ea typeface="宋体" panose="02010600030101010101" pitchFamily="2" charset="-122"/>
                      </a:endParaRPr>
                    </a:p>
                  </a:txBody>
                  <a:tcPr marL="9526" marR="9526" marT="9528" marB="0" anchor="ctr">
                    <a:lnL>
                      <a:noFill/>
                    </a:lnL>
                    <a:lnR>
                      <a:noFill/>
                    </a:lnR>
                    <a:lnT>
                      <a:noFill/>
                    </a:lnT>
                    <a:lnB>
                      <a:noFill/>
                    </a:lnB>
                    <a:solidFill>
                      <a:srgbClr val="FFFFFF"/>
                    </a:solidFill>
                  </a:tcPr>
                </a:tc>
                <a:extLst>
                  <a:ext uri="{0D108BD9-81ED-4DB2-BD59-A6C34878D82A}">
                    <a16:rowId xmlns:a16="http://schemas.microsoft.com/office/drawing/2014/main" val="10002"/>
                  </a:ext>
                </a:extLst>
              </a:tr>
              <a:tr h="378445">
                <a:tc>
                  <a:txBody>
                    <a:bodyPr/>
                    <a:lstStyle/>
                    <a:p>
                      <a:pPr algn="ctr">
                        <a:spcAft>
                          <a:spcPts val="400"/>
                        </a:spcAft>
                      </a:pPr>
                      <a:r>
                        <a:rPr lang="en-US" sz="1600">
                          <a:effectLst/>
                          <a:latin typeface="Times New Roman" panose="02020603050405020304" pitchFamily="18" charset="0"/>
                          <a:ea typeface="宋体" panose="02010600030101010101" pitchFamily="2" charset="-122"/>
                        </a:rPr>
                        <a:t>getLastKnownLocation()</a:t>
                      </a:r>
                      <a:endParaRPr lang="zh-CN" sz="1600">
                        <a:effectLst/>
                        <a:latin typeface="Times New Roman" panose="02020603050405020304" pitchFamily="18" charset="0"/>
                        <a:ea typeface="宋体" panose="02010600030101010101" pitchFamily="2" charset="-122"/>
                      </a:endParaRPr>
                    </a:p>
                  </a:txBody>
                  <a:tcPr marL="9526" marR="9526" marT="9528" marB="0" anchor="ctr">
                    <a:lnL>
                      <a:noFill/>
                    </a:lnL>
                    <a:lnR>
                      <a:noFill/>
                    </a:lnR>
                    <a:lnT>
                      <a:noFill/>
                    </a:lnT>
                    <a:lnB>
                      <a:noFill/>
                    </a:lnB>
                    <a:solidFill>
                      <a:srgbClr val="FFFFFF"/>
                    </a:solidFill>
                  </a:tcPr>
                </a:tc>
                <a:extLst>
                  <a:ext uri="{0D108BD9-81ED-4DB2-BD59-A6C34878D82A}">
                    <a16:rowId xmlns:a16="http://schemas.microsoft.com/office/drawing/2014/main" val="10003"/>
                  </a:ext>
                </a:extLst>
              </a:tr>
              <a:tr h="378445">
                <a:tc>
                  <a:txBody>
                    <a:bodyPr/>
                    <a:lstStyle/>
                    <a:p>
                      <a:pPr algn="ctr">
                        <a:spcAft>
                          <a:spcPts val="400"/>
                        </a:spcAft>
                      </a:pPr>
                      <a:r>
                        <a:rPr lang="en-US" sz="1600" dirty="0" err="1">
                          <a:effectLst/>
                          <a:latin typeface="Times New Roman" panose="02020603050405020304" pitchFamily="18" charset="0"/>
                          <a:ea typeface="宋体" panose="02010600030101010101" pitchFamily="2" charset="-122"/>
                        </a:rPr>
                        <a:t>Camera:open</a:t>
                      </a:r>
                      <a:r>
                        <a:rPr lang="en-US" sz="1600" dirty="0">
                          <a:effectLst/>
                          <a:latin typeface="Times New Roman" panose="02020603050405020304" pitchFamily="18" charset="0"/>
                          <a:ea typeface="宋体" panose="02010600030101010101" pitchFamily="2" charset="-122"/>
                        </a:rPr>
                        <a:t>()</a:t>
                      </a:r>
                      <a:endParaRPr lang="zh-CN" sz="1600" dirty="0">
                        <a:effectLst/>
                        <a:latin typeface="Times New Roman" panose="02020603050405020304" pitchFamily="18" charset="0"/>
                        <a:ea typeface="宋体" panose="02010600030101010101" pitchFamily="2" charset="-122"/>
                      </a:endParaRPr>
                    </a:p>
                  </a:txBody>
                  <a:tcPr marL="9526" marR="9526" marT="9528"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8335422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899592" y="188640"/>
            <a:ext cx="6955750"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  </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motif</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的恶意软件识别</a:t>
            </a:r>
          </a:p>
        </p:txBody>
      </p:sp>
      <p:graphicFrame>
        <p:nvGraphicFramePr>
          <p:cNvPr id="7" name="对象 9"/>
          <p:cNvGraphicFramePr>
            <a:graphicFrameLocks noChangeAspect="1"/>
          </p:cNvGraphicFramePr>
          <p:nvPr>
            <p:extLst>
              <p:ext uri="{D42A27DB-BD31-4B8C-83A1-F6EECF244321}">
                <p14:modId xmlns:p14="http://schemas.microsoft.com/office/powerpoint/2010/main" val="2407188646"/>
              </p:ext>
            </p:extLst>
          </p:nvPr>
        </p:nvGraphicFramePr>
        <p:xfrm>
          <a:off x="559938" y="1079674"/>
          <a:ext cx="3556000" cy="2974975"/>
        </p:xfrm>
        <a:graphic>
          <a:graphicData uri="http://schemas.openxmlformats.org/presentationml/2006/ole">
            <mc:AlternateContent xmlns:mc="http://schemas.openxmlformats.org/markup-compatibility/2006">
              <mc:Choice xmlns:v="urn:schemas-microsoft-com:vml" Requires="v">
                <p:oleObj spid="_x0000_s63566" name="Visio" r:id="rId4" imgW="8210421" imgH="6905520" progId="Visio.Drawing.15">
                  <p:embed/>
                </p:oleObj>
              </mc:Choice>
              <mc:Fallback>
                <p:oleObj name="Visio" r:id="rId4" imgW="8210421" imgH="6905520" progId="Visio.Drawing.15">
                  <p:embed/>
                  <p:pic>
                    <p:nvPicPr>
                      <p:cNvPr id="59398"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938" y="1079674"/>
                        <a:ext cx="355600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组合 28"/>
          <p:cNvGrpSpPr>
            <a:grpSpLocks/>
          </p:cNvGrpSpPr>
          <p:nvPr/>
        </p:nvGrpSpPr>
        <p:grpSpPr bwMode="auto">
          <a:xfrm>
            <a:off x="956404" y="4653136"/>
            <a:ext cx="6842125" cy="1831975"/>
            <a:chOff x="801574" y="4691905"/>
            <a:chExt cx="6841159" cy="1831937"/>
          </a:xfrm>
        </p:grpSpPr>
        <p:pic>
          <p:nvPicPr>
            <p:cNvPr id="9" name="图片 1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574" y="4695210"/>
              <a:ext cx="1041819" cy="94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1084" y="4695210"/>
              <a:ext cx="1004400" cy="909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2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2292" y="4695210"/>
              <a:ext cx="1004400" cy="909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22"/>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2378" y="4691905"/>
              <a:ext cx="1004400" cy="909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2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25796" y="4733727"/>
              <a:ext cx="1004400" cy="909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24"/>
            <p:cNvSpPr txBox="1">
              <a:spLocks noChangeArrowheads="1"/>
            </p:cNvSpPr>
            <p:nvPr/>
          </p:nvSpPr>
          <p:spPr bwMode="auto">
            <a:xfrm>
              <a:off x="1078032" y="5815956"/>
              <a:ext cx="15307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r>
                <a:rPr lang="en-US" altLang="zh-CN">
                  <a:ea typeface="宋体" panose="02010600030101010101" pitchFamily="2" charset="-122"/>
                </a:rPr>
                <a:t>Sensitive-Motif-1</a:t>
              </a:r>
              <a:endParaRPr lang="zh-CN" altLang="en-US">
                <a:ea typeface="宋体" panose="02010600030101010101" pitchFamily="2" charset="-122"/>
              </a:endParaRPr>
            </a:p>
          </p:txBody>
        </p:sp>
        <p:sp>
          <p:nvSpPr>
            <p:cNvPr id="18" name="文本框 25"/>
            <p:cNvSpPr txBox="1">
              <a:spLocks noChangeArrowheads="1"/>
            </p:cNvSpPr>
            <p:nvPr/>
          </p:nvSpPr>
          <p:spPr bwMode="auto">
            <a:xfrm>
              <a:off x="3078667" y="5815956"/>
              <a:ext cx="14075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r>
                <a:rPr lang="en-US" altLang="zh-CN">
                  <a:ea typeface="宋体" panose="02010600030101010101" pitchFamily="2" charset="-122"/>
                </a:rPr>
                <a:t>Sensitive-Motif-2</a:t>
              </a:r>
              <a:endParaRPr lang="zh-CN" altLang="en-US">
                <a:ea typeface="宋体" panose="02010600030101010101" pitchFamily="2" charset="-122"/>
              </a:endParaRPr>
            </a:p>
          </p:txBody>
        </p:sp>
        <p:sp>
          <p:nvSpPr>
            <p:cNvPr id="19" name="文本框 26"/>
            <p:cNvSpPr txBox="1">
              <a:spLocks noChangeArrowheads="1"/>
            </p:cNvSpPr>
            <p:nvPr/>
          </p:nvSpPr>
          <p:spPr bwMode="auto">
            <a:xfrm>
              <a:off x="4546431" y="5815956"/>
              <a:ext cx="14075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r>
                <a:rPr lang="en-US" altLang="zh-CN">
                  <a:ea typeface="宋体" panose="02010600030101010101" pitchFamily="2" charset="-122"/>
                </a:rPr>
                <a:t>Sensitive-Motif-3</a:t>
              </a:r>
              <a:endParaRPr lang="zh-CN" altLang="en-US">
                <a:ea typeface="宋体" panose="02010600030101010101" pitchFamily="2" charset="-122"/>
              </a:endParaRPr>
            </a:p>
          </p:txBody>
        </p:sp>
        <p:sp>
          <p:nvSpPr>
            <p:cNvPr id="20" name="文本框 27"/>
            <p:cNvSpPr txBox="1">
              <a:spLocks noChangeArrowheads="1"/>
            </p:cNvSpPr>
            <p:nvPr/>
          </p:nvSpPr>
          <p:spPr bwMode="auto">
            <a:xfrm>
              <a:off x="6235135" y="5791380"/>
              <a:ext cx="14075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r>
                <a:rPr lang="en-US" altLang="zh-CN">
                  <a:ea typeface="宋体" panose="02010600030101010101" pitchFamily="2" charset="-122"/>
                </a:rPr>
                <a:t>Sensitive-Motif-4</a:t>
              </a:r>
              <a:endParaRPr lang="zh-CN" altLang="en-US">
                <a:ea typeface="宋体" panose="02010600030101010101" pitchFamily="2" charset="-122"/>
              </a:endParaRPr>
            </a:p>
          </p:txBody>
        </p:sp>
      </p:grpSp>
      <p:sp>
        <p:nvSpPr>
          <p:cNvPr id="2" name="下箭头 1"/>
          <p:cNvSpPr/>
          <p:nvPr/>
        </p:nvSpPr>
        <p:spPr bwMode="auto">
          <a:xfrm rot="16200000">
            <a:off x="4108809" y="2226064"/>
            <a:ext cx="576064" cy="576064"/>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bg1"/>
              </a:solidFill>
              <a:effectLst/>
              <a:latin typeface="黑体" panose="02010609060101010101" pitchFamily="49" charset="-122"/>
              <a:ea typeface="宋体" panose="02010600030101010101" pitchFamily="2" charset="-122"/>
            </a:endParaRPr>
          </a:p>
        </p:txBody>
      </p:sp>
      <p:graphicFrame>
        <p:nvGraphicFramePr>
          <p:cNvPr id="21" name="对象 2"/>
          <p:cNvGraphicFramePr>
            <a:graphicFrameLocks noChangeAspect="1"/>
          </p:cNvGraphicFramePr>
          <p:nvPr>
            <p:extLst>
              <p:ext uri="{D42A27DB-BD31-4B8C-83A1-F6EECF244321}">
                <p14:modId xmlns:p14="http://schemas.microsoft.com/office/powerpoint/2010/main" val="2963168629"/>
              </p:ext>
            </p:extLst>
          </p:nvPr>
        </p:nvGraphicFramePr>
        <p:xfrm>
          <a:off x="4444870" y="1421872"/>
          <a:ext cx="4524375" cy="2312988"/>
        </p:xfrm>
        <a:graphic>
          <a:graphicData uri="http://schemas.openxmlformats.org/presentationml/2006/ole">
            <mc:AlternateContent xmlns:mc="http://schemas.openxmlformats.org/markup-compatibility/2006">
              <mc:Choice xmlns:v="urn:schemas-microsoft-com:vml" Requires="v">
                <p:oleObj spid="_x0000_s63567" r:id="rId11" imgW="4162478" imgH="2133540" progId="Visio.Drawing.15">
                  <p:embed/>
                </p:oleObj>
              </mc:Choice>
              <mc:Fallback>
                <p:oleObj r:id="rId11" imgW="4162478" imgH="2133540" progId="Visio.Drawing.15">
                  <p:embed/>
                  <p:pic>
                    <p:nvPicPr>
                      <p:cNvPr id="67594" name="对象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4870" y="1421872"/>
                        <a:ext cx="4524375"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881213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000" b="0" i="0" u="none" strike="noStrike" cap="none" normalizeH="0" baseline="0">
                <a:ln>
                  <a:noFill/>
                </a:ln>
                <a:solidFill>
                  <a:srgbClr val="333333"/>
                </a:solidFill>
                <a:effectLst/>
                <a:latin typeface="Arial" pitchFamily="34" charset="0"/>
                <a:ea typeface="宋体" pitchFamily="2" charset="-122"/>
                <a:cs typeface="Arial" pitchFamily="34" charset="0"/>
              </a:rPr>
              <a:t>、</a:t>
            </a:r>
            <a:r>
              <a:rPr kumimoji="0" 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r>
              <a:rPr kumimoji="0" lang="zh-CN" sz="12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899592" y="188640"/>
            <a:ext cx="6955750" cy="615553"/>
          </a:xfrm>
          <a:prstGeom prst="rect">
            <a:avLst/>
          </a:prstGeom>
        </p:spPr>
        <p:txBody>
          <a:bodyPr wrap="none">
            <a:spAutoFit/>
          </a:bodyPr>
          <a:lstStyle/>
          <a:p>
            <a:pPr lvl="0" algn="l" fontAlgn="auto">
              <a:spcBef>
                <a:spcPts val="0"/>
              </a:spcBef>
              <a:spcAft>
                <a:spcPts val="0"/>
              </a:spcAft>
              <a:defRPr/>
            </a:pP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图数据挖掘  </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基于</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motif</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的恶意软件识别</a:t>
            </a:r>
          </a:p>
        </p:txBody>
      </p:sp>
      <p:sp>
        <p:nvSpPr>
          <p:cNvPr id="21" name="文本框 5"/>
          <p:cNvSpPr txBox="1">
            <a:spLocks noChangeArrowheads="1"/>
          </p:cNvSpPr>
          <p:nvPr/>
        </p:nvSpPr>
        <p:spPr bwMode="auto">
          <a:xfrm>
            <a:off x="573509" y="1009672"/>
            <a:ext cx="8126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r>
              <a:rPr lang="en-US" altLang="zh-CN" dirty="0">
                <a:solidFill>
                  <a:srgbClr val="FF0000"/>
                </a:solidFill>
                <a:ea typeface="宋体" panose="02010600030101010101" pitchFamily="2" charset="-122"/>
              </a:rPr>
              <a:t>the Total Number of Sensitive-Motif instances in SSG---</a:t>
            </a:r>
            <a:r>
              <a:rPr lang="en-US" altLang="zh-CN" dirty="0" err="1">
                <a:solidFill>
                  <a:srgbClr val="FF0000"/>
                </a:solidFill>
                <a:ea typeface="宋体" panose="02010600030101010101" pitchFamily="2" charset="-122"/>
              </a:rPr>
              <a:t>tnsm</a:t>
            </a:r>
            <a:r>
              <a:rPr lang="en-US" altLang="zh-CN" dirty="0">
                <a:solidFill>
                  <a:srgbClr val="FF0000"/>
                </a:solidFill>
                <a:ea typeface="宋体" panose="02010600030101010101" pitchFamily="2" charset="-122"/>
              </a:rPr>
              <a:t>(SSG)</a:t>
            </a:r>
            <a:endParaRPr lang="zh-CN" altLang="en-US" dirty="0">
              <a:solidFill>
                <a:srgbClr val="FF0000"/>
              </a:solidFill>
              <a:ea typeface="宋体" panose="02010600030101010101" pitchFamily="2" charset="-122"/>
            </a:endParaRPr>
          </a:p>
        </p:txBody>
      </p:sp>
      <p:pic>
        <p:nvPicPr>
          <p:cNvPr id="22" name="Picture 14" descr="tnsm-1"/>
          <p:cNvPicPr>
            <a:picLocks noChangeAspect="1" noChangeArrowheads="1"/>
          </p:cNvPicPr>
          <p:nvPr/>
        </p:nvPicPr>
        <p:blipFill>
          <a:blip r:embed="rId4" cstate="print">
            <a:extLst>
              <a:ext uri="{28A0092B-C50C-407E-A947-70E740481C1C}">
                <a14:useLocalDpi xmlns:a14="http://schemas.microsoft.com/office/drawing/2010/main" val="0"/>
              </a:ext>
            </a:extLst>
          </a:blip>
          <a:srcRect t="4288" r="5554" b="6415"/>
          <a:stretch>
            <a:fillRect/>
          </a:stretch>
        </p:blipFill>
        <p:spPr bwMode="auto">
          <a:xfrm>
            <a:off x="251520" y="1615261"/>
            <a:ext cx="288925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descr="tnsm-2"/>
          <p:cNvPicPr>
            <a:picLocks noChangeAspect="1" noChangeArrowheads="1"/>
          </p:cNvPicPr>
          <p:nvPr/>
        </p:nvPicPr>
        <p:blipFill>
          <a:blip r:embed="rId5" cstate="print">
            <a:extLst>
              <a:ext uri="{28A0092B-C50C-407E-A947-70E740481C1C}">
                <a14:useLocalDpi xmlns:a14="http://schemas.microsoft.com/office/drawing/2010/main" val="0"/>
              </a:ext>
            </a:extLst>
          </a:blip>
          <a:srcRect t="4109" r="5438" b="6189"/>
          <a:stretch>
            <a:fillRect/>
          </a:stretch>
        </p:blipFill>
        <p:spPr bwMode="auto">
          <a:xfrm>
            <a:off x="3062983" y="1635898"/>
            <a:ext cx="2887662"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descr="tnsm-3"/>
          <p:cNvPicPr>
            <a:picLocks noChangeAspect="1" noChangeArrowheads="1"/>
          </p:cNvPicPr>
          <p:nvPr/>
        </p:nvPicPr>
        <p:blipFill>
          <a:blip r:embed="rId6" cstate="print">
            <a:extLst>
              <a:ext uri="{28A0092B-C50C-407E-A947-70E740481C1C}">
                <a14:useLocalDpi xmlns:a14="http://schemas.microsoft.com/office/drawing/2010/main" val="0"/>
              </a:ext>
            </a:extLst>
          </a:blip>
          <a:srcRect t="4565" r="5605" b="6383"/>
          <a:stretch>
            <a:fillRect/>
          </a:stretch>
        </p:blipFill>
        <p:spPr bwMode="auto">
          <a:xfrm>
            <a:off x="5950645" y="1635898"/>
            <a:ext cx="2646363"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 name="对象 3"/>
          <p:cNvGraphicFramePr>
            <a:graphicFrameLocks noChangeAspect="1"/>
          </p:cNvGraphicFramePr>
          <p:nvPr>
            <p:extLst>
              <p:ext uri="{D42A27DB-BD31-4B8C-83A1-F6EECF244321}">
                <p14:modId xmlns:p14="http://schemas.microsoft.com/office/powerpoint/2010/main" val="3278606024"/>
              </p:ext>
            </p:extLst>
          </p:nvPr>
        </p:nvGraphicFramePr>
        <p:xfrm>
          <a:off x="3779912" y="4293096"/>
          <a:ext cx="3490063" cy="1944216"/>
        </p:xfrm>
        <a:graphic>
          <a:graphicData uri="http://schemas.openxmlformats.org/presentationml/2006/ole">
            <mc:AlternateContent xmlns:mc="http://schemas.openxmlformats.org/markup-compatibility/2006">
              <mc:Choice xmlns:v="urn:schemas-microsoft-com:vml" Requires="v">
                <p:oleObj spid="_x0000_s64552" name="Formula" r:id="rId7" imgW="1165860" imgH="635000" progId="Equation.Ribbit">
                  <p:embed/>
                </p:oleObj>
              </mc:Choice>
              <mc:Fallback>
                <p:oleObj name="Formula" r:id="rId7" imgW="1165860" imgH="635000" progId="Equation.Ribbit">
                  <p:embed/>
                  <p:pic>
                    <p:nvPicPr>
                      <p:cNvPr id="7374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4293096"/>
                        <a:ext cx="3490063" cy="1944216"/>
                      </a:xfrm>
                      <a:prstGeom prst="rect">
                        <a:avLst/>
                      </a:prstGeom>
                      <a:noFill/>
                      <a:ln>
                        <a:noFill/>
                      </a:ln>
                    </p:spPr>
                  </p:pic>
                </p:oleObj>
              </mc:Fallback>
            </mc:AlternateContent>
          </a:graphicData>
        </a:graphic>
      </p:graphicFrame>
      <p:sp>
        <p:nvSpPr>
          <p:cNvPr id="26" name="文本框 11"/>
          <p:cNvSpPr txBox="1">
            <a:spLocks noChangeArrowheads="1"/>
          </p:cNvSpPr>
          <p:nvPr/>
        </p:nvSpPr>
        <p:spPr bwMode="auto">
          <a:xfrm>
            <a:off x="251520" y="4962363"/>
            <a:ext cx="3384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r>
              <a:rPr lang="en-US" altLang="zh-CN" sz="2400" dirty="0">
                <a:latin typeface="Times New Roman" panose="02020603050405020304" pitchFamily="18" charset="0"/>
                <a:cs typeface="Times New Roman" panose="02020603050405020304" pitchFamily="18" charset="0"/>
              </a:rPr>
              <a:t>Feature Space:</a:t>
            </a:r>
          </a:p>
        </p:txBody>
      </p:sp>
    </p:spTree>
    <p:extLst>
      <p:ext uri="{BB962C8B-B14F-4D97-AF65-F5344CB8AC3E}">
        <p14:creationId xmlns:p14="http://schemas.microsoft.com/office/powerpoint/2010/main" val="1683537655"/>
      </p:ext>
    </p:extLst>
  </p:cSld>
  <p:clrMapOvr>
    <a:masterClrMapping/>
  </p:clrMapOvr>
  <p:transition/>
</p:sld>
</file>

<file path=ppt/theme/theme1.xml><?xml version="1.0" encoding="utf-8"?>
<a:theme xmlns:a="http://schemas.openxmlformats.org/drawingml/2006/main" name="1_默认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默认设计模板">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0" u="none" strike="noStrike" cap="none" normalizeH="0" baseline="0" smtClean="0">
            <a:ln>
              <a:noFill/>
            </a:ln>
            <a:solidFill>
              <a:schemeClr val="bg1"/>
            </a:solidFill>
            <a:effectLst/>
            <a:latin typeface="黑体" panose="02010609060101010101" pitchFamily="49"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0" u="none" strike="noStrike" cap="none" normalizeH="0" baseline="0" smtClean="0">
            <a:ln>
              <a:noFill/>
            </a:ln>
            <a:solidFill>
              <a:schemeClr val="bg1"/>
            </a:solidFill>
            <a:effectLst/>
            <a:latin typeface="黑体" panose="02010609060101010101" pitchFamily="49"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3888</TotalTime>
  <Words>5822</Words>
  <Application>Microsoft Office PowerPoint</Application>
  <PresentationFormat>全屏显示(4:3)</PresentationFormat>
  <Paragraphs>947</Paragraphs>
  <Slides>97</Slides>
  <Notes>93</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12</vt:i4>
      </vt:variant>
      <vt:variant>
        <vt:lpstr>幻灯片标题</vt:lpstr>
      </vt:variant>
      <vt:variant>
        <vt:i4>97</vt:i4>
      </vt:variant>
    </vt:vector>
  </HeadingPairs>
  <TitlesOfParts>
    <vt:vector size="134" baseType="lpstr">
      <vt:lpstr>方正兰亭中黑_GBK</vt:lpstr>
      <vt:lpstr>Times New Roman</vt:lpstr>
      <vt:lpstr>Palatino</vt:lpstr>
      <vt:lpstr>Calibri</vt:lpstr>
      <vt:lpstr>Cambria Math</vt:lpstr>
      <vt:lpstr>Arial Unicode MS</vt:lpstr>
      <vt:lpstr>Tahoma</vt:lpstr>
      <vt:lpstr>Arial</vt:lpstr>
      <vt:lpstr>Palatino Linotype</vt:lpstr>
      <vt:lpstr>Comic Sans MS</vt:lpstr>
      <vt:lpstr>宋体</vt:lpstr>
      <vt:lpstr>Times</vt:lpstr>
      <vt:lpstr>黑体</vt:lpstr>
      <vt:lpstr>Verdana</vt:lpstr>
      <vt:lpstr>微软雅黑</vt:lpstr>
      <vt:lpstr>Century Gothic</vt:lpstr>
      <vt:lpstr>Monotype Sorts</vt:lpstr>
      <vt:lpstr>TimesNewRomanPSMT</vt:lpstr>
      <vt:lpstr>Wingdings</vt:lpstr>
      <vt:lpstr>黑体</vt:lpstr>
      <vt:lpstr>Symbol</vt:lpstr>
      <vt:lpstr>Bitstream Vera Sans</vt:lpstr>
      <vt:lpstr>Miriam</vt:lpstr>
      <vt:lpstr>新細明體</vt:lpstr>
      <vt:lpstr>1_默认设计模板</vt:lpstr>
      <vt:lpstr>Equation</vt:lpstr>
      <vt:lpstr>公式</vt:lpstr>
      <vt:lpstr>Bitmap Image</vt:lpstr>
      <vt:lpstr>Formula</vt:lpstr>
      <vt:lpstr>Document</vt:lpstr>
      <vt:lpstr>SmartDraw</vt:lpstr>
      <vt:lpstr>Microsoft Equation 3.0</vt:lpstr>
      <vt:lpstr>Equation.3</vt:lpstr>
      <vt:lpstr>משוואה</vt:lpstr>
      <vt:lpstr>Microsoft Visio 2003-2010 Drawing</vt:lpstr>
      <vt:lpstr>Visio</vt:lpstr>
      <vt:lpstr>Microsoft Visio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CCNU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知识服务的内涵与模式</dc:title>
  <dc:creator>CCNUITBXL</dc:creator>
  <cp:lastModifiedBy>Windows 用户</cp:lastModifiedBy>
  <cp:revision>835</cp:revision>
  <dcterms:created xsi:type="dcterms:W3CDTF">2005-11-25T00:19:00Z</dcterms:created>
  <dcterms:modified xsi:type="dcterms:W3CDTF">2023-11-12T05:28:23Z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2052-10.1.0.5346</vt:lpwstr>
  </property>
</Properties>
</file>